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8" r:id="rId3"/>
    <p:sldMasterId id="2147483768" r:id="rId4"/>
  </p:sldMasterIdLst>
  <p:notesMasterIdLst>
    <p:notesMasterId r:id="rId148"/>
  </p:notesMasterIdLst>
  <p:sldIdLst>
    <p:sldId id="378" r:id="rId5"/>
    <p:sldId id="427" r:id="rId6"/>
    <p:sldId id="379" r:id="rId7"/>
    <p:sldId id="487" r:id="rId8"/>
    <p:sldId id="488" r:id="rId9"/>
    <p:sldId id="489" r:id="rId10"/>
    <p:sldId id="507" r:id="rId11"/>
    <p:sldId id="508" r:id="rId12"/>
    <p:sldId id="509" r:id="rId13"/>
    <p:sldId id="257" r:id="rId14"/>
    <p:sldId id="258" r:id="rId15"/>
    <p:sldId id="260" r:id="rId16"/>
    <p:sldId id="493" r:id="rId17"/>
    <p:sldId id="458" r:id="rId18"/>
    <p:sldId id="269" r:id="rId19"/>
    <p:sldId id="494" r:id="rId20"/>
    <p:sldId id="513" r:id="rId21"/>
    <p:sldId id="455" r:id="rId22"/>
    <p:sldId id="510" r:id="rId23"/>
    <p:sldId id="511" r:id="rId24"/>
    <p:sldId id="512" r:id="rId25"/>
    <p:sldId id="453" r:id="rId26"/>
    <p:sldId id="454" r:id="rId27"/>
    <p:sldId id="503" r:id="rId28"/>
    <p:sldId id="504" r:id="rId29"/>
    <p:sldId id="501" r:id="rId30"/>
    <p:sldId id="370" r:id="rId31"/>
    <p:sldId id="505" r:id="rId32"/>
    <p:sldId id="506" r:id="rId33"/>
    <p:sldId id="452" r:id="rId34"/>
    <p:sldId id="262" r:id="rId35"/>
    <p:sldId id="261" r:id="rId36"/>
    <p:sldId id="264" r:id="rId37"/>
    <p:sldId id="265" r:id="rId38"/>
    <p:sldId id="263" r:id="rId39"/>
    <p:sldId id="456" r:id="rId40"/>
    <p:sldId id="457" r:id="rId41"/>
    <p:sldId id="267" r:id="rId42"/>
    <p:sldId id="268" r:id="rId43"/>
    <p:sldId id="363" r:id="rId44"/>
    <p:sldId id="495" r:id="rId45"/>
    <p:sldId id="357" r:id="rId46"/>
    <p:sldId id="364" r:id="rId47"/>
    <p:sldId id="270" r:id="rId48"/>
    <p:sldId id="459" r:id="rId49"/>
    <p:sldId id="460" r:id="rId50"/>
    <p:sldId id="272" r:id="rId51"/>
    <p:sldId id="266" r:id="rId52"/>
    <p:sldId id="348" r:id="rId53"/>
    <p:sldId id="467" r:id="rId54"/>
    <p:sldId id="380" r:id="rId55"/>
    <p:sldId id="497" r:id="rId56"/>
    <p:sldId id="280" r:id="rId57"/>
    <p:sldId id="342" r:id="rId58"/>
    <p:sldId id="343" r:id="rId59"/>
    <p:sldId id="461" r:id="rId60"/>
    <p:sldId id="462" r:id="rId61"/>
    <p:sldId id="463" r:id="rId62"/>
    <p:sldId id="275" r:id="rId63"/>
    <p:sldId id="274" r:id="rId64"/>
    <p:sldId id="277" r:id="rId65"/>
    <p:sldId id="278" r:id="rId66"/>
    <p:sldId id="465" r:id="rId67"/>
    <p:sldId id="466" r:id="rId68"/>
    <p:sldId id="464" r:id="rId69"/>
    <p:sldId id="341" r:id="rId70"/>
    <p:sldId id="346" r:id="rId71"/>
    <p:sldId id="519" r:id="rId72"/>
    <p:sldId id="514" r:id="rId73"/>
    <p:sldId id="340" r:id="rId74"/>
    <p:sldId id="515" r:id="rId75"/>
    <p:sldId id="498" r:id="rId76"/>
    <p:sldId id="517" r:id="rId77"/>
    <p:sldId id="469" r:id="rId78"/>
    <p:sldId id="362" r:id="rId79"/>
    <p:sldId id="499" r:id="rId80"/>
    <p:sldId id="518" r:id="rId81"/>
    <p:sldId id="521" r:id="rId82"/>
    <p:sldId id="471" r:id="rId83"/>
    <p:sldId id="306" r:id="rId84"/>
    <p:sldId id="369" r:id="rId85"/>
    <p:sldId id="371" r:id="rId86"/>
    <p:sldId id="470" r:id="rId87"/>
    <p:sldId id="522" r:id="rId88"/>
    <p:sldId id="259" r:id="rId89"/>
    <p:sldId id="374" r:id="rId90"/>
    <p:sldId id="358" r:id="rId91"/>
    <p:sldId id="473" r:id="rId92"/>
    <p:sldId id="366" r:id="rId93"/>
    <p:sldId id="475" r:id="rId94"/>
    <p:sldId id="367" r:id="rId95"/>
    <p:sldId id="474" r:id="rId96"/>
    <p:sldId id="490" r:id="rId97"/>
    <p:sldId id="491" r:id="rId98"/>
    <p:sldId id="375" r:id="rId99"/>
    <p:sldId id="376" r:id="rId100"/>
    <p:sldId id="377" r:id="rId101"/>
    <p:sldId id="476" r:id="rId102"/>
    <p:sldId id="477" r:id="rId103"/>
    <p:sldId id="478" r:id="rId104"/>
    <p:sldId id="479" r:id="rId105"/>
    <p:sldId id="480" r:id="rId106"/>
    <p:sldId id="481" r:id="rId107"/>
    <p:sldId id="482" r:id="rId108"/>
    <p:sldId id="483" r:id="rId109"/>
    <p:sldId id="484" r:id="rId110"/>
    <p:sldId id="486" r:id="rId111"/>
    <p:sldId id="428" r:id="rId112"/>
    <p:sldId id="429" r:id="rId113"/>
    <p:sldId id="430"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282" r:id="rId136"/>
    <p:sldId id="283" r:id="rId137"/>
    <p:sldId id="284" r:id="rId138"/>
    <p:sldId id="285" r:id="rId139"/>
    <p:sldId id="286" r:id="rId140"/>
    <p:sldId id="287" r:id="rId141"/>
    <p:sldId id="288" r:id="rId142"/>
    <p:sldId id="289" r:id="rId143"/>
    <p:sldId id="290" r:id="rId144"/>
    <p:sldId id="291" r:id="rId145"/>
    <p:sldId id="292" r:id="rId146"/>
    <p:sldId id="485" r:id="rId1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p:restoredTop sz="94681"/>
  </p:normalViewPr>
  <p:slideViewPr>
    <p:cSldViewPr>
      <p:cViewPr varScale="1">
        <p:scale>
          <a:sx n="116" d="100"/>
          <a:sy n="116" d="100"/>
        </p:scale>
        <p:origin x="1352" y="1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637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presProps" Target="pres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1A18C-EE13-470F-BF67-AE35C218268B}"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865D4F36-ACAE-48A1-A4DF-5920D5427F28}">
      <dgm:prSet/>
      <dgm:spPr/>
      <dgm:t>
        <a:bodyPr/>
        <a:lstStyle/>
        <a:p>
          <a:r>
            <a:rPr lang="hr-HR"/>
            <a:t>:</a:t>
          </a:r>
          <a:endParaRPr lang="en-US"/>
        </a:p>
      </dgm:t>
    </dgm:pt>
    <dgm:pt modelId="{9009DB66-9450-4625-97A0-B4F7E6D2BA94}" type="parTrans" cxnId="{5FA4C71C-4A19-411F-BE7A-09F938C243C4}">
      <dgm:prSet/>
      <dgm:spPr/>
      <dgm:t>
        <a:bodyPr/>
        <a:lstStyle/>
        <a:p>
          <a:endParaRPr lang="en-US"/>
        </a:p>
      </dgm:t>
    </dgm:pt>
    <dgm:pt modelId="{DA80D1AB-26F4-47BE-844A-CE48FCF9EB7B}" type="sibTrans" cxnId="{5FA4C71C-4A19-411F-BE7A-09F938C243C4}">
      <dgm:prSet/>
      <dgm:spPr/>
      <dgm:t>
        <a:bodyPr/>
        <a:lstStyle/>
        <a:p>
          <a:endParaRPr lang="en-US"/>
        </a:p>
      </dgm:t>
    </dgm:pt>
    <dgm:pt modelId="{1FB6A6F3-9F8A-4891-8B24-BA87C701E2CB}">
      <dgm:prSet/>
      <dgm:spPr/>
      <dgm:t>
        <a:bodyPr/>
        <a:lstStyle/>
        <a:p>
          <a:r>
            <a:rPr lang="hr-HR"/>
            <a:t>Testis</a:t>
          </a:r>
          <a:endParaRPr lang="en-US"/>
        </a:p>
      </dgm:t>
    </dgm:pt>
    <dgm:pt modelId="{412830C4-99A8-43A7-9CC6-C5A1AB4360B6}" type="parTrans" cxnId="{C9E85F9A-264D-4DDD-AFB9-FD0292DC7FC1}">
      <dgm:prSet/>
      <dgm:spPr/>
      <dgm:t>
        <a:bodyPr/>
        <a:lstStyle/>
        <a:p>
          <a:endParaRPr lang="en-US"/>
        </a:p>
      </dgm:t>
    </dgm:pt>
    <dgm:pt modelId="{E8422A81-5E41-46D5-861C-EE9DA70495C3}" type="sibTrans" cxnId="{C9E85F9A-264D-4DDD-AFB9-FD0292DC7FC1}">
      <dgm:prSet/>
      <dgm:spPr/>
      <dgm:t>
        <a:bodyPr/>
        <a:lstStyle/>
        <a:p>
          <a:endParaRPr lang="en-US"/>
        </a:p>
      </dgm:t>
    </dgm:pt>
    <dgm:pt modelId="{435F7079-D525-4C51-9052-71181781AE7B}">
      <dgm:prSet/>
      <dgm:spPr/>
      <dgm:t>
        <a:bodyPr/>
        <a:lstStyle/>
        <a:p>
          <a:r>
            <a:rPr lang="hr-HR"/>
            <a:t>Ejaculatory duct</a:t>
          </a:r>
          <a:endParaRPr lang="en-US"/>
        </a:p>
      </dgm:t>
    </dgm:pt>
    <dgm:pt modelId="{F1610921-D666-4618-B9A5-7F9F2B4B2EA0}" type="parTrans" cxnId="{87E1736F-1B64-4503-B6F1-AB4A8367B4DC}">
      <dgm:prSet/>
      <dgm:spPr/>
      <dgm:t>
        <a:bodyPr/>
        <a:lstStyle/>
        <a:p>
          <a:endParaRPr lang="en-US"/>
        </a:p>
      </dgm:t>
    </dgm:pt>
    <dgm:pt modelId="{DD60006E-6709-4180-AFFB-05CA4A94178B}" type="sibTrans" cxnId="{87E1736F-1B64-4503-B6F1-AB4A8367B4DC}">
      <dgm:prSet/>
      <dgm:spPr/>
      <dgm:t>
        <a:bodyPr/>
        <a:lstStyle/>
        <a:p>
          <a:endParaRPr lang="en-US"/>
        </a:p>
      </dgm:t>
    </dgm:pt>
    <dgm:pt modelId="{8B6A1B5E-C9E6-4BFF-A41A-BFD9D226504E}">
      <dgm:prSet/>
      <dgm:spPr/>
      <dgm:t>
        <a:bodyPr/>
        <a:lstStyle/>
        <a:p>
          <a:r>
            <a:rPr lang="hr-HR"/>
            <a:t>Epididymis</a:t>
          </a:r>
          <a:endParaRPr lang="en-US"/>
        </a:p>
      </dgm:t>
    </dgm:pt>
    <dgm:pt modelId="{B7F7EE5E-4B68-4156-9A17-079099CB00AD}" type="parTrans" cxnId="{3F923456-E5C2-40CF-8FE3-BDF647B85E1C}">
      <dgm:prSet/>
      <dgm:spPr/>
      <dgm:t>
        <a:bodyPr/>
        <a:lstStyle/>
        <a:p>
          <a:endParaRPr lang="en-US"/>
        </a:p>
      </dgm:t>
    </dgm:pt>
    <dgm:pt modelId="{5BFE4A65-83B7-4AAF-A6E1-7EB1AAFCC64D}" type="sibTrans" cxnId="{3F923456-E5C2-40CF-8FE3-BDF647B85E1C}">
      <dgm:prSet/>
      <dgm:spPr/>
      <dgm:t>
        <a:bodyPr/>
        <a:lstStyle/>
        <a:p>
          <a:endParaRPr lang="en-US"/>
        </a:p>
      </dgm:t>
    </dgm:pt>
    <dgm:pt modelId="{A6E6520E-C7D3-483B-A692-D81467E8D403}">
      <dgm:prSet/>
      <dgm:spPr/>
      <dgm:t>
        <a:bodyPr/>
        <a:lstStyle/>
        <a:p>
          <a:r>
            <a:rPr lang="hr-HR"/>
            <a:t>Prostate</a:t>
          </a:r>
          <a:endParaRPr lang="en-US"/>
        </a:p>
      </dgm:t>
    </dgm:pt>
    <dgm:pt modelId="{BDB9DA23-0B09-40A5-AB0C-B08B20D83BDA}" type="parTrans" cxnId="{E7524A6E-D639-42A5-890C-BBEA56DF8DAE}">
      <dgm:prSet/>
      <dgm:spPr/>
      <dgm:t>
        <a:bodyPr/>
        <a:lstStyle/>
        <a:p>
          <a:endParaRPr lang="en-US"/>
        </a:p>
      </dgm:t>
    </dgm:pt>
    <dgm:pt modelId="{2E3CAC40-617B-4943-9726-06F8488CAE0F}" type="sibTrans" cxnId="{E7524A6E-D639-42A5-890C-BBEA56DF8DAE}">
      <dgm:prSet/>
      <dgm:spPr/>
      <dgm:t>
        <a:bodyPr/>
        <a:lstStyle/>
        <a:p>
          <a:endParaRPr lang="en-US"/>
        </a:p>
      </dgm:t>
    </dgm:pt>
    <dgm:pt modelId="{019B4B97-C8BF-4CBD-9326-C66510F050A2}">
      <dgm:prSet/>
      <dgm:spPr/>
      <dgm:t>
        <a:bodyPr/>
        <a:lstStyle/>
        <a:p>
          <a:r>
            <a:rPr lang="hr-HR"/>
            <a:t>Ductus deferens (vas)</a:t>
          </a:r>
          <a:endParaRPr lang="en-US"/>
        </a:p>
      </dgm:t>
    </dgm:pt>
    <dgm:pt modelId="{26423288-B97D-4FE2-9B99-78A77013A957}" type="parTrans" cxnId="{9E4AE89D-E2D7-4CDF-A6F5-EA4FBE4217C0}">
      <dgm:prSet/>
      <dgm:spPr/>
      <dgm:t>
        <a:bodyPr/>
        <a:lstStyle/>
        <a:p>
          <a:endParaRPr lang="en-US"/>
        </a:p>
      </dgm:t>
    </dgm:pt>
    <dgm:pt modelId="{74B2F94A-8D66-40CD-B2B8-949019D44B40}" type="sibTrans" cxnId="{9E4AE89D-E2D7-4CDF-A6F5-EA4FBE4217C0}">
      <dgm:prSet/>
      <dgm:spPr/>
      <dgm:t>
        <a:bodyPr/>
        <a:lstStyle/>
        <a:p>
          <a:endParaRPr lang="en-US"/>
        </a:p>
      </dgm:t>
    </dgm:pt>
    <dgm:pt modelId="{AD51EBB9-03C1-40BC-BD6B-FC33024F4890}">
      <dgm:prSet/>
      <dgm:spPr/>
      <dgm:t>
        <a:bodyPr/>
        <a:lstStyle/>
        <a:p>
          <a:r>
            <a:rPr lang="hr-HR"/>
            <a:t>Bulbourethral gland</a:t>
          </a:r>
          <a:endParaRPr lang="en-US"/>
        </a:p>
      </dgm:t>
    </dgm:pt>
    <dgm:pt modelId="{87844398-C6EF-4DFB-9C7A-00C4423E8D5E}" type="parTrans" cxnId="{85A6A94E-1653-4076-A1EF-0B12BA3C18F0}">
      <dgm:prSet/>
      <dgm:spPr/>
      <dgm:t>
        <a:bodyPr/>
        <a:lstStyle/>
        <a:p>
          <a:endParaRPr lang="en-US"/>
        </a:p>
      </dgm:t>
    </dgm:pt>
    <dgm:pt modelId="{190A95BF-647B-4A46-B8F1-1711297352EE}" type="sibTrans" cxnId="{85A6A94E-1653-4076-A1EF-0B12BA3C18F0}">
      <dgm:prSet/>
      <dgm:spPr/>
      <dgm:t>
        <a:bodyPr/>
        <a:lstStyle/>
        <a:p>
          <a:endParaRPr lang="en-US"/>
        </a:p>
      </dgm:t>
    </dgm:pt>
    <dgm:pt modelId="{702502FE-1E3B-4062-B394-F9A59582BF01}">
      <dgm:prSet/>
      <dgm:spPr/>
      <dgm:t>
        <a:bodyPr/>
        <a:lstStyle/>
        <a:p>
          <a:r>
            <a:rPr lang="hr-HR"/>
            <a:t>Spermatic cord</a:t>
          </a:r>
          <a:endParaRPr lang="en-US"/>
        </a:p>
      </dgm:t>
    </dgm:pt>
    <dgm:pt modelId="{7A69E14D-B8EF-42E1-ACBE-75DF08502A8D}" type="parTrans" cxnId="{90D61CE1-8686-47B7-8DCA-8AC545202B7A}">
      <dgm:prSet/>
      <dgm:spPr/>
      <dgm:t>
        <a:bodyPr/>
        <a:lstStyle/>
        <a:p>
          <a:endParaRPr lang="en-US"/>
        </a:p>
      </dgm:t>
    </dgm:pt>
    <dgm:pt modelId="{7D898C10-8B0B-48EF-B7AD-61345134AAD7}" type="sibTrans" cxnId="{90D61CE1-8686-47B7-8DCA-8AC545202B7A}">
      <dgm:prSet/>
      <dgm:spPr/>
      <dgm:t>
        <a:bodyPr/>
        <a:lstStyle/>
        <a:p>
          <a:endParaRPr lang="en-US"/>
        </a:p>
      </dgm:t>
    </dgm:pt>
    <dgm:pt modelId="{406F8717-7B31-4426-A7FB-3CC1BD9AFB6B}">
      <dgm:prSet/>
      <dgm:spPr/>
      <dgm:t>
        <a:bodyPr/>
        <a:lstStyle/>
        <a:p>
          <a:r>
            <a:rPr lang="hr-HR"/>
            <a:t>Male urethra</a:t>
          </a:r>
          <a:endParaRPr lang="en-US"/>
        </a:p>
      </dgm:t>
    </dgm:pt>
    <dgm:pt modelId="{581F55E0-AE96-4C99-B224-333E0AEC51F7}" type="parTrans" cxnId="{1C729162-EF8C-4894-A097-6B3C4134E71F}">
      <dgm:prSet/>
      <dgm:spPr/>
      <dgm:t>
        <a:bodyPr/>
        <a:lstStyle/>
        <a:p>
          <a:endParaRPr lang="en-US"/>
        </a:p>
      </dgm:t>
    </dgm:pt>
    <dgm:pt modelId="{10814360-97BD-4992-95D0-DCB724CE29CD}" type="sibTrans" cxnId="{1C729162-EF8C-4894-A097-6B3C4134E71F}">
      <dgm:prSet/>
      <dgm:spPr/>
      <dgm:t>
        <a:bodyPr/>
        <a:lstStyle/>
        <a:p>
          <a:endParaRPr lang="en-US"/>
        </a:p>
      </dgm:t>
    </dgm:pt>
    <dgm:pt modelId="{5D9F84FB-E192-42EA-84D0-DEAA9FEA6DA5}">
      <dgm:prSet/>
      <dgm:spPr/>
      <dgm:t>
        <a:bodyPr/>
        <a:lstStyle/>
        <a:p>
          <a:r>
            <a:rPr lang="hr-HR"/>
            <a:t>Scrotum</a:t>
          </a:r>
          <a:endParaRPr lang="en-US"/>
        </a:p>
      </dgm:t>
    </dgm:pt>
    <dgm:pt modelId="{19DE4077-077B-4A0D-8C07-333744D799C4}" type="parTrans" cxnId="{B51CBB9A-841F-487A-A31A-759F5652AB1E}">
      <dgm:prSet/>
      <dgm:spPr/>
      <dgm:t>
        <a:bodyPr/>
        <a:lstStyle/>
        <a:p>
          <a:endParaRPr lang="en-US"/>
        </a:p>
      </dgm:t>
    </dgm:pt>
    <dgm:pt modelId="{E25839B5-ACF8-4A3C-9229-00FE68888E54}" type="sibTrans" cxnId="{B51CBB9A-841F-487A-A31A-759F5652AB1E}">
      <dgm:prSet/>
      <dgm:spPr/>
      <dgm:t>
        <a:bodyPr/>
        <a:lstStyle/>
        <a:p>
          <a:endParaRPr lang="en-US"/>
        </a:p>
      </dgm:t>
    </dgm:pt>
    <dgm:pt modelId="{70B3393F-925B-4EBD-84B0-F2FBF3D07EC3}">
      <dgm:prSet/>
      <dgm:spPr/>
      <dgm:t>
        <a:bodyPr/>
        <a:lstStyle/>
        <a:p>
          <a:r>
            <a:rPr lang="hr-HR"/>
            <a:t>Penis</a:t>
          </a:r>
          <a:endParaRPr lang="en-US"/>
        </a:p>
      </dgm:t>
    </dgm:pt>
    <dgm:pt modelId="{2D4D7216-92FB-4E79-8B3C-B79519F4255B}" type="parTrans" cxnId="{8CD7D595-0669-4082-95C9-0728738FE68A}">
      <dgm:prSet/>
      <dgm:spPr/>
      <dgm:t>
        <a:bodyPr/>
        <a:lstStyle/>
        <a:p>
          <a:endParaRPr lang="en-US"/>
        </a:p>
      </dgm:t>
    </dgm:pt>
    <dgm:pt modelId="{0B2BCDE3-8B91-4931-AEB5-7198F6F3B352}" type="sibTrans" cxnId="{8CD7D595-0669-4082-95C9-0728738FE68A}">
      <dgm:prSet/>
      <dgm:spPr/>
      <dgm:t>
        <a:bodyPr/>
        <a:lstStyle/>
        <a:p>
          <a:endParaRPr lang="en-US"/>
        </a:p>
      </dgm:t>
    </dgm:pt>
    <dgm:pt modelId="{6551B9A7-156B-443C-93EB-984B5D2F56AB}">
      <dgm:prSet/>
      <dgm:spPr/>
      <dgm:t>
        <a:bodyPr/>
        <a:lstStyle/>
        <a:p>
          <a:r>
            <a:rPr lang="hr-HR"/>
            <a:t>Seminal vesicle</a:t>
          </a:r>
          <a:endParaRPr lang="en-US"/>
        </a:p>
      </dgm:t>
    </dgm:pt>
    <dgm:pt modelId="{5DF16001-F0D5-47A2-AC81-E289909D1B6F}" type="parTrans" cxnId="{39879C4B-CC20-4C1F-8DC4-DA4EF2FD3CAE}">
      <dgm:prSet/>
      <dgm:spPr/>
      <dgm:t>
        <a:bodyPr/>
        <a:lstStyle/>
        <a:p>
          <a:endParaRPr lang="en-US"/>
        </a:p>
      </dgm:t>
    </dgm:pt>
    <dgm:pt modelId="{D95EA02C-91BC-4B01-993C-2ACC6539264A}" type="sibTrans" cxnId="{39879C4B-CC20-4C1F-8DC4-DA4EF2FD3CAE}">
      <dgm:prSet/>
      <dgm:spPr/>
      <dgm:t>
        <a:bodyPr/>
        <a:lstStyle/>
        <a:p>
          <a:endParaRPr lang="en-US"/>
        </a:p>
      </dgm:t>
    </dgm:pt>
    <dgm:pt modelId="{24ABDED3-5A0D-CF4C-B1E4-DBF4280700DA}" type="pres">
      <dgm:prSet presAssocID="{E411A18C-EE13-470F-BF67-AE35C218268B}" presName="diagram" presStyleCnt="0">
        <dgm:presLayoutVars>
          <dgm:dir/>
          <dgm:resizeHandles val="exact"/>
        </dgm:presLayoutVars>
      </dgm:prSet>
      <dgm:spPr/>
    </dgm:pt>
    <dgm:pt modelId="{E104B8B2-A398-DB45-8C93-4F7DB470FAE7}" type="pres">
      <dgm:prSet presAssocID="{865D4F36-ACAE-48A1-A4DF-5920D5427F28}" presName="node" presStyleLbl="node1" presStyleIdx="0" presStyleCnt="12">
        <dgm:presLayoutVars>
          <dgm:bulletEnabled val="1"/>
        </dgm:presLayoutVars>
      </dgm:prSet>
      <dgm:spPr/>
    </dgm:pt>
    <dgm:pt modelId="{D79C0A65-6100-204D-B045-7A5C010BA6F6}" type="pres">
      <dgm:prSet presAssocID="{DA80D1AB-26F4-47BE-844A-CE48FCF9EB7B}" presName="sibTrans" presStyleCnt="0"/>
      <dgm:spPr/>
    </dgm:pt>
    <dgm:pt modelId="{8506C02B-C7C0-034B-8E9E-27811AA43146}" type="pres">
      <dgm:prSet presAssocID="{1FB6A6F3-9F8A-4891-8B24-BA87C701E2CB}" presName="node" presStyleLbl="node1" presStyleIdx="1" presStyleCnt="12">
        <dgm:presLayoutVars>
          <dgm:bulletEnabled val="1"/>
        </dgm:presLayoutVars>
      </dgm:prSet>
      <dgm:spPr/>
    </dgm:pt>
    <dgm:pt modelId="{A461E2E5-ECBD-1944-983B-FE2117BAEAAC}" type="pres">
      <dgm:prSet presAssocID="{E8422A81-5E41-46D5-861C-EE9DA70495C3}" presName="sibTrans" presStyleCnt="0"/>
      <dgm:spPr/>
    </dgm:pt>
    <dgm:pt modelId="{B14C2A50-F201-E343-BEB9-2305EA05C55F}" type="pres">
      <dgm:prSet presAssocID="{435F7079-D525-4C51-9052-71181781AE7B}" presName="node" presStyleLbl="node1" presStyleIdx="2" presStyleCnt="12">
        <dgm:presLayoutVars>
          <dgm:bulletEnabled val="1"/>
        </dgm:presLayoutVars>
      </dgm:prSet>
      <dgm:spPr/>
    </dgm:pt>
    <dgm:pt modelId="{0646000D-E676-FB4F-828A-7D7ADF9C0D79}" type="pres">
      <dgm:prSet presAssocID="{DD60006E-6709-4180-AFFB-05CA4A94178B}" presName="sibTrans" presStyleCnt="0"/>
      <dgm:spPr/>
    </dgm:pt>
    <dgm:pt modelId="{D078CB97-2EA3-1449-983F-88FCE81634D9}" type="pres">
      <dgm:prSet presAssocID="{8B6A1B5E-C9E6-4BFF-A41A-BFD9D226504E}" presName="node" presStyleLbl="node1" presStyleIdx="3" presStyleCnt="12">
        <dgm:presLayoutVars>
          <dgm:bulletEnabled val="1"/>
        </dgm:presLayoutVars>
      </dgm:prSet>
      <dgm:spPr/>
    </dgm:pt>
    <dgm:pt modelId="{A2281C78-2E12-1840-BE08-4FFE889DD37F}" type="pres">
      <dgm:prSet presAssocID="{5BFE4A65-83B7-4AAF-A6E1-7EB1AAFCC64D}" presName="sibTrans" presStyleCnt="0"/>
      <dgm:spPr/>
    </dgm:pt>
    <dgm:pt modelId="{B4C1EE20-5825-F140-9C6E-3192F9B75B96}" type="pres">
      <dgm:prSet presAssocID="{A6E6520E-C7D3-483B-A692-D81467E8D403}" presName="node" presStyleLbl="node1" presStyleIdx="4" presStyleCnt="12">
        <dgm:presLayoutVars>
          <dgm:bulletEnabled val="1"/>
        </dgm:presLayoutVars>
      </dgm:prSet>
      <dgm:spPr/>
    </dgm:pt>
    <dgm:pt modelId="{4108286D-61A0-9D43-B77A-BF6DE057271E}" type="pres">
      <dgm:prSet presAssocID="{2E3CAC40-617B-4943-9726-06F8488CAE0F}" presName="sibTrans" presStyleCnt="0"/>
      <dgm:spPr/>
    </dgm:pt>
    <dgm:pt modelId="{4409031E-5EEA-3F4F-938F-DCF53E3FB933}" type="pres">
      <dgm:prSet presAssocID="{019B4B97-C8BF-4CBD-9326-C66510F050A2}" presName="node" presStyleLbl="node1" presStyleIdx="5" presStyleCnt="12">
        <dgm:presLayoutVars>
          <dgm:bulletEnabled val="1"/>
        </dgm:presLayoutVars>
      </dgm:prSet>
      <dgm:spPr/>
    </dgm:pt>
    <dgm:pt modelId="{38C02CB9-C8A4-9D4D-92C8-85022C17CD9C}" type="pres">
      <dgm:prSet presAssocID="{74B2F94A-8D66-40CD-B2B8-949019D44B40}" presName="sibTrans" presStyleCnt="0"/>
      <dgm:spPr/>
    </dgm:pt>
    <dgm:pt modelId="{EB52F084-905E-674E-AB31-2B1A516660E8}" type="pres">
      <dgm:prSet presAssocID="{AD51EBB9-03C1-40BC-BD6B-FC33024F4890}" presName="node" presStyleLbl="node1" presStyleIdx="6" presStyleCnt="12">
        <dgm:presLayoutVars>
          <dgm:bulletEnabled val="1"/>
        </dgm:presLayoutVars>
      </dgm:prSet>
      <dgm:spPr/>
    </dgm:pt>
    <dgm:pt modelId="{6CB43E3E-EF91-2245-918A-854D80D38171}" type="pres">
      <dgm:prSet presAssocID="{190A95BF-647B-4A46-B8F1-1711297352EE}" presName="sibTrans" presStyleCnt="0"/>
      <dgm:spPr/>
    </dgm:pt>
    <dgm:pt modelId="{B343F074-93AD-A84B-99C5-B527467D0F12}" type="pres">
      <dgm:prSet presAssocID="{702502FE-1E3B-4062-B394-F9A59582BF01}" presName="node" presStyleLbl="node1" presStyleIdx="7" presStyleCnt="12">
        <dgm:presLayoutVars>
          <dgm:bulletEnabled val="1"/>
        </dgm:presLayoutVars>
      </dgm:prSet>
      <dgm:spPr/>
    </dgm:pt>
    <dgm:pt modelId="{8EA5E4E3-5B5F-164A-8BB0-57E31C899A99}" type="pres">
      <dgm:prSet presAssocID="{7D898C10-8B0B-48EF-B7AD-61345134AAD7}" presName="sibTrans" presStyleCnt="0"/>
      <dgm:spPr/>
    </dgm:pt>
    <dgm:pt modelId="{9C0C81BE-E31E-7242-B3B9-29BCE0C71C36}" type="pres">
      <dgm:prSet presAssocID="{406F8717-7B31-4426-A7FB-3CC1BD9AFB6B}" presName="node" presStyleLbl="node1" presStyleIdx="8" presStyleCnt="12">
        <dgm:presLayoutVars>
          <dgm:bulletEnabled val="1"/>
        </dgm:presLayoutVars>
      </dgm:prSet>
      <dgm:spPr/>
    </dgm:pt>
    <dgm:pt modelId="{87FA7B81-0539-D14C-9ED4-AD2398527DB2}" type="pres">
      <dgm:prSet presAssocID="{10814360-97BD-4992-95D0-DCB724CE29CD}" presName="sibTrans" presStyleCnt="0"/>
      <dgm:spPr/>
    </dgm:pt>
    <dgm:pt modelId="{3B4CED0E-6EEB-F649-97C9-2B1DE4C665F2}" type="pres">
      <dgm:prSet presAssocID="{5D9F84FB-E192-42EA-84D0-DEAA9FEA6DA5}" presName="node" presStyleLbl="node1" presStyleIdx="9" presStyleCnt="12">
        <dgm:presLayoutVars>
          <dgm:bulletEnabled val="1"/>
        </dgm:presLayoutVars>
      </dgm:prSet>
      <dgm:spPr/>
    </dgm:pt>
    <dgm:pt modelId="{1FB0A76A-C0EE-E440-9E8C-0891583AED77}" type="pres">
      <dgm:prSet presAssocID="{E25839B5-ACF8-4A3C-9229-00FE68888E54}" presName="sibTrans" presStyleCnt="0"/>
      <dgm:spPr/>
    </dgm:pt>
    <dgm:pt modelId="{E5D01EB3-4218-EC4D-9779-E43BC73FB571}" type="pres">
      <dgm:prSet presAssocID="{70B3393F-925B-4EBD-84B0-F2FBF3D07EC3}" presName="node" presStyleLbl="node1" presStyleIdx="10" presStyleCnt="12">
        <dgm:presLayoutVars>
          <dgm:bulletEnabled val="1"/>
        </dgm:presLayoutVars>
      </dgm:prSet>
      <dgm:spPr/>
    </dgm:pt>
    <dgm:pt modelId="{90320FC9-B79E-AC47-97EF-AD2BFC2C6D64}" type="pres">
      <dgm:prSet presAssocID="{0B2BCDE3-8B91-4931-AEB5-7198F6F3B352}" presName="sibTrans" presStyleCnt="0"/>
      <dgm:spPr/>
    </dgm:pt>
    <dgm:pt modelId="{5D910E33-865A-BE40-963F-D7A4A1F7B72C}" type="pres">
      <dgm:prSet presAssocID="{6551B9A7-156B-443C-93EB-984B5D2F56AB}" presName="node" presStyleLbl="node1" presStyleIdx="11" presStyleCnt="12">
        <dgm:presLayoutVars>
          <dgm:bulletEnabled val="1"/>
        </dgm:presLayoutVars>
      </dgm:prSet>
      <dgm:spPr/>
    </dgm:pt>
  </dgm:ptLst>
  <dgm:cxnLst>
    <dgm:cxn modelId="{D09BC615-0D9E-5541-98CF-00BA1A5F0FA1}" type="presOf" srcId="{019B4B97-C8BF-4CBD-9326-C66510F050A2}" destId="{4409031E-5EEA-3F4F-938F-DCF53E3FB933}" srcOrd="0" destOrd="0" presId="urn:microsoft.com/office/officeart/2005/8/layout/default"/>
    <dgm:cxn modelId="{5FA4C71C-4A19-411F-BE7A-09F938C243C4}" srcId="{E411A18C-EE13-470F-BF67-AE35C218268B}" destId="{865D4F36-ACAE-48A1-A4DF-5920D5427F28}" srcOrd="0" destOrd="0" parTransId="{9009DB66-9450-4625-97A0-B4F7E6D2BA94}" sibTransId="{DA80D1AB-26F4-47BE-844A-CE48FCF9EB7B}"/>
    <dgm:cxn modelId="{D0140928-FFCE-8D4C-9609-6BBDCFFA72D2}" type="presOf" srcId="{5D9F84FB-E192-42EA-84D0-DEAA9FEA6DA5}" destId="{3B4CED0E-6EEB-F649-97C9-2B1DE4C665F2}" srcOrd="0" destOrd="0" presId="urn:microsoft.com/office/officeart/2005/8/layout/default"/>
    <dgm:cxn modelId="{39879C4B-CC20-4C1F-8DC4-DA4EF2FD3CAE}" srcId="{E411A18C-EE13-470F-BF67-AE35C218268B}" destId="{6551B9A7-156B-443C-93EB-984B5D2F56AB}" srcOrd="11" destOrd="0" parTransId="{5DF16001-F0D5-47A2-AC81-E289909D1B6F}" sibTransId="{D95EA02C-91BC-4B01-993C-2ACC6539264A}"/>
    <dgm:cxn modelId="{85A6A94E-1653-4076-A1EF-0B12BA3C18F0}" srcId="{E411A18C-EE13-470F-BF67-AE35C218268B}" destId="{AD51EBB9-03C1-40BC-BD6B-FC33024F4890}" srcOrd="6" destOrd="0" parTransId="{87844398-C6EF-4DFB-9C7A-00C4423E8D5E}" sibTransId="{190A95BF-647B-4A46-B8F1-1711297352EE}"/>
    <dgm:cxn modelId="{22AAA54F-CE1E-FC4C-8E36-BA378FB7745B}" type="presOf" srcId="{702502FE-1E3B-4062-B394-F9A59582BF01}" destId="{B343F074-93AD-A84B-99C5-B527467D0F12}" srcOrd="0" destOrd="0" presId="urn:microsoft.com/office/officeart/2005/8/layout/default"/>
    <dgm:cxn modelId="{97327E50-B09F-A74A-8511-3D0C4ED025CE}" type="presOf" srcId="{1FB6A6F3-9F8A-4891-8B24-BA87C701E2CB}" destId="{8506C02B-C7C0-034B-8E9E-27811AA43146}" srcOrd="0" destOrd="0" presId="urn:microsoft.com/office/officeart/2005/8/layout/default"/>
    <dgm:cxn modelId="{3F923456-E5C2-40CF-8FE3-BDF647B85E1C}" srcId="{E411A18C-EE13-470F-BF67-AE35C218268B}" destId="{8B6A1B5E-C9E6-4BFF-A41A-BFD9D226504E}" srcOrd="3" destOrd="0" parTransId="{B7F7EE5E-4B68-4156-9A17-079099CB00AD}" sibTransId="{5BFE4A65-83B7-4AAF-A6E1-7EB1AAFCC64D}"/>
    <dgm:cxn modelId="{1C729162-EF8C-4894-A097-6B3C4134E71F}" srcId="{E411A18C-EE13-470F-BF67-AE35C218268B}" destId="{406F8717-7B31-4426-A7FB-3CC1BD9AFB6B}" srcOrd="8" destOrd="0" parTransId="{581F55E0-AE96-4C99-B224-333E0AEC51F7}" sibTransId="{10814360-97BD-4992-95D0-DCB724CE29CD}"/>
    <dgm:cxn modelId="{A3E16563-17A0-5D45-B712-BD296FA22BB9}" type="presOf" srcId="{70B3393F-925B-4EBD-84B0-F2FBF3D07EC3}" destId="{E5D01EB3-4218-EC4D-9779-E43BC73FB571}" srcOrd="0" destOrd="0" presId="urn:microsoft.com/office/officeart/2005/8/layout/default"/>
    <dgm:cxn modelId="{BBCB7B6A-7996-C048-A2F0-165790EBB055}" type="presOf" srcId="{A6E6520E-C7D3-483B-A692-D81467E8D403}" destId="{B4C1EE20-5825-F140-9C6E-3192F9B75B96}" srcOrd="0" destOrd="0" presId="urn:microsoft.com/office/officeart/2005/8/layout/default"/>
    <dgm:cxn modelId="{E7524A6E-D639-42A5-890C-BBEA56DF8DAE}" srcId="{E411A18C-EE13-470F-BF67-AE35C218268B}" destId="{A6E6520E-C7D3-483B-A692-D81467E8D403}" srcOrd="4" destOrd="0" parTransId="{BDB9DA23-0B09-40A5-AB0C-B08B20D83BDA}" sibTransId="{2E3CAC40-617B-4943-9726-06F8488CAE0F}"/>
    <dgm:cxn modelId="{87E1736F-1B64-4503-B6F1-AB4A8367B4DC}" srcId="{E411A18C-EE13-470F-BF67-AE35C218268B}" destId="{435F7079-D525-4C51-9052-71181781AE7B}" srcOrd="2" destOrd="0" parTransId="{F1610921-D666-4618-B9A5-7F9F2B4B2EA0}" sibTransId="{DD60006E-6709-4180-AFFB-05CA4A94178B}"/>
    <dgm:cxn modelId="{E4706270-1B55-AA49-AFB1-363B969A66AE}" type="presOf" srcId="{435F7079-D525-4C51-9052-71181781AE7B}" destId="{B14C2A50-F201-E343-BEB9-2305EA05C55F}" srcOrd="0" destOrd="0" presId="urn:microsoft.com/office/officeart/2005/8/layout/default"/>
    <dgm:cxn modelId="{4467AD8C-A4D5-984C-87F7-D7530C79C918}" type="presOf" srcId="{865D4F36-ACAE-48A1-A4DF-5920D5427F28}" destId="{E104B8B2-A398-DB45-8C93-4F7DB470FAE7}" srcOrd="0" destOrd="0" presId="urn:microsoft.com/office/officeart/2005/8/layout/default"/>
    <dgm:cxn modelId="{8CD7D595-0669-4082-95C9-0728738FE68A}" srcId="{E411A18C-EE13-470F-BF67-AE35C218268B}" destId="{70B3393F-925B-4EBD-84B0-F2FBF3D07EC3}" srcOrd="10" destOrd="0" parTransId="{2D4D7216-92FB-4E79-8B3C-B79519F4255B}" sibTransId="{0B2BCDE3-8B91-4931-AEB5-7198F6F3B352}"/>
    <dgm:cxn modelId="{C9E85F9A-264D-4DDD-AFB9-FD0292DC7FC1}" srcId="{E411A18C-EE13-470F-BF67-AE35C218268B}" destId="{1FB6A6F3-9F8A-4891-8B24-BA87C701E2CB}" srcOrd="1" destOrd="0" parTransId="{412830C4-99A8-43A7-9CC6-C5A1AB4360B6}" sibTransId="{E8422A81-5E41-46D5-861C-EE9DA70495C3}"/>
    <dgm:cxn modelId="{B51CBB9A-841F-487A-A31A-759F5652AB1E}" srcId="{E411A18C-EE13-470F-BF67-AE35C218268B}" destId="{5D9F84FB-E192-42EA-84D0-DEAA9FEA6DA5}" srcOrd="9" destOrd="0" parTransId="{19DE4077-077B-4A0D-8C07-333744D799C4}" sibTransId="{E25839B5-ACF8-4A3C-9229-00FE68888E54}"/>
    <dgm:cxn modelId="{9E4AE89D-E2D7-4CDF-A6F5-EA4FBE4217C0}" srcId="{E411A18C-EE13-470F-BF67-AE35C218268B}" destId="{019B4B97-C8BF-4CBD-9326-C66510F050A2}" srcOrd="5" destOrd="0" parTransId="{26423288-B97D-4FE2-9B99-78A77013A957}" sibTransId="{74B2F94A-8D66-40CD-B2B8-949019D44B40}"/>
    <dgm:cxn modelId="{E7E846AF-1EC7-424B-9181-213C046455E5}" type="presOf" srcId="{AD51EBB9-03C1-40BC-BD6B-FC33024F4890}" destId="{EB52F084-905E-674E-AB31-2B1A516660E8}" srcOrd="0" destOrd="0" presId="urn:microsoft.com/office/officeart/2005/8/layout/default"/>
    <dgm:cxn modelId="{C9D8EDC0-DF89-2145-ADB6-7108F6EE8145}" type="presOf" srcId="{406F8717-7B31-4426-A7FB-3CC1BD9AFB6B}" destId="{9C0C81BE-E31E-7242-B3B9-29BCE0C71C36}" srcOrd="0" destOrd="0" presId="urn:microsoft.com/office/officeart/2005/8/layout/default"/>
    <dgm:cxn modelId="{A6F4B8C3-4CC6-E044-B6CF-D56B4A0629A8}" type="presOf" srcId="{6551B9A7-156B-443C-93EB-984B5D2F56AB}" destId="{5D910E33-865A-BE40-963F-D7A4A1F7B72C}" srcOrd="0" destOrd="0" presId="urn:microsoft.com/office/officeart/2005/8/layout/default"/>
    <dgm:cxn modelId="{51A24FD8-EE4C-A642-9B71-C230982B1DF4}" type="presOf" srcId="{8B6A1B5E-C9E6-4BFF-A41A-BFD9D226504E}" destId="{D078CB97-2EA3-1449-983F-88FCE81634D9}" srcOrd="0" destOrd="0" presId="urn:microsoft.com/office/officeart/2005/8/layout/default"/>
    <dgm:cxn modelId="{90D61CE1-8686-47B7-8DCA-8AC545202B7A}" srcId="{E411A18C-EE13-470F-BF67-AE35C218268B}" destId="{702502FE-1E3B-4062-B394-F9A59582BF01}" srcOrd="7" destOrd="0" parTransId="{7A69E14D-B8EF-42E1-ACBE-75DF08502A8D}" sibTransId="{7D898C10-8B0B-48EF-B7AD-61345134AAD7}"/>
    <dgm:cxn modelId="{3B7BCDE9-CEF8-8C4E-A452-6995F4C9827C}" type="presOf" srcId="{E411A18C-EE13-470F-BF67-AE35C218268B}" destId="{24ABDED3-5A0D-CF4C-B1E4-DBF4280700DA}" srcOrd="0" destOrd="0" presId="urn:microsoft.com/office/officeart/2005/8/layout/default"/>
    <dgm:cxn modelId="{9D6412BB-0562-3543-95EE-3B08D1F406E1}" type="presParOf" srcId="{24ABDED3-5A0D-CF4C-B1E4-DBF4280700DA}" destId="{E104B8B2-A398-DB45-8C93-4F7DB470FAE7}" srcOrd="0" destOrd="0" presId="urn:microsoft.com/office/officeart/2005/8/layout/default"/>
    <dgm:cxn modelId="{D166630F-2B8A-8848-9C6D-4AF36F7F2AB9}" type="presParOf" srcId="{24ABDED3-5A0D-CF4C-B1E4-DBF4280700DA}" destId="{D79C0A65-6100-204D-B045-7A5C010BA6F6}" srcOrd="1" destOrd="0" presId="urn:microsoft.com/office/officeart/2005/8/layout/default"/>
    <dgm:cxn modelId="{A1248ECA-52BE-F04E-A60E-6C7A62882AC4}" type="presParOf" srcId="{24ABDED3-5A0D-CF4C-B1E4-DBF4280700DA}" destId="{8506C02B-C7C0-034B-8E9E-27811AA43146}" srcOrd="2" destOrd="0" presId="urn:microsoft.com/office/officeart/2005/8/layout/default"/>
    <dgm:cxn modelId="{959BF57E-02DA-3948-8527-847D0B2A8851}" type="presParOf" srcId="{24ABDED3-5A0D-CF4C-B1E4-DBF4280700DA}" destId="{A461E2E5-ECBD-1944-983B-FE2117BAEAAC}" srcOrd="3" destOrd="0" presId="urn:microsoft.com/office/officeart/2005/8/layout/default"/>
    <dgm:cxn modelId="{97869E55-80CA-1B4C-83EC-5B67037A5763}" type="presParOf" srcId="{24ABDED3-5A0D-CF4C-B1E4-DBF4280700DA}" destId="{B14C2A50-F201-E343-BEB9-2305EA05C55F}" srcOrd="4" destOrd="0" presId="urn:microsoft.com/office/officeart/2005/8/layout/default"/>
    <dgm:cxn modelId="{CF33A04C-D0D5-F343-8B63-075A8CA3E7EE}" type="presParOf" srcId="{24ABDED3-5A0D-CF4C-B1E4-DBF4280700DA}" destId="{0646000D-E676-FB4F-828A-7D7ADF9C0D79}" srcOrd="5" destOrd="0" presId="urn:microsoft.com/office/officeart/2005/8/layout/default"/>
    <dgm:cxn modelId="{C8885531-6204-7C4D-B599-74FCE3C0AD0B}" type="presParOf" srcId="{24ABDED3-5A0D-CF4C-B1E4-DBF4280700DA}" destId="{D078CB97-2EA3-1449-983F-88FCE81634D9}" srcOrd="6" destOrd="0" presId="urn:microsoft.com/office/officeart/2005/8/layout/default"/>
    <dgm:cxn modelId="{FCEA8B3D-E71A-2D47-9A53-09F3BF8812F2}" type="presParOf" srcId="{24ABDED3-5A0D-CF4C-B1E4-DBF4280700DA}" destId="{A2281C78-2E12-1840-BE08-4FFE889DD37F}" srcOrd="7" destOrd="0" presId="urn:microsoft.com/office/officeart/2005/8/layout/default"/>
    <dgm:cxn modelId="{75204404-C620-FC49-B1A1-8D12DFAD56F3}" type="presParOf" srcId="{24ABDED3-5A0D-CF4C-B1E4-DBF4280700DA}" destId="{B4C1EE20-5825-F140-9C6E-3192F9B75B96}" srcOrd="8" destOrd="0" presId="urn:microsoft.com/office/officeart/2005/8/layout/default"/>
    <dgm:cxn modelId="{1DAB125A-1CE0-DB49-BD97-218F0B6CE358}" type="presParOf" srcId="{24ABDED3-5A0D-CF4C-B1E4-DBF4280700DA}" destId="{4108286D-61A0-9D43-B77A-BF6DE057271E}" srcOrd="9" destOrd="0" presId="urn:microsoft.com/office/officeart/2005/8/layout/default"/>
    <dgm:cxn modelId="{F1E3AADA-DC48-5143-9F6A-071276C6B792}" type="presParOf" srcId="{24ABDED3-5A0D-CF4C-B1E4-DBF4280700DA}" destId="{4409031E-5EEA-3F4F-938F-DCF53E3FB933}" srcOrd="10" destOrd="0" presId="urn:microsoft.com/office/officeart/2005/8/layout/default"/>
    <dgm:cxn modelId="{ABDA724A-1EF3-CD47-A45C-740D82A3EE28}" type="presParOf" srcId="{24ABDED3-5A0D-CF4C-B1E4-DBF4280700DA}" destId="{38C02CB9-C8A4-9D4D-92C8-85022C17CD9C}" srcOrd="11" destOrd="0" presId="urn:microsoft.com/office/officeart/2005/8/layout/default"/>
    <dgm:cxn modelId="{205C4BCD-830A-D84B-A9EC-6D64BB1CDFDD}" type="presParOf" srcId="{24ABDED3-5A0D-CF4C-B1E4-DBF4280700DA}" destId="{EB52F084-905E-674E-AB31-2B1A516660E8}" srcOrd="12" destOrd="0" presId="urn:microsoft.com/office/officeart/2005/8/layout/default"/>
    <dgm:cxn modelId="{EC407C6D-6DC9-E94B-8BF7-BE9F10DEE7F4}" type="presParOf" srcId="{24ABDED3-5A0D-CF4C-B1E4-DBF4280700DA}" destId="{6CB43E3E-EF91-2245-918A-854D80D38171}" srcOrd="13" destOrd="0" presId="urn:microsoft.com/office/officeart/2005/8/layout/default"/>
    <dgm:cxn modelId="{D228C79E-21BE-4E4B-A601-887B874812A1}" type="presParOf" srcId="{24ABDED3-5A0D-CF4C-B1E4-DBF4280700DA}" destId="{B343F074-93AD-A84B-99C5-B527467D0F12}" srcOrd="14" destOrd="0" presId="urn:microsoft.com/office/officeart/2005/8/layout/default"/>
    <dgm:cxn modelId="{3BF0EA7D-25C2-114D-8B25-312951C833F6}" type="presParOf" srcId="{24ABDED3-5A0D-CF4C-B1E4-DBF4280700DA}" destId="{8EA5E4E3-5B5F-164A-8BB0-57E31C899A99}" srcOrd="15" destOrd="0" presId="urn:microsoft.com/office/officeart/2005/8/layout/default"/>
    <dgm:cxn modelId="{EF9A8DED-F49E-484C-8696-E73C88EA67B8}" type="presParOf" srcId="{24ABDED3-5A0D-CF4C-B1E4-DBF4280700DA}" destId="{9C0C81BE-E31E-7242-B3B9-29BCE0C71C36}" srcOrd="16" destOrd="0" presId="urn:microsoft.com/office/officeart/2005/8/layout/default"/>
    <dgm:cxn modelId="{D817269D-9FD4-6143-8B27-C10F6A1283F2}" type="presParOf" srcId="{24ABDED3-5A0D-CF4C-B1E4-DBF4280700DA}" destId="{87FA7B81-0539-D14C-9ED4-AD2398527DB2}" srcOrd="17" destOrd="0" presId="urn:microsoft.com/office/officeart/2005/8/layout/default"/>
    <dgm:cxn modelId="{6EB332E8-DFCE-0D4B-B953-AC60BD2B5D50}" type="presParOf" srcId="{24ABDED3-5A0D-CF4C-B1E4-DBF4280700DA}" destId="{3B4CED0E-6EEB-F649-97C9-2B1DE4C665F2}" srcOrd="18" destOrd="0" presId="urn:microsoft.com/office/officeart/2005/8/layout/default"/>
    <dgm:cxn modelId="{6B88BC60-623D-4241-B1BC-F84F27E15268}" type="presParOf" srcId="{24ABDED3-5A0D-CF4C-B1E4-DBF4280700DA}" destId="{1FB0A76A-C0EE-E440-9E8C-0891583AED77}" srcOrd="19" destOrd="0" presId="urn:microsoft.com/office/officeart/2005/8/layout/default"/>
    <dgm:cxn modelId="{AAAC3708-B01F-E44B-AF9D-C6BCF6E36BBB}" type="presParOf" srcId="{24ABDED3-5A0D-CF4C-B1E4-DBF4280700DA}" destId="{E5D01EB3-4218-EC4D-9779-E43BC73FB571}" srcOrd="20" destOrd="0" presId="urn:microsoft.com/office/officeart/2005/8/layout/default"/>
    <dgm:cxn modelId="{4177248D-687C-014F-AC29-EA5270C5F964}" type="presParOf" srcId="{24ABDED3-5A0D-CF4C-B1E4-DBF4280700DA}" destId="{90320FC9-B79E-AC47-97EF-AD2BFC2C6D64}" srcOrd="21" destOrd="0" presId="urn:microsoft.com/office/officeart/2005/8/layout/default"/>
    <dgm:cxn modelId="{1131C619-0ADC-EE4F-A272-7820F6F1A2FA}" type="presParOf" srcId="{24ABDED3-5A0D-CF4C-B1E4-DBF4280700DA}" destId="{5D910E33-865A-BE40-963F-D7A4A1F7B72C}"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4951E8-254B-4D93-AB93-96F8CFB29C4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9D21976-2B5C-43CC-AA83-8CBACDDB49AF}">
      <dgm:prSet/>
      <dgm:spPr/>
      <dgm:t>
        <a:bodyPr/>
        <a:lstStyle/>
        <a:p>
          <a:r>
            <a:rPr lang="en-US" dirty="0"/>
            <a:t>The spermatic cord is a matrix of connective tissue continuous proximally with the preperitoneal connective tissue. Concentrically invested by three layers of tissue, the cord contains the ductus deferens (vas), three arteries, three veins, the pampiniform plexus, and two nerves. One other nerve, the ilioinguinal, lies just lateral to the major layers of the cord.</a:t>
          </a:r>
        </a:p>
      </dgm:t>
    </dgm:pt>
    <dgm:pt modelId="{F8201735-3339-4FB7-9FED-B91A7B0B590A}" type="parTrans" cxnId="{476412EB-8700-4315-941C-F931652F7CC9}">
      <dgm:prSet/>
      <dgm:spPr/>
      <dgm:t>
        <a:bodyPr/>
        <a:lstStyle/>
        <a:p>
          <a:endParaRPr lang="en-US"/>
        </a:p>
      </dgm:t>
    </dgm:pt>
    <dgm:pt modelId="{928B7C04-FDDF-427C-B9F9-A2E987F98ACE}" type="sibTrans" cxnId="{476412EB-8700-4315-941C-F931652F7CC9}">
      <dgm:prSet/>
      <dgm:spPr/>
      <dgm:t>
        <a:bodyPr/>
        <a:lstStyle/>
        <a:p>
          <a:endParaRPr lang="en-US"/>
        </a:p>
      </dgm:t>
    </dgm:pt>
    <dgm:pt modelId="{B47AD76A-2DB4-46A3-8752-CAE4A8E73A0B}">
      <dgm:prSet/>
      <dgm:spPr/>
      <dgm:t>
        <a:bodyPr/>
        <a:lstStyle/>
        <a:p>
          <a:r>
            <a:rPr lang="en-US"/>
            <a:t>The elements of the spermatic cord relate to each other as follows.</a:t>
          </a:r>
        </a:p>
      </dgm:t>
    </dgm:pt>
    <dgm:pt modelId="{21B4C7EA-5D7F-4007-91E2-022D1192B7BE}" type="parTrans" cxnId="{73386D7C-86CD-430F-94BB-D9F3FC9A3F83}">
      <dgm:prSet/>
      <dgm:spPr/>
      <dgm:t>
        <a:bodyPr/>
        <a:lstStyle/>
        <a:p>
          <a:endParaRPr lang="en-US"/>
        </a:p>
      </dgm:t>
    </dgm:pt>
    <dgm:pt modelId="{ABB813EC-FFFD-4CA3-B285-8E0785E06082}" type="sibTrans" cxnId="{73386D7C-86CD-430F-94BB-D9F3FC9A3F83}">
      <dgm:prSet/>
      <dgm:spPr/>
      <dgm:t>
        <a:bodyPr/>
        <a:lstStyle/>
        <a:p>
          <a:endParaRPr lang="en-US"/>
        </a:p>
      </dgm:t>
    </dgm:pt>
    <dgm:pt modelId="{08038BB6-8B4C-4C5E-BEF8-164A9539BA8C}">
      <dgm:prSet/>
      <dgm:spPr/>
      <dgm:t>
        <a:bodyPr/>
        <a:lstStyle/>
        <a:p>
          <a:r>
            <a:rPr lang="en-US" dirty="0"/>
            <a:t>Anterior: pampiniform plexus</a:t>
          </a:r>
        </a:p>
      </dgm:t>
    </dgm:pt>
    <dgm:pt modelId="{710A2169-9987-4785-B54A-4A3514FA4824}" type="parTrans" cxnId="{1CECA977-2853-49FD-8B2E-F198631F5744}">
      <dgm:prSet/>
      <dgm:spPr/>
      <dgm:t>
        <a:bodyPr/>
        <a:lstStyle/>
        <a:p>
          <a:endParaRPr lang="en-US"/>
        </a:p>
      </dgm:t>
    </dgm:pt>
    <dgm:pt modelId="{BAE763FB-F3B2-462A-A9DA-C77DA80346B8}" type="sibTrans" cxnId="{1CECA977-2853-49FD-8B2E-F198631F5744}">
      <dgm:prSet/>
      <dgm:spPr/>
      <dgm:t>
        <a:bodyPr/>
        <a:lstStyle/>
        <a:p>
          <a:endParaRPr lang="en-US"/>
        </a:p>
      </dgm:t>
    </dgm:pt>
    <dgm:pt modelId="{9DD737D7-9BEA-46DA-9C47-6719CBEFB899}">
      <dgm:prSet/>
      <dgm:spPr/>
      <dgm:t>
        <a:bodyPr/>
        <a:lstStyle/>
        <a:p>
          <a:r>
            <a:rPr lang="en-US"/>
            <a:t>Posterior: ductus and remnant of processes vaginalis or hernial sac</a:t>
          </a:r>
        </a:p>
      </dgm:t>
    </dgm:pt>
    <dgm:pt modelId="{721987D6-C89E-468E-977A-D8A60F694F4F}" type="parTrans" cxnId="{9FF5C5E8-6EA4-4FD3-9368-0ADCAE83AA6F}">
      <dgm:prSet/>
      <dgm:spPr/>
      <dgm:t>
        <a:bodyPr/>
        <a:lstStyle/>
        <a:p>
          <a:endParaRPr lang="en-US"/>
        </a:p>
      </dgm:t>
    </dgm:pt>
    <dgm:pt modelId="{12238CC5-6670-4D27-B4FF-FC5037273FAE}" type="sibTrans" cxnId="{9FF5C5E8-6EA4-4FD3-9368-0ADCAE83AA6F}">
      <dgm:prSet/>
      <dgm:spPr/>
      <dgm:t>
        <a:bodyPr/>
        <a:lstStyle/>
        <a:p>
          <a:endParaRPr lang="en-US"/>
        </a:p>
      </dgm:t>
    </dgm:pt>
    <dgm:pt modelId="{F6F6581C-C699-4595-A601-C97ADCE27081}">
      <dgm:prSet/>
      <dgm:spPr/>
      <dgm:t>
        <a:bodyPr/>
        <a:lstStyle/>
        <a:p>
          <a:r>
            <a:rPr lang="en-US"/>
            <a:t>These anatomic entities of the spermatic cord, as well as others, are covered by the spermatic fasciae. The spermatic cord on its way to the scrotum may be found deep under the fasciae of Scarpa and Colles.</a:t>
          </a:r>
        </a:p>
      </dgm:t>
    </dgm:pt>
    <dgm:pt modelId="{043F3C24-9E28-4649-9285-2A19F7376C2C}" type="parTrans" cxnId="{97A29136-9C00-41CE-973B-2CB103DD4246}">
      <dgm:prSet/>
      <dgm:spPr/>
      <dgm:t>
        <a:bodyPr/>
        <a:lstStyle/>
        <a:p>
          <a:endParaRPr lang="en-US"/>
        </a:p>
      </dgm:t>
    </dgm:pt>
    <dgm:pt modelId="{75B37F8E-2192-4349-B80A-A28B38DA9A4D}" type="sibTrans" cxnId="{97A29136-9C00-41CE-973B-2CB103DD4246}">
      <dgm:prSet/>
      <dgm:spPr/>
      <dgm:t>
        <a:bodyPr/>
        <a:lstStyle/>
        <a:p>
          <a:endParaRPr lang="en-US"/>
        </a:p>
      </dgm:t>
    </dgm:pt>
    <dgm:pt modelId="{06058F1A-02BE-4FC3-B416-E9CDD088C7B2}">
      <dgm:prSet/>
      <dgm:spPr/>
      <dgm:t>
        <a:bodyPr/>
        <a:lstStyle/>
        <a:p>
          <a:r>
            <a:rPr lang="en-US"/>
            <a:t>The components of the spermatic cord are listed in Table 25-3. The key to remember is "three": three layers of fasciae, three arteries, three veins, three nerves, multiple lymphatics, and one ductus.</a:t>
          </a:r>
        </a:p>
      </dgm:t>
    </dgm:pt>
    <dgm:pt modelId="{DBB70E16-0C2F-40D1-9E30-580080077EEC}" type="parTrans" cxnId="{7F129F2B-E62F-4859-8C76-3691C598A9A3}">
      <dgm:prSet/>
      <dgm:spPr/>
      <dgm:t>
        <a:bodyPr/>
        <a:lstStyle/>
        <a:p>
          <a:endParaRPr lang="en-US"/>
        </a:p>
      </dgm:t>
    </dgm:pt>
    <dgm:pt modelId="{30C126D2-5107-4F17-9B99-9A5D082017DC}" type="sibTrans" cxnId="{7F129F2B-E62F-4859-8C76-3691C598A9A3}">
      <dgm:prSet/>
      <dgm:spPr/>
      <dgm:t>
        <a:bodyPr/>
        <a:lstStyle/>
        <a:p>
          <a:endParaRPr lang="en-US"/>
        </a:p>
      </dgm:t>
    </dgm:pt>
    <dgm:pt modelId="{700BF8FD-1E43-8246-B20E-FBEBA810D1DF}" type="pres">
      <dgm:prSet presAssocID="{7B4951E8-254B-4D93-AB93-96F8CFB29C44}" presName="linear" presStyleCnt="0">
        <dgm:presLayoutVars>
          <dgm:animLvl val="lvl"/>
          <dgm:resizeHandles val="exact"/>
        </dgm:presLayoutVars>
      </dgm:prSet>
      <dgm:spPr/>
    </dgm:pt>
    <dgm:pt modelId="{FBFA613F-0E3C-E04D-816C-F0109AE07506}" type="pres">
      <dgm:prSet presAssocID="{69D21976-2B5C-43CC-AA83-8CBACDDB49AF}" presName="parentText" presStyleLbl="node1" presStyleIdx="0" presStyleCnt="6">
        <dgm:presLayoutVars>
          <dgm:chMax val="0"/>
          <dgm:bulletEnabled val="1"/>
        </dgm:presLayoutVars>
      </dgm:prSet>
      <dgm:spPr/>
    </dgm:pt>
    <dgm:pt modelId="{05D46358-C235-F246-A3D8-A029F5257365}" type="pres">
      <dgm:prSet presAssocID="{928B7C04-FDDF-427C-B9F9-A2E987F98ACE}" presName="spacer" presStyleCnt="0"/>
      <dgm:spPr/>
    </dgm:pt>
    <dgm:pt modelId="{2C690235-56D3-6846-889D-F478CE6F3EE9}" type="pres">
      <dgm:prSet presAssocID="{B47AD76A-2DB4-46A3-8752-CAE4A8E73A0B}" presName="parentText" presStyleLbl="node1" presStyleIdx="1" presStyleCnt="6">
        <dgm:presLayoutVars>
          <dgm:chMax val="0"/>
          <dgm:bulletEnabled val="1"/>
        </dgm:presLayoutVars>
      </dgm:prSet>
      <dgm:spPr/>
    </dgm:pt>
    <dgm:pt modelId="{7D1B5E19-3CCF-1D43-A4FE-4E444AE376B8}" type="pres">
      <dgm:prSet presAssocID="{ABB813EC-FFFD-4CA3-B285-8E0785E06082}" presName="spacer" presStyleCnt="0"/>
      <dgm:spPr/>
    </dgm:pt>
    <dgm:pt modelId="{7BD98823-FA9F-2D42-9FF1-BD03466561F9}" type="pres">
      <dgm:prSet presAssocID="{08038BB6-8B4C-4C5E-BEF8-164A9539BA8C}" presName="parentText" presStyleLbl="node1" presStyleIdx="2" presStyleCnt="6">
        <dgm:presLayoutVars>
          <dgm:chMax val="0"/>
          <dgm:bulletEnabled val="1"/>
        </dgm:presLayoutVars>
      </dgm:prSet>
      <dgm:spPr/>
    </dgm:pt>
    <dgm:pt modelId="{D08462A4-DE81-4742-80F4-2489D94733E8}" type="pres">
      <dgm:prSet presAssocID="{BAE763FB-F3B2-462A-A9DA-C77DA80346B8}" presName="spacer" presStyleCnt="0"/>
      <dgm:spPr/>
    </dgm:pt>
    <dgm:pt modelId="{C2C78194-C162-8546-A78D-451DB44AA6C3}" type="pres">
      <dgm:prSet presAssocID="{9DD737D7-9BEA-46DA-9C47-6719CBEFB899}" presName="parentText" presStyleLbl="node1" presStyleIdx="3" presStyleCnt="6">
        <dgm:presLayoutVars>
          <dgm:chMax val="0"/>
          <dgm:bulletEnabled val="1"/>
        </dgm:presLayoutVars>
      </dgm:prSet>
      <dgm:spPr/>
    </dgm:pt>
    <dgm:pt modelId="{610D6697-4A28-4C40-8773-FDCD1AB9B004}" type="pres">
      <dgm:prSet presAssocID="{12238CC5-6670-4D27-B4FF-FC5037273FAE}" presName="spacer" presStyleCnt="0"/>
      <dgm:spPr/>
    </dgm:pt>
    <dgm:pt modelId="{D3B8ACFD-CAD8-C641-8C51-BC658FC3F103}" type="pres">
      <dgm:prSet presAssocID="{F6F6581C-C699-4595-A601-C97ADCE27081}" presName="parentText" presStyleLbl="node1" presStyleIdx="4" presStyleCnt="6">
        <dgm:presLayoutVars>
          <dgm:chMax val="0"/>
          <dgm:bulletEnabled val="1"/>
        </dgm:presLayoutVars>
      </dgm:prSet>
      <dgm:spPr/>
    </dgm:pt>
    <dgm:pt modelId="{F3CC18E8-0129-0044-9CE0-32D7263331FE}" type="pres">
      <dgm:prSet presAssocID="{75B37F8E-2192-4349-B80A-A28B38DA9A4D}" presName="spacer" presStyleCnt="0"/>
      <dgm:spPr/>
    </dgm:pt>
    <dgm:pt modelId="{D132E2B0-7F2E-AF4B-9B8B-A552CC01F576}" type="pres">
      <dgm:prSet presAssocID="{06058F1A-02BE-4FC3-B416-E9CDD088C7B2}" presName="parentText" presStyleLbl="node1" presStyleIdx="5" presStyleCnt="6">
        <dgm:presLayoutVars>
          <dgm:chMax val="0"/>
          <dgm:bulletEnabled val="1"/>
        </dgm:presLayoutVars>
      </dgm:prSet>
      <dgm:spPr/>
    </dgm:pt>
  </dgm:ptLst>
  <dgm:cxnLst>
    <dgm:cxn modelId="{C54DD207-BF62-9242-A8C7-B0505D6E2FBD}" type="presOf" srcId="{06058F1A-02BE-4FC3-B416-E9CDD088C7B2}" destId="{D132E2B0-7F2E-AF4B-9B8B-A552CC01F576}" srcOrd="0" destOrd="0" presId="urn:microsoft.com/office/officeart/2005/8/layout/vList2"/>
    <dgm:cxn modelId="{F64E570E-3B88-ED47-80DF-BCDD07A24CD7}" type="presOf" srcId="{08038BB6-8B4C-4C5E-BEF8-164A9539BA8C}" destId="{7BD98823-FA9F-2D42-9FF1-BD03466561F9}" srcOrd="0" destOrd="0" presId="urn:microsoft.com/office/officeart/2005/8/layout/vList2"/>
    <dgm:cxn modelId="{7F129F2B-E62F-4859-8C76-3691C598A9A3}" srcId="{7B4951E8-254B-4D93-AB93-96F8CFB29C44}" destId="{06058F1A-02BE-4FC3-B416-E9CDD088C7B2}" srcOrd="5" destOrd="0" parTransId="{DBB70E16-0C2F-40D1-9E30-580080077EEC}" sibTransId="{30C126D2-5107-4F17-9B99-9A5D082017DC}"/>
    <dgm:cxn modelId="{97A29136-9C00-41CE-973B-2CB103DD4246}" srcId="{7B4951E8-254B-4D93-AB93-96F8CFB29C44}" destId="{F6F6581C-C699-4595-A601-C97ADCE27081}" srcOrd="4" destOrd="0" parTransId="{043F3C24-9E28-4649-9285-2A19F7376C2C}" sibTransId="{75B37F8E-2192-4349-B80A-A28B38DA9A4D}"/>
    <dgm:cxn modelId="{13F12962-CB3C-3445-B090-CBA45A177AF6}" type="presOf" srcId="{B47AD76A-2DB4-46A3-8752-CAE4A8E73A0B}" destId="{2C690235-56D3-6846-889D-F478CE6F3EE9}" srcOrd="0" destOrd="0" presId="urn:microsoft.com/office/officeart/2005/8/layout/vList2"/>
    <dgm:cxn modelId="{398B4D75-AB37-FB43-A559-5F4DC979D6A8}" type="presOf" srcId="{7B4951E8-254B-4D93-AB93-96F8CFB29C44}" destId="{700BF8FD-1E43-8246-B20E-FBEBA810D1DF}" srcOrd="0" destOrd="0" presId="urn:microsoft.com/office/officeart/2005/8/layout/vList2"/>
    <dgm:cxn modelId="{1CECA977-2853-49FD-8B2E-F198631F5744}" srcId="{7B4951E8-254B-4D93-AB93-96F8CFB29C44}" destId="{08038BB6-8B4C-4C5E-BEF8-164A9539BA8C}" srcOrd="2" destOrd="0" parTransId="{710A2169-9987-4785-B54A-4A3514FA4824}" sibTransId="{BAE763FB-F3B2-462A-A9DA-C77DA80346B8}"/>
    <dgm:cxn modelId="{73386D7C-86CD-430F-94BB-D9F3FC9A3F83}" srcId="{7B4951E8-254B-4D93-AB93-96F8CFB29C44}" destId="{B47AD76A-2DB4-46A3-8752-CAE4A8E73A0B}" srcOrd="1" destOrd="0" parTransId="{21B4C7EA-5D7F-4007-91E2-022D1192B7BE}" sibTransId="{ABB813EC-FFFD-4CA3-B285-8E0785E06082}"/>
    <dgm:cxn modelId="{D14E0BB8-BEE8-164B-AA64-943ECE1E320C}" type="presOf" srcId="{9DD737D7-9BEA-46DA-9C47-6719CBEFB899}" destId="{C2C78194-C162-8546-A78D-451DB44AA6C3}" srcOrd="0" destOrd="0" presId="urn:microsoft.com/office/officeart/2005/8/layout/vList2"/>
    <dgm:cxn modelId="{25F64EDC-5583-CF4C-9520-9236CCA31ECC}" type="presOf" srcId="{F6F6581C-C699-4595-A601-C97ADCE27081}" destId="{D3B8ACFD-CAD8-C641-8C51-BC658FC3F103}" srcOrd="0" destOrd="0" presId="urn:microsoft.com/office/officeart/2005/8/layout/vList2"/>
    <dgm:cxn modelId="{9FF5C5E8-6EA4-4FD3-9368-0ADCAE83AA6F}" srcId="{7B4951E8-254B-4D93-AB93-96F8CFB29C44}" destId="{9DD737D7-9BEA-46DA-9C47-6719CBEFB899}" srcOrd="3" destOrd="0" parTransId="{721987D6-C89E-468E-977A-D8A60F694F4F}" sibTransId="{12238CC5-6670-4D27-B4FF-FC5037273FAE}"/>
    <dgm:cxn modelId="{476412EB-8700-4315-941C-F931652F7CC9}" srcId="{7B4951E8-254B-4D93-AB93-96F8CFB29C44}" destId="{69D21976-2B5C-43CC-AA83-8CBACDDB49AF}" srcOrd="0" destOrd="0" parTransId="{F8201735-3339-4FB7-9FED-B91A7B0B590A}" sibTransId="{928B7C04-FDDF-427C-B9F9-A2E987F98ACE}"/>
    <dgm:cxn modelId="{B774A9F5-16DA-B94D-BFD2-F2EF3084BD69}" type="presOf" srcId="{69D21976-2B5C-43CC-AA83-8CBACDDB49AF}" destId="{FBFA613F-0E3C-E04D-816C-F0109AE07506}" srcOrd="0" destOrd="0" presId="urn:microsoft.com/office/officeart/2005/8/layout/vList2"/>
    <dgm:cxn modelId="{5C5F58C2-70A2-D24C-B0DB-590F75B0505B}" type="presParOf" srcId="{700BF8FD-1E43-8246-B20E-FBEBA810D1DF}" destId="{FBFA613F-0E3C-E04D-816C-F0109AE07506}" srcOrd="0" destOrd="0" presId="urn:microsoft.com/office/officeart/2005/8/layout/vList2"/>
    <dgm:cxn modelId="{85BA94F5-D884-EE45-9D06-4A352724C0A3}" type="presParOf" srcId="{700BF8FD-1E43-8246-B20E-FBEBA810D1DF}" destId="{05D46358-C235-F246-A3D8-A029F5257365}" srcOrd="1" destOrd="0" presId="urn:microsoft.com/office/officeart/2005/8/layout/vList2"/>
    <dgm:cxn modelId="{99EE822E-EC42-7A49-A969-C9D2954BD971}" type="presParOf" srcId="{700BF8FD-1E43-8246-B20E-FBEBA810D1DF}" destId="{2C690235-56D3-6846-889D-F478CE6F3EE9}" srcOrd="2" destOrd="0" presId="urn:microsoft.com/office/officeart/2005/8/layout/vList2"/>
    <dgm:cxn modelId="{D19C8814-6090-5543-991E-A7A377B3CAED}" type="presParOf" srcId="{700BF8FD-1E43-8246-B20E-FBEBA810D1DF}" destId="{7D1B5E19-3CCF-1D43-A4FE-4E444AE376B8}" srcOrd="3" destOrd="0" presId="urn:microsoft.com/office/officeart/2005/8/layout/vList2"/>
    <dgm:cxn modelId="{A711D934-0F85-3B44-9147-B4E9353C5528}" type="presParOf" srcId="{700BF8FD-1E43-8246-B20E-FBEBA810D1DF}" destId="{7BD98823-FA9F-2D42-9FF1-BD03466561F9}" srcOrd="4" destOrd="0" presId="urn:microsoft.com/office/officeart/2005/8/layout/vList2"/>
    <dgm:cxn modelId="{A6E180DB-D400-9448-9864-242A49160E42}" type="presParOf" srcId="{700BF8FD-1E43-8246-B20E-FBEBA810D1DF}" destId="{D08462A4-DE81-4742-80F4-2489D94733E8}" srcOrd="5" destOrd="0" presId="urn:microsoft.com/office/officeart/2005/8/layout/vList2"/>
    <dgm:cxn modelId="{AE2D6056-DD78-574F-B9A5-C285DDBF2320}" type="presParOf" srcId="{700BF8FD-1E43-8246-B20E-FBEBA810D1DF}" destId="{C2C78194-C162-8546-A78D-451DB44AA6C3}" srcOrd="6" destOrd="0" presId="urn:microsoft.com/office/officeart/2005/8/layout/vList2"/>
    <dgm:cxn modelId="{7D37932A-8530-D949-9B19-B5532CA98982}" type="presParOf" srcId="{700BF8FD-1E43-8246-B20E-FBEBA810D1DF}" destId="{610D6697-4A28-4C40-8773-FDCD1AB9B004}" srcOrd="7" destOrd="0" presId="urn:microsoft.com/office/officeart/2005/8/layout/vList2"/>
    <dgm:cxn modelId="{BAC909E8-FD80-6A4C-BB56-0A6F24B8D76B}" type="presParOf" srcId="{700BF8FD-1E43-8246-B20E-FBEBA810D1DF}" destId="{D3B8ACFD-CAD8-C641-8C51-BC658FC3F103}" srcOrd="8" destOrd="0" presId="urn:microsoft.com/office/officeart/2005/8/layout/vList2"/>
    <dgm:cxn modelId="{F84FB8A5-38B6-AB49-9C16-B4D0AD266874}" type="presParOf" srcId="{700BF8FD-1E43-8246-B20E-FBEBA810D1DF}" destId="{F3CC18E8-0129-0044-9CE0-32D7263331FE}" srcOrd="9" destOrd="0" presId="urn:microsoft.com/office/officeart/2005/8/layout/vList2"/>
    <dgm:cxn modelId="{FAE4005E-DCE6-3842-8523-282F999A2451}" type="presParOf" srcId="{700BF8FD-1E43-8246-B20E-FBEBA810D1DF}" destId="{D132E2B0-7F2E-AF4B-9B8B-A552CC01F57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3C3E4B-8FBC-486D-A23E-4755BFD75D5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13E5912-410B-4CB3-A4DF-C121FFE9B28C}">
      <dgm:prSet/>
      <dgm:spPr/>
      <dgm:t>
        <a:bodyPr/>
        <a:lstStyle/>
        <a:p>
          <a:r>
            <a:rPr lang="en-US"/>
            <a:t>Anterior and superior: urinary bladder, occasionally fixed </a:t>
          </a:r>
        </a:p>
      </dgm:t>
    </dgm:pt>
    <dgm:pt modelId="{C5C17F0C-C54A-4E97-83B0-135C85B7C8C6}" type="parTrans" cxnId="{A71D3552-9226-4376-9E12-6BB9F15434F6}">
      <dgm:prSet/>
      <dgm:spPr/>
      <dgm:t>
        <a:bodyPr/>
        <a:lstStyle/>
        <a:p>
          <a:endParaRPr lang="en-US"/>
        </a:p>
      </dgm:t>
    </dgm:pt>
    <dgm:pt modelId="{466996A3-ABDA-46EB-B5D6-B72E2A046385}" type="sibTrans" cxnId="{A71D3552-9226-4376-9E12-6BB9F15434F6}">
      <dgm:prSet/>
      <dgm:spPr/>
      <dgm:t>
        <a:bodyPr/>
        <a:lstStyle/>
        <a:p>
          <a:endParaRPr lang="en-US"/>
        </a:p>
      </dgm:t>
    </dgm:pt>
    <dgm:pt modelId="{2806147F-71C0-4259-92F2-D3F0299E9CA5}">
      <dgm:prSet/>
      <dgm:spPr/>
      <dgm:t>
        <a:bodyPr/>
        <a:lstStyle/>
        <a:p>
          <a:r>
            <a:rPr lang="en-US"/>
            <a:t>Posterior and inferior: Denonvilliers' fascia (the rectovesical septum) and anorectum</a:t>
          </a:r>
        </a:p>
      </dgm:t>
    </dgm:pt>
    <dgm:pt modelId="{CFF8939A-4834-4EEF-A123-8118EE09F33E}" type="parTrans" cxnId="{9CE0DC09-664A-41D7-AE1B-D18CB844D8E9}">
      <dgm:prSet/>
      <dgm:spPr/>
      <dgm:t>
        <a:bodyPr/>
        <a:lstStyle/>
        <a:p>
          <a:endParaRPr lang="en-US"/>
        </a:p>
      </dgm:t>
    </dgm:pt>
    <dgm:pt modelId="{DF7BD6DD-9429-48F1-AABA-CFAE19603957}" type="sibTrans" cxnId="{9CE0DC09-664A-41D7-AE1B-D18CB844D8E9}">
      <dgm:prSet/>
      <dgm:spPr/>
      <dgm:t>
        <a:bodyPr/>
        <a:lstStyle/>
        <a:p>
          <a:endParaRPr lang="en-US"/>
        </a:p>
      </dgm:t>
    </dgm:pt>
    <dgm:pt modelId="{2A151ECD-913E-4C31-85B6-B2DC273EB36E}">
      <dgm:prSet/>
      <dgm:spPr/>
      <dgm:t>
        <a:bodyPr/>
        <a:lstStyle/>
        <a:p>
          <a:r>
            <a:rPr lang="en-US"/>
            <a:t>Above: peritoneum in the rectovesical fossa (may be occasionally reached by the tip of the seminal vesicles) </a:t>
          </a:r>
        </a:p>
      </dgm:t>
    </dgm:pt>
    <dgm:pt modelId="{1EA042FA-5D09-405E-9746-92E98A7BF05C}" type="parTrans" cxnId="{77CCAE55-1EE9-475C-82CF-660DAC4C7B0D}">
      <dgm:prSet/>
      <dgm:spPr/>
      <dgm:t>
        <a:bodyPr/>
        <a:lstStyle/>
        <a:p>
          <a:endParaRPr lang="en-US"/>
        </a:p>
      </dgm:t>
    </dgm:pt>
    <dgm:pt modelId="{E37CAA2B-D83C-4055-B045-B131416747F3}" type="sibTrans" cxnId="{77CCAE55-1EE9-475C-82CF-660DAC4C7B0D}">
      <dgm:prSet/>
      <dgm:spPr/>
      <dgm:t>
        <a:bodyPr/>
        <a:lstStyle/>
        <a:p>
          <a:endParaRPr lang="en-US"/>
        </a:p>
      </dgm:t>
    </dgm:pt>
    <dgm:pt modelId="{A67E7686-8135-4532-A2C2-5AA58290A838}">
      <dgm:prSet/>
      <dgm:spPr/>
      <dgm:t>
        <a:bodyPr/>
        <a:lstStyle/>
        <a:p>
          <a:r>
            <a:rPr lang="en-US"/>
            <a:t>Medial: ductus deferens </a:t>
          </a:r>
        </a:p>
      </dgm:t>
    </dgm:pt>
    <dgm:pt modelId="{EFB3D1ED-2C06-47D9-92D7-922047655A72}" type="parTrans" cxnId="{C18156F9-3F7C-48B3-AF9A-7AE3E9924A07}">
      <dgm:prSet/>
      <dgm:spPr/>
      <dgm:t>
        <a:bodyPr/>
        <a:lstStyle/>
        <a:p>
          <a:endParaRPr lang="en-US"/>
        </a:p>
      </dgm:t>
    </dgm:pt>
    <dgm:pt modelId="{3DC2AB5F-ABFB-4422-92E2-E5D499DAE3FF}" type="sibTrans" cxnId="{C18156F9-3F7C-48B3-AF9A-7AE3E9924A07}">
      <dgm:prSet/>
      <dgm:spPr/>
      <dgm:t>
        <a:bodyPr/>
        <a:lstStyle/>
        <a:p>
          <a:endParaRPr lang="en-US"/>
        </a:p>
      </dgm:t>
    </dgm:pt>
    <dgm:pt modelId="{B148D59B-8A60-40CD-83D8-E5C14A7E2D3B}">
      <dgm:prSet/>
      <dgm:spPr/>
      <dgm:t>
        <a:bodyPr/>
        <a:lstStyle/>
        <a:p>
          <a:r>
            <a:rPr lang="en-US"/>
            <a:t>Lateral: multiple vesicle vessels and levator ani </a:t>
          </a:r>
        </a:p>
      </dgm:t>
    </dgm:pt>
    <dgm:pt modelId="{92A1788B-AA5C-4E86-AB22-E52B392D397C}" type="parTrans" cxnId="{BE3D1248-6E94-4804-90C1-1364D220452E}">
      <dgm:prSet/>
      <dgm:spPr/>
      <dgm:t>
        <a:bodyPr/>
        <a:lstStyle/>
        <a:p>
          <a:endParaRPr lang="en-US"/>
        </a:p>
      </dgm:t>
    </dgm:pt>
    <dgm:pt modelId="{E7A818D7-3248-49D3-98BC-F443B43A94A1}" type="sibTrans" cxnId="{BE3D1248-6E94-4804-90C1-1364D220452E}">
      <dgm:prSet/>
      <dgm:spPr/>
      <dgm:t>
        <a:bodyPr/>
        <a:lstStyle/>
        <a:p>
          <a:endParaRPr lang="en-US"/>
        </a:p>
      </dgm:t>
    </dgm:pt>
    <dgm:pt modelId="{5AFEEEA2-1130-4502-B762-FF168B3A7E7A}">
      <dgm:prSet/>
      <dgm:spPr/>
      <dgm:t>
        <a:bodyPr/>
        <a:lstStyle/>
        <a:p>
          <a:r>
            <a:rPr lang="en-US"/>
            <a:t>Below: ejaculatory duct, where it unites with the ampulla of the ductus deferens</a:t>
          </a:r>
        </a:p>
      </dgm:t>
    </dgm:pt>
    <dgm:pt modelId="{B8A3CD78-F28C-48DC-A60F-9E1168AD0DF7}" type="parTrans" cxnId="{C060759B-7CD1-41E7-A13F-B8C23BCD483B}">
      <dgm:prSet/>
      <dgm:spPr/>
      <dgm:t>
        <a:bodyPr/>
        <a:lstStyle/>
        <a:p>
          <a:endParaRPr lang="en-US"/>
        </a:p>
      </dgm:t>
    </dgm:pt>
    <dgm:pt modelId="{3D66C9E4-CD30-4AAD-B743-4B8866EFF215}" type="sibTrans" cxnId="{C060759B-7CD1-41E7-A13F-B8C23BCD483B}">
      <dgm:prSet/>
      <dgm:spPr/>
      <dgm:t>
        <a:bodyPr/>
        <a:lstStyle/>
        <a:p>
          <a:endParaRPr lang="en-US"/>
        </a:p>
      </dgm:t>
    </dgm:pt>
    <dgm:pt modelId="{B79DC954-7408-BF4A-A5F8-E989A38E76FC}" type="pres">
      <dgm:prSet presAssocID="{573C3E4B-8FBC-486D-A23E-4755BFD75D55}" presName="linear" presStyleCnt="0">
        <dgm:presLayoutVars>
          <dgm:animLvl val="lvl"/>
          <dgm:resizeHandles val="exact"/>
        </dgm:presLayoutVars>
      </dgm:prSet>
      <dgm:spPr/>
    </dgm:pt>
    <dgm:pt modelId="{609F8275-95A1-9E4B-B5B5-E2F7A4BA3236}" type="pres">
      <dgm:prSet presAssocID="{C13E5912-410B-4CB3-A4DF-C121FFE9B28C}" presName="parentText" presStyleLbl="node1" presStyleIdx="0" presStyleCnt="6">
        <dgm:presLayoutVars>
          <dgm:chMax val="0"/>
          <dgm:bulletEnabled val="1"/>
        </dgm:presLayoutVars>
      </dgm:prSet>
      <dgm:spPr/>
    </dgm:pt>
    <dgm:pt modelId="{2A1DC864-0776-C14F-B69D-88C8FAE37C55}" type="pres">
      <dgm:prSet presAssocID="{466996A3-ABDA-46EB-B5D6-B72E2A046385}" presName="spacer" presStyleCnt="0"/>
      <dgm:spPr/>
    </dgm:pt>
    <dgm:pt modelId="{8272EBA5-6847-B549-B800-3AE901D5BA57}" type="pres">
      <dgm:prSet presAssocID="{2806147F-71C0-4259-92F2-D3F0299E9CA5}" presName="parentText" presStyleLbl="node1" presStyleIdx="1" presStyleCnt="6">
        <dgm:presLayoutVars>
          <dgm:chMax val="0"/>
          <dgm:bulletEnabled val="1"/>
        </dgm:presLayoutVars>
      </dgm:prSet>
      <dgm:spPr/>
    </dgm:pt>
    <dgm:pt modelId="{34CCBDBE-6849-E945-B64D-1E173786692B}" type="pres">
      <dgm:prSet presAssocID="{DF7BD6DD-9429-48F1-AABA-CFAE19603957}" presName="spacer" presStyleCnt="0"/>
      <dgm:spPr/>
    </dgm:pt>
    <dgm:pt modelId="{88324F5B-0EF3-4D4E-A031-F207A31F18A1}" type="pres">
      <dgm:prSet presAssocID="{2A151ECD-913E-4C31-85B6-B2DC273EB36E}" presName="parentText" presStyleLbl="node1" presStyleIdx="2" presStyleCnt="6">
        <dgm:presLayoutVars>
          <dgm:chMax val="0"/>
          <dgm:bulletEnabled val="1"/>
        </dgm:presLayoutVars>
      </dgm:prSet>
      <dgm:spPr/>
    </dgm:pt>
    <dgm:pt modelId="{57475544-8EB4-9A43-9175-398499F48A52}" type="pres">
      <dgm:prSet presAssocID="{E37CAA2B-D83C-4055-B045-B131416747F3}" presName="spacer" presStyleCnt="0"/>
      <dgm:spPr/>
    </dgm:pt>
    <dgm:pt modelId="{74C0B629-7308-5347-A30D-D3BA5D885282}" type="pres">
      <dgm:prSet presAssocID="{A67E7686-8135-4532-A2C2-5AA58290A838}" presName="parentText" presStyleLbl="node1" presStyleIdx="3" presStyleCnt="6">
        <dgm:presLayoutVars>
          <dgm:chMax val="0"/>
          <dgm:bulletEnabled val="1"/>
        </dgm:presLayoutVars>
      </dgm:prSet>
      <dgm:spPr/>
    </dgm:pt>
    <dgm:pt modelId="{B2259456-5871-884D-90E6-78154E3AAC60}" type="pres">
      <dgm:prSet presAssocID="{3DC2AB5F-ABFB-4422-92E2-E5D499DAE3FF}" presName="spacer" presStyleCnt="0"/>
      <dgm:spPr/>
    </dgm:pt>
    <dgm:pt modelId="{9199F226-A757-1D41-B4BF-15FE19740465}" type="pres">
      <dgm:prSet presAssocID="{B148D59B-8A60-40CD-83D8-E5C14A7E2D3B}" presName="parentText" presStyleLbl="node1" presStyleIdx="4" presStyleCnt="6">
        <dgm:presLayoutVars>
          <dgm:chMax val="0"/>
          <dgm:bulletEnabled val="1"/>
        </dgm:presLayoutVars>
      </dgm:prSet>
      <dgm:spPr/>
    </dgm:pt>
    <dgm:pt modelId="{75E7FF5F-4674-A941-9B39-9DAE9A2493D7}" type="pres">
      <dgm:prSet presAssocID="{E7A818D7-3248-49D3-98BC-F443B43A94A1}" presName="spacer" presStyleCnt="0"/>
      <dgm:spPr/>
    </dgm:pt>
    <dgm:pt modelId="{F6E6DD85-AC18-2C4F-B4D0-09F08F3265D0}" type="pres">
      <dgm:prSet presAssocID="{5AFEEEA2-1130-4502-B762-FF168B3A7E7A}" presName="parentText" presStyleLbl="node1" presStyleIdx="5" presStyleCnt="6">
        <dgm:presLayoutVars>
          <dgm:chMax val="0"/>
          <dgm:bulletEnabled val="1"/>
        </dgm:presLayoutVars>
      </dgm:prSet>
      <dgm:spPr/>
    </dgm:pt>
  </dgm:ptLst>
  <dgm:cxnLst>
    <dgm:cxn modelId="{9CE0DC09-664A-41D7-AE1B-D18CB844D8E9}" srcId="{573C3E4B-8FBC-486D-A23E-4755BFD75D55}" destId="{2806147F-71C0-4259-92F2-D3F0299E9CA5}" srcOrd="1" destOrd="0" parTransId="{CFF8939A-4834-4EEF-A123-8118EE09F33E}" sibTransId="{DF7BD6DD-9429-48F1-AABA-CFAE19603957}"/>
    <dgm:cxn modelId="{7D450326-6E29-5A4F-B403-9860A2472D78}" type="presOf" srcId="{2A151ECD-913E-4C31-85B6-B2DC273EB36E}" destId="{88324F5B-0EF3-4D4E-A031-F207A31F18A1}" srcOrd="0" destOrd="0" presId="urn:microsoft.com/office/officeart/2005/8/layout/vList2"/>
    <dgm:cxn modelId="{D60DFE26-4300-D74D-89D6-B5E89A3E2A11}" type="presOf" srcId="{573C3E4B-8FBC-486D-A23E-4755BFD75D55}" destId="{B79DC954-7408-BF4A-A5F8-E989A38E76FC}" srcOrd="0" destOrd="0" presId="urn:microsoft.com/office/officeart/2005/8/layout/vList2"/>
    <dgm:cxn modelId="{BE3D1248-6E94-4804-90C1-1364D220452E}" srcId="{573C3E4B-8FBC-486D-A23E-4755BFD75D55}" destId="{B148D59B-8A60-40CD-83D8-E5C14A7E2D3B}" srcOrd="4" destOrd="0" parTransId="{92A1788B-AA5C-4E86-AB22-E52B392D397C}" sibTransId="{E7A818D7-3248-49D3-98BC-F443B43A94A1}"/>
    <dgm:cxn modelId="{A71D3552-9226-4376-9E12-6BB9F15434F6}" srcId="{573C3E4B-8FBC-486D-A23E-4755BFD75D55}" destId="{C13E5912-410B-4CB3-A4DF-C121FFE9B28C}" srcOrd="0" destOrd="0" parTransId="{C5C17F0C-C54A-4E97-83B0-135C85B7C8C6}" sibTransId="{466996A3-ABDA-46EB-B5D6-B72E2A046385}"/>
    <dgm:cxn modelId="{77CCAE55-1EE9-475C-82CF-660DAC4C7B0D}" srcId="{573C3E4B-8FBC-486D-A23E-4755BFD75D55}" destId="{2A151ECD-913E-4C31-85B6-B2DC273EB36E}" srcOrd="2" destOrd="0" parTransId="{1EA042FA-5D09-405E-9746-92E98A7BF05C}" sibTransId="{E37CAA2B-D83C-4055-B045-B131416747F3}"/>
    <dgm:cxn modelId="{EC6EF770-2150-904C-9C10-E75289BAB7A2}" type="presOf" srcId="{5AFEEEA2-1130-4502-B762-FF168B3A7E7A}" destId="{F6E6DD85-AC18-2C4F-B4D0-09F08F3265D0}" srcOrd="0" destOrd="0" presId="urn:microsoft.com/office/officeart/2005/8/layout/vList2"/>
    <dgm:cxn modelId="{C060759B-7CD1-41E7-A13F-B8C23BCD483B}" srcId="{573C3E4B-8FBC-486D-A23E-4755BFD75D55}" destId="{5AFEEEA2-1130-4502-B762-FF168B3A7E7A}" srcOrd="5" destOrd="0" parTransId="{B8A3CD78-F28C-48DC-A60F-9E1168AD0DF7}" sibTransId="{3D66C9E4-CD30-4AAD-B743-4B8866EFF215}"/>
    <dgm:cxn modelId="{106E3DCC-B2B8-544B-8545-40C823827C8D}" type="presOf" srcId="{A67E7686-8135-4532-A2C2-5AA58290A838}" destId="{74C0B629-7308-5347-A30D-D3BA5D885282}" srcOrd="0" destOrd="0" presId="urn:microsoft.com/office/officeart/2005/8/layout/vList2"/>
    <dgm:cxn modelId="{F101D6D5-C109-EA45-877F-40724C757067}" type="presOf" srcId="{C13E5912-410B-4CB3-A4DF-C121FFE9B28C}" destId="{609F8275-95A1-9E4B-B5B5-E2F7A4BA3236}" srcOrd="0" destOrd="0" presId="urn:microsoft.com/office/officeart/2005/8/layout/vList2"/>
    <dgm:cxn modelId="{59B192D9-56FE-014C-BFAB-71CC4D71EFF7}" type="presOf" srcId="{B148D59B-8A60-40CD-83D8-E5C14A7E2D3B}" destId="{9199F226-A757-1D41-B4BF-15FE19740465}" srcOrd="0" destOrd="0" presId="urn:microsoft.com/office/officeart/2005/8/layout/vList2"/>
    <dgm:cxn modelId="{ECF4EDDC-275B-7744-8150-12169F43D8FB}" type="presOf" srcId="{2806147F-71C0-4259-92F2-D3F0299E9CA5}" destId="{8272EBA5-6847-B549-B800-3AE901D5BA57}" srcOrd="0" destOrd="0" presId="urn:microsoft.com/office/officeart/2005/8/layout/vList2"/>
    <dgm:cxn modelId="{C18156F9-3F7C-48B3-AF9A-7AE3E9924A07}" srcId="{573C3E4B-8FBC-486D-A23E-4755BFD75D55}" destId="{A67E7686-8135-4532-A2C2-5AA58290A838}" srcOrd="3" destOrd="0" parTransId="{EFB3D1ED-2C06-47D9-92D7-922047655A72}" sibTransId="{3DC2AB5F-ABFB-4422-92E2-E5D499DAE3FF}"/>
    <dgm:cxn modelId="{FC9953C9-45C2-4948-97FA-65A70177EEDB}" type="presParOf" srcId="{B79DC954-7408-BF4A-A5F8-E989A38E76FC}" destId="{609F8275-95A1-9E4B-B5B5-E2F7A4BA3236}" srcOrd="0" destOrd="0" presId="urn:microsoft.com/office/officeart/2005/8/layout/vList2"/>
    <dgm:cxn modelId="{696EBD6A-FBA8-4C4E-81F9-4D442C1A07F6}" type="presParOf" srcId="{B79DC954-7408-BF4A-A5F8-E989A38E76FC}" destId="{2A1DC864-0776-C14F-B69D-88C8FAE37C55}" srcOrd="1" destOrd="0" presId="urn:microsoft.com/office/officeart/2005/8/layout/vList2"/>
    <dgm:cxn modelId="{7E4E0B60-9491-7443-9D1D-0F684AC7F84E}" type="presParOf" srcId="{B79DC954-7408-BF4A-A5F8-E989A38E76FC}" destId="{8272EBA5-6847-B549-B800-3AE901D5BA57}" srcOrd="2" destOrd="0" presId="urn:microsoft.com/office/officeart/2005/8/layout/vList2"/>
    <dgm:cxn modelId="{43CBD464-62ED-B94E-AC65-455E5DFAAD44}" type="presParOf" srcId="{B79DC954-7408-BF4A-A5F8-E989A38E76FC}" destId="{34CCBDBE-6849-E945-B64D-1E173786692B}" srcOrd="3" destOrd="0" presId="urn:microsoft.com/office/officeart/2005/8/layout/vList2"/>
    <dgm:cxn modelId="{5C5C0AEF-6CD7-5046-BD7C-F86B43453E3A}" type="presParOf" srcId="{B79DC954-7408-BF4A-A5F8-E989A38E76FC}" destId="{88324F5B-0EF3-4D4E-A031-F207A31F18A1}" srcOrd="4" destOrd="0" presId="urn:microsoft.com/office/officeart/2005/8/layout/vList2"/>
    <dgm:cxn modelId="{EEEC9FF1-1137-6E40-8E7D-F19E59F36103}" type="presParOf" srcId="{B79DC954-7408-BF4A-A5F8-E989A38E76FC}" destId="{57475544-8EB4-9A43-9175-398499F48A52}" srcOrd="5" destOrd="0" presId="urn:microsoft.com/office/officeart/2005/8/layout/vList2"/>
    <dgm:cxn modelId="{EA02142A-9C4E-1944-8DB0-1489D885180A}" type="presParOf" srcId="{B79DC954-7408-BF4A-A5F8-E989A38E76FC}" destId="{74C0B629-7308-5347-A30D-D3BA5D885282}" srcOrd="6" destOrd="0" presId="urn:microsoft.com/office/officeart/2005/8/layout/vList2"/>
    <dgm:cxn modelId="{BCD11CE4-44C2-2942-A497-FC6E940B60B3}" type="presParOf" srcId="{B79DC954-7408-BF4A-A5F8-E989A38E76FC}" destId="{B2259456-5871-884D-90E6-78154E3AAC60}" srcOrd="7" destOrd="0" presId="urn:microsoft.com/office/officeart/2005/8/layout/vList2"/>
    <dgm:cxn modelId="{F838C7A7-B814-124B-BD33-3F6AD0ADC055}" type="presParOf" srcId="{B79DC954-7408-BF4A-A5F8-E989A38E76FC}" destId="{9199F226-A757-1D41-B4BF-15FE19740465}" srcOrd="8" destOrd="0" presId="urn:microsoft.com/office/officeart/2005/8/layout/vList2"/>
    <dgm:cxn modelId="{E139C12B-5771-C841-9DE9-561CED2681A6}" type="presParOf" srcId="{B79DC954-7408-BF4A-A5F8-E989A38E76FC}" destId="{75E7FF5F-4674-A941-9B39-9DAE9A2493D7}" srcOrd="9" destOrd="0" presId="urn:microsoft.com/office/officeart/2005/8/layout/vList2"/>
    <dgm:cxn modelId="{F6CAAED0-BE52-8844-A976-AF974DBC5DE5}" type="presParOf" srcId="{B79DC954-7408-BF4A-A5F8-E989A38E76FC}" destId="{F6E6DD85-AC18-2C4F-B4D0-09F08F3265D0}"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7641F9-EBB2-48FD-B4BE-A6F2C8FD9B3C}" type="doc">
      <dgm:prSet loTypeId="urn:microsoft.com/office/officeart/2005/8/layout/matrix3" loCatId="matrix" qsTypeId="urn:microsoft.com/office/officeart/2005/8/quickstyle/simple1" qsCatId="simple" csTypeId="urn:microsoft.com/office/officeart/2005/8/colors/accent3_2" csCatId="accent3"/>
      <dgm:spPr/>
      <dgm:t>
        <a:bodyPr/>
        <a:lstStyle/>
        <a:p>
          <a:endParaRPr lang="en-US"/>
        </a:p>
      </dgm:t>
    </dgm:pt>
    <dgm:pt modelId="{A3413F8B-4D81-4E5A-B575-732DD8003237}">
      <dgm:prSet/>
      <dgm:spPr/>
      <dgm:t>
        <a:bodyPr/>
        <a:lstStyle/>
        <a:p>
          <a:r>
            <a:rPr lang="en-US"/>
            <a:t>Sperm transport</a:t>
          </a:r>
        </a:p>
      </dgm:t>
    </dgm:pt>
    <dgm:pt modelId="{ED71D18C-5686-4248-8485-514827FF46B8}" type="parTrans" cxnId="{B87957F8-3DF6-4461-B0B5-7CC4FDD414FE}">
      <dgm:prSet/>
      <dgm:spPr/>
      <dgm:t>
        <a:bodyPr/>
        <a:lstStyle/>
        <a:p>
          <a:endParaRPr lang="en-US"/>
        </a:p>
      </dgm:t>
    </dgm:pt>
    <dgm:pt modelId="{2A721974-C7CD-45B2-BA31-6B986047F6D5}" type="sibTrans" cxnId="{B87957F8-3DF6-4461-B0B5-7CC4FDD414FE}">
      <dgm:prSet/>
      <dgm:spPr/>
      <dgm:t>
        <a:bodyPr/>
        <a:lstStyle/>
        <a:p>
          <a:endParaRPr lang="en-US"/>
        </a:p>
      </dgm:t>
    </dgm:pt>
    <dgm:pt modelId="{CFAFE995-0A20-4E08-A77A-9F7668081041}">
      <dgm:prSet/>
      <dgm:spPr/>
      <dgm:t>
        <a:bodyPr/>
        <a:lstStyle/>
        <a:p>
          <a:r>
            <a:rPr lang="en-US"/>
            <a:t>Sperm Storage</a:t>
          </a:r>
        </a:p>
      </dgm:t>
    </dgm:pt>
    <dgm:pt modelId="{D6A85D7E-94D6-4A2E-8139-FCE645C46AC8}" type="parTrans" cxnId="{396BE59D-0164-4DFD-A4B4-275CC09EFE00}">
      <dgm:prSet/>
      <dgm:spPr/>
      <dgm:t>
        <a:bodyPr/>
        <a:lstStyle/>
        <a:p>
          <a:endParaRPr lang="en-US"/>
        </a:p>
      </dgm:t>
    </dgm:pt>
    <dgm:pt modelId="{47AB8756-1100-4606-85F3-150B2A51FA44}" type="sibTrans" cxnId="{396BE59D-0164-4DFD-A4B4-275CC09EFE00}">
      <dgm:prSet/>
      <dgm:spPr/>
      <dgm:t>
        <a:bodyPr/>
        <a:lstStyle/>
        <a:p>
          <a:endParaRPr lang="en-US"/>
        </a:p>
      </dgm:t>
    </dgm:pt>
    <dgm:pt modelId="{B1F59802-A9BB-476C-8DAB-ABBAC461BF5A}">
      <dgm:prSet/>
      <dgm:spPr/>
      <dgm:t>
        <a:bodyPr/>
        <a:lstStyle/>
        <a:p>
          <a:r>
            <a:rPr lang="en-US"/>
            <a:t>Sperm maturation</a:t>
          </a:r>
        </a:p>
      </dgm:t>
    </dgm:pt>
    <dgm:pt modelId="{03284E37-8118-4661-904D-DA54C0A07599}" type="parTrans" cxnId="{837B2C2B-0D0E-4EC9-B701-9D85491A3A31}">
      <dgm:prSet/>
      <dgm:spPr/>
      <dgm:t>
        <a:bodyPr/>
        <a:lstStyle/>
        <a:p>
          <a:endParaRPr lang="en-US"/>
        </a:p>
      </dgm:t>
    </dgm:pt>
    <dgm:pt modelId="{3EA00465-73F6-46A2-B639-ECB7DB1B70E6}" type="sibTrans" cxnId="{837B2C2B-0D0E-4EC9-B701-9D85491A3A31}">
      <dgm:prSet/>
      <dgm:spPr/>
      <dgm:t>
        <a:bodyPr/>
        <a:lstStyle/>
        <a:p>
          <a:endParaRPr lang="en-US"/>
        </a:p>
      </dgm:t>
    </dgm:pt>
    <dgm:pt modelId="{5EBCA787-CE86-4E62-A1C5-2545669607E5}">
      <dgm:prSet/>
      <dgm:spPr/>
      <dgm:t>
        <a:bodyPr/>
        <a:lstStyle/>
        <a:p>
          <a:r>
            <a:rPr lang="en-US"/>
            <a:t>Production of semen</a:t>
          </a:r>
        </a:p>
      </dgm:t>
    </dgm:pt>
    <dgm:pt modelId="{B12009AC-F798-4E7E-AD6B-AE850187A8BE}" type="parTrans" cxnId="{508C2FEE-2CFB-4EA6-A6DE-3D6CC26D0818}">
      <dgm:prSet/>
      <dgm:spPr/>
      <dgm:t>
        <a:bodyPr/>
        <a:lstStyle/>
        <a:p>
          <a:endParaRPr lang="en-US"/>
        </a:p>
      </dgm:t>
    </dgm:pt>
    <dgm:pt modelId="{8584B06C-F48A-4ADC-8529-DA16F834FB67}" type="sibTrans" cxnId="{508C2FEE-2CFB-4EA6-A6DE-3D6CC26D0818}">
      <dgm:prSet/>
      <dgm:spPr/>
      <dgm:t>
        <a:bodyPr/>
        <a:lstStyle/>
        <a:p>
          <a:endParaRPr lang="en-US"/>
        </a:p>
      </dgm:t>
    </dgm:pt>
    <dgm:pt modelId="{B5839FAB-62BC-5C4F-8B3D-59A0C5839C78}" type="pres">
      <dgm:prSet presAssocID="{937641F9-EBB2-48FD-B4BE-A6F2C8FD9B3C}" presName="matrix" presStyleCnt="0">
        <dgm:presLayoutVars>
          <dgm:chMax val="1"/>
          <dgm:dir/>
          <dgm:resizeHandles val="exact"/>
        </dgm:presLayoutVars>
      </dgm:prSet>
      <dgm:spPr/>
    </dgm:pt>
    <dgm:pt modelId="{ECDB80ED-8D0F-EB4F-AF98-304E8772A5B6}" type="pres">
      <dgm:prSet presAssocID="{937641F9-EBB2-48FD-B4BE-A6F2C8FD9B3C}" presName="diamond" presStyleLbl="bgShp" presStyleIdx="0" presStyleCnt="1"/>
      <dgm:spPr/>
    </dgm:pt>
    <dgm:pt modelId="{DADEBCD8-3F94-6D40-869C-69435DBED155}" type="pres">
      <dgm:prSet presAssocID="{937641F9-EBB2-48FD-B4BE-A6F2C8FD9B3C}" presName="quad1" presStyleLbl="node1" presStyleIdx="0" presStyleCnt="4">
        <dgm:presLayoutVars>
          <dgm:chMax val="0"/>
          <dgm:chPref val="0"/>
          <dgm:bulletEnabled val="1"/>
        </dgm:presLayoutVars>
      </dgm:prSet>
      <dgm:spPr/>
    </dgm:pt>
    <dgm:pt modelId="{3C1D53B9-87DB-CF49-8C15-4B93A1A49674}" type="pres">
      <dgm:prSet presAssocID="{937641F9-EBB2-48FD-B4BE-A6F2C8FD9B3C}" presName="quad2" presStyleLbl="node1" presStyleIdx="1" presStyleCnt="4">
        <dgm:presLayoutVars>
          <dgm:chMax val="0"/>
          <dgm:chPref val="0"/>
          <dgm:bulletEnabled val="1"/>
        </dgm:presLayoutVars>
      </dgm:prSet>
      <dgm:spPr/>
    </dgm:pt>
    <dgm:pt modelId="{7179FFD7-945F-954D-88A0-247B15334C37}" type="pres">
      <dgm:prSet presAssocID="{937641F9-EBB2-48FD-B4BE-A6F2C8FD9B3C}" presName="quad3" presStyleLbl="node1" presStyleIdx="2" presStyleCnt="4">
        <dgm:presLayoutVars>
          <dgm:chMax val="0"/>
          <dgm:chPref val="0"/>
          <dgm:bulletEnabled val="1"/>
        </dgm:presLayoutVars>
      </dgm:prSet>
      <dgm:spPr/>
    </dgm:pt>
    <dgm:pt modelId="{6D44FDCF-744D-4140-A9F3-2D152D3ACDF9}" type="pres">
      <dgm:prSet presAssocID="{937641F9-EBB2-48FD-B4BE-A6F2C8FD9B3C}" presName="quad4" presStyleLbl="node1" presStyleIdx="3" presStyleCnt="4">
        <dgm:presLayoutVars>
          <dgm:chMax val="0"/>
          <dgm:chPref val="0"/>
          <dgm:bulletEnabled val="1"/>
        </dgm:presLayoutVars>
      </dgm:prSet>
      <dgm:spPr/>
    </dgm:pt>
  </dgm:ptLst>
  <dgm:cxnLst>
    <dgm:cxn modelId="{D661E807-68E6-7C44-9915-1132BB5DDB90}" type="presOf" srcId="{A3413F8B-4D81-4E5A-B575-732DD8003237}" destId="{DADEBCD8-3F94-6D40-869C-69435DBED155}" srcOrd="0" destOrd="0" presId="urn:microsoft.com/office/officeart/2005/8/layout/matrix3"/>
    <dgm:cxn modelId="{837B2C2B-0D0E-4EC9-B701-9D85491A3A31}" srcId="{937641F9-EBB2-48FD-B4BE-A6F2C8FD9B3C}" destId="{B1F59802-A9BB-476C-8DAB-ABBAC461BF5A}" srcOrd="2" destOrd="0" parTransId="{03284E37-8118-4661-904D-DA54C0A07599}" sibTransId="{3EA00465-73F6-46A2-B639-ECB7DB1B70E6}"/>
    <dgm:cxn modelId="{6C4AAF45-A83F-F04E-996D-A18EB532536A}" type="presOf" srcId="{5EBCA787-CE86-4E62-A1C5-2545669607E5}" destId="{6D44FDCF-744D-4140-A9F3-2D152D3ACDF9}" srcOrd="0" destOrd="0" presId="urn:microsoft.com/office/officeart/2005/8/layout/matrix3"/>
    <dgm:cxn modelId="{A5651D56-C292-CC4D-811C-12207413523C}" type="presOf" srcId="{B1F59802-A9BB-476C-8DAB-ABBAC461BF5A}" destId="{7179FFD7-945F-954D-88A0-247B15334C37}" srcOrd="0" destOrd="0" presId="urn:microsoft.com/office/officeart/2005/8/layout/matrix3"/>
    <dgm:cxn modelId="{7630D063-0BB6-D14B-B47A-9AC6B0ABEED4}" type="presOf" srcId="{937641F9-EBB2-48FD-B4BE-A6F2C8FD9B3C}" destId="{B5839FAB-62BC-5C4F-8B3D-59A0C5839C78}" srcOrd="0" destOrd="0" presId="urn:microsoft.com/office/officeart/2005/8/layout/matrix3"/>
    <dgm:cxn modelId="{396BE59D-0164-4DFD-A4B4-275CC09EFE00}" srcId="{937641F9-EBB2-48FD-B4BE-A6F2C8FD9B3C}" destId="{CFAFE995-0A20-4E08-A77A-9F7668081041}" srcOrd="1" destOrd="0" parTransId="{D6A85D7E-94D6-4A2E-8139-FCE645C46AC8}" sibTransId="{47AB8756-1100-4606-85F3-150B2A51FA44}"/>
    <dgm:cxn modelId="{59EE19D7-670A-F746-8EC6-C5A8DE0FA3E7}" type="presOf" srcId="{CFAFE995-0A20-4E08-A77A-9F7668081041}" destId="{3C1D53B9-87DB-CF49-8C15-4B93A1A49674}" srcOrd="0" destOrd="0" presId="urn:microsoft.com/office/officeart/2005/8/layout/matrix3"/>
    <dgm:cxn modelId="{508C2FEE-2CFB-4EA6-A6DE-3D6CC26D0818}" srcId="{937641F9-EBB2-48FD-B4BE-A6F2C8FD9B3C}" destId="{5EBCA787-CE86-4E62-A1C5-2545669607E5}" srcOrd="3" destOrd="0" parTransId="{B12009AC-F798-4E7E-AD6B-AE850187A8BE}" sibTransId="{8584B06C-F48A-4ADC-8529-DA16F834FB67}"/>
    <dgm:cxn modelId="{B87957F8-3DF6-4461-B0B5-7CC4FDD414FE}" srcId="{937641F9-EBB2-48FD-B4BE-A6F2C8FD9B3C}" destId="{A3413F8B-4D81-4E5A-B575-732DD8003237}" srcOrd="0" destOrd="0" parTransId="{ED71D18C-5686-4248-8485-514827FF46B8}" sibTransId="{2A721974-C7CD-45B2-BA31-6B986047F6D5}"/>
    <dgm:cxn modelId="{A39DF188-5831-014E-A71C-AE2716799A94}" type="presParOf" srcId="{B5839FAB-62BC-5C4F-8B3D-59A0C5839C78}" destId="{ECDB80ED-8D0F-EB4F-AF98-304E8772A5B6}" srcOrd="0" destOrd="0" presId="urn:microsoft.com/office/officeart/2005/8/layout/matrix3"/>
    <dgm:cxn modelId="{9B5B3A7B-1646-8744-9C25-DDE036653EB6}" type="presParOf" srcId="{B5839FAB-62BC-5C4F-8B3D-59A0C5839C78}" destId="{DADEBCD8-3F94-6D40-869C-69435DBED155}" srcOrd="1" destOrd="0" presId="urn:microsoft.com/office/officeart/2005/8/layout/matrix3"/>
    <dgm:cxn modelId="{B27A02C6-2AC4-C849-9CAC-E3DAA5CE56A8}" type="presParOf" srcId="{B5839FAB-62BC-5C4F-8B3D-59A0C5839C78}" destId="{3C1D53B9-87DB-CF49-8C15-4B93A1A49674}" srcOrd="2" destOrd="0" presId="urn:microsoft.com/office/officeart/2005/8/layout/matrix3"/>
    <dgm:cxn modelId="{36954399-2E76-6B4C-A5F4-45CD7B5BE1E8}" type="presParOf" srcId="{B5839FAB-62BC-5C4F-8B3D-59A0C5839C78}" destId="{7179FFD7-945F-954D-88A0-247B15334C37}" srcOrd="3" destOrd="0" presId="urn:microsoft.com/office/officeart/2005/8/layout/matrix3"/>
    <dgm:cxn modelId="{4F5F6722-9A92-B740-A968-40DD40209193}" type="presParOf" srcId="{B5839FAB-62BC-5C4F-8B3D-59A0C5839C78}" destId="{6D44FDCF-744D-4140-A9F3-2D152D3ACDF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B8B2-A398-DB45-8C93-4F7DB470FAE7}">
      <dsp:nvSpPr>
        <dsp:cNvPr id="0" name=""/>
        <dsp:cNvSpPr/>
      </dsp:nvSpPr>
      <dsp:spPr>
        <a:xfrm>
          <a:off x="2411" y="350242"/>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a:t>
          </a:r>
          <a:endParaRPr lang="en-US" sz="2300" kern="1200"/>
        </a:p>
      </dsp:txBody>
      <dsp:txXfrm>
        <a:off x="2411" y="350242"/>
        <a:ext cx="1912739" cy="1147643"/>
      </dsp:txXfrm>
    </dsp:sp>
    <dsp:sp modelId="{8506C02B-C7C0-034B-8E9E-27811AA43146}">
      <dsp:nvSpPr>
        <dsp:cNvPr id="0" name=""/>
        <dsp:cNvSpPr/>
      </dsp:nvSpPr>
      <dsp:spPr>
        <a:xfrm>
          <a:off x="2106423" y="350242"/>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Testis</a:t>
          </a:r>
          <a:endParaRPr lang="en-US" sz="2300" kern="1200"/>
        </a:p>
      </dsp:txBody>
      <dsp:txXfrm>
        <a:off x="2106423" y="350242"/>
        <a:ext cx="1912739" cy="1147643"/>
      </dsp:txXfrm>
    </dsp:sp>
    <dsp:sp modelId="{B14C2A50-F201-E343-BEB9-2305EA05C55F}">
      <dsp:nvSpPr>
        <dsp:cNvPr id="0" name=""/>
        <dsp:cNvSpPr/>
      </dsp:nvSpPr>
      <dsp:spPr>
        <a:xfrm>
          <a:off x="4210436" y="350242"/>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Ejaculatory duct</a:t>
          </a:r>
          <a:endParaRPr lang="en-US" sz="2300" kern="1200"/>
        </a:p>
      </dsp:txBody>
      <dsp:txXfrm>
        <a:off x="4210436" y="350242"/>
        <a:ext cx="1912739" cy="1147643"/>
      </dsp:txXfrm>
    </dsp:sp>
    <dsp:sp modelId="{D078CB97-2EA3-1449-983F-88FCE81634D9}">
      <dsp:nvSpPr>
        <dsp:cNvPr id="0" name=""/>
        <dsp:cNvSpPr/>
      </dsp:nvSpPr>
      <dsp:spPr>
        <a:xfrm>
          <a:off x="6314449" y="350242"/>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Epididymis</a:t>
          </a:r>
          <a:endParaRPr lang="en-US" sz="2300" kern="1200"/>
        </a:p>
      </dsp:txBody>
      <dsp:txXfrm>
        <a:off x="6314449" y="350242"/>
        <a:ext cx="1912739" cy="1147643"/>
      </dsp:txXfrm>
    </dsp:sp>
    <dsp:sp modelId="{B4C1EE20-5825-F140-9C6E-3192F9B75B96}">
      <dsp:nvSpPr>
        <dsp:cNvPr id="0" name=""/>
        <dsp:cNvSpPr/>
      </dsp:nvSpPr>
      <dsp:spPr>
        <a:xfrm>
          <a:off x="2411" y="1689159"/>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Prostate</a:t>
          </a:r>
          <a:endParaRPr lang="en-US" sz="2300" kern="1200"/>
        </a:p>
      </dsp:txBody>
      <dsp:txXfrm>
        <a:off x="2411" y="1689159"/>
        <a:ext cx="1912739" cy="1147643"/>
      </dsp:txXfrm>
    </dsp:sp>
    <dsp:sp modelId="{4409031E-5EEA-3F4F-938F-DCF53E3FB933}">
      <dsp:nvSpPr>
        <dsp:cNvPr id="0" name=""/>
        <dsp:cNvSpPr/>
      </dsp:nvSpPr>
      <dsp:spPr>
        <a:xfrm>
          <a:off x="2106423" y="1689159"/>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Ductus deferens (vas)</a:t>
          </a:r>
          <a:endParaRPr lang="en-US" sz="2300" kern="1200"/>
        </a:p>
      </dsp:txBody>
      <dsp:txXfrm>
        <a:off x="2106423" y="1689159"/>
        <a:ext cx="1912739" cy="1147643"/>
      </dsp:txXfrm>
    </dsp:sp>
    <dsp:sp modelId="{EB52F084-905E-674E-AB31-2B1A516660E8}">
      <dsp:nvSpPr>
        <dsp:cNvPr id="0" name=""/>
        <dsp:cNvSpPr/>
      </dsp:nvSpPr>
      <dsp:spPr>
        <a:xfrm>
          <a:off x="4210436" y="1689159"/>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Bulbourethral gland</a:t>
          </a:r>
          <a:endParaRPr lang="en-US" sz="2300" kern="1200"/>
        </a:p>
      </dsp:txBody>
      <dsp:txXfrm>
        <a:off x="4210436" y="1689159"/>
        <a:ext cx="1912739" cy="1147643"/>
      </dsp:txXfrm>
    </dsp:sp>
    <dsp:sp modelId="{B343F074-93AD-A84B-99C5-B527467D0F12}">
      <dsp:nvSpPr>
        <dsp:cNvPr id="0" name=""/>
        <dsp:cNvSpPr/>
      </dsp:nvSpPr>
      <dsp:spPr>
        <a:xfrm>
          <a:off x="6314449" y="1689159"/>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Spermatic cord</a:t>
          </a:r>
          <a:endParaRPr lang="en-US" sz="2300" kern="1200"/>
        </a:p>
      </dsp:txBody>
      <dsp:txXfrm>
        <a:off x="6314449" y="1689159"/>
        <a:ext cx="1912739" cy="1147643"/>
      </dsp:txXfrm>
    </dsp:sp>
    <dsp:sp modelId="{9C0C81BE-E31E-7242-B3B9-29BCE0C71C36}">
      <dsp:nvSpPr>
        <dsp:cNvPr id="0" name=""/>
        <dsp:cNvSpPr/>
      </dsp:nvSpPr>
      <dsp:spPr>
        <a:xfrm>
          <a:off x="2411" y="3028077"/>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Male urethra</a:t>
          </a:r>
          <a:endParaRPr lang="en-US" sz="2300" kern="1200"/>
        </a:p>
      </dsp:txBody>
      <dsp:txXfrm>
        <a:off x="2411" y="3028077"/>
        <a:ext cx="1912739" cy="1147643"/>
      </dsp:txXfrm>
    </dsp:sp>
    <dsp:sp modelId="{3B4CED0E-6EEB-F649-97C9-2B1DE4C665F2}">
      <dsp:nvSpPr>
        <dsp:cNvPr id="0" name=""/>
        <dsp:cNvSpPr/>
      </dsp:nvSpPr>
      <dsp:spPr>
        <a:xfrm>
          <a:off x="2106423" y="3028077"/>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Scrotum</a:t>
          </a:r>
          <a:endParaRPr lang="en-US" sz="2300" kern="1200"/>
        </a:p>
      </dsp:txBody>
      <dsp:txXfrm>
        <a:off x="2106423" y="3028077"/>
        <a:ext cx="1912739" cy="1147643"/>
      </dsp:txXfrm>
    </dsp:sp>
    <dsp:sp modelId="{E5D01EB3-4218-EC4D-9779-E43BC73FB571}">
      <dsp:nvSpPr>
        <dsp:cNvPr id="0" name=""/>
        <dsp:cNvSpPr/>
      </dsp:nvSpPr>
      <dsp:spPr>
        <a:xfrm>
          <a:off x="4210436" y="3028077"/>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Penis</a:t>
          </a:r>
          <a:endParaRPr lang="en-US" sz="2300" kern="1200"/>
        </a:p>
      </dsp:txBody>
      <dsp:txXfrm>
        <a:off x="4210436" y="3028077"/>
        <a:ext cx="1912739" cy="1147643"/>
      </dsp:txXfrm>
    </dsp:sp>
    <dsp:sp modelId="{5D910E33-865A-BE40-963F-D7A4A1F7B72C}">
      <dsp:nvSpPr>
        <dsp:cNvPr id="0" name=""/>
        <dsp:cNvSpPr/>
      </dsp:nvSpPr>
      <dsp:spPr>
        <a:xfrm>
          <a:off x="6314449" y="3028077"/>
          <a:ext cx="1912739" cy="114764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hr-HR" sz="2300" kern="1200"/>
            <a:t>Seminal vesicle</a:t>
          </a:r>
          <a:endParaRPr lang="en-US" sz="2300" kern="1200"/>
        </a:p>
      </dsp:txBody>
      <dsp:txXfrm>
        <a:off x="6314449" y="3028077"/>
        <a:ext cx="1912739" cy="1147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A613F-0E3C-E04D-816C-F0109AE07506}">
      <dsp:nvSpPr>
        <dsp:cNvPr id="0" name=""/>
        <dsp:cNvSpPr/>
      </dsp:nvSpPr>
      <dsp:spPr>
        <a:xfrm>
          <a:off x="0" y="86551"/>
          <a:ext cx="8280920" cy="933660"/>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The spermatic cord is a matrix of connective tissue continuous proximally with the preperitoneal connective tissue. Concentrically invested by three layers of tissue, the cord contains the ductus deferens (vas), three arteries, three veins, the pampiniform plexus, and two nerves. One other nerve, the ilioinguinal, lies just lateral to the major layers of the cord.</a:t>
          </a:r>
        </a:p>
      </dsp:txBody>
      <dsp:txXfrm>
        <a:off x="45578" y="132129"/>
        <a:ext cx="8189764" cy="842504"/>
      </dsp:txXfrm>
    </dsp:sp>
    <dsp:sp modelId="{2C690235-56D3-6846-889D-F478CE6F3EE9}">
      <dsp:nvSpPr>
        <dsp:cNvPr id="0" name=""/>
        <dsp:cNvSpPr/>
      </dsp:nvSpPr>
      <dsp:spPr>
        <a:xfrm>
          <a:off x="0" y="1060531"/>
          <a:ext cx="8280920" cy="933660"/>
        </a:xfrm>
        <a:prstGeom prst="roundRect">
          <a:avLst/>
        </a:prstGeom>
        <a:solidFill>
          <a:schemeClr val="accent5">
            <a:hueOff val="1766471"/>
            <a:satOff val="5752"/>
            <a:lumOff val="2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elements of the spermatic cord relate to each other as follows.</a:t>
          </a:r>
        </a:p>
      </dsp:txBody>
      <dsp:txXfrm>
        <a:off x="45578" y="1106109"/>
        <a:ext cx="8189764" cy="842504"/>
      </dsp:txXfrm>
    </dsp:sp>
    <dsp:sp modelId="{7BD98823-FA9F-2D42-9FF1-BD03466561F9}">
      <dsp:nvSpPr>
        <dsp:cNvPr id="0" name=""/>
        <dsp:cNvSpPr/>
      </dsp:nvSpPr>
      <dsp:spPr>
        <a:xfrm>
          <a:off x="0" y="2034511"/>
          <a:ext cx="8280920" cy="933660"/>
        </a:xfrm>
        <a:prstGeom prst="roundRect">
          <a:avLst/>
        </a:prstGeom>
        <a:solidFill>
          <a:schemeClr val="accent5">
            <a:hueOff val="3532942"/>
            <a:satOff val="11503"/>
            <a:lumOff val="4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Anterior: pampiniform plexus</a:t>
          </a:r>
        </a:p>
      </dsp:txBody>
      <dsp:txXfrm>
        <a:off x="45578" y="2080089"/>
        <a:ext cx="8189764" cy="842504"/>
      </dsp:txXfrm>
    </dsp:sp>
    <dsp:sp modelId="{C2C78194-C162-8546-A78D-451DB44AA6C3}">
      <dsp:nvSpPr>
        <dsp:cNvPr id="0" name=""/>
        <dsp:cNvSpPr/>
      </dsp:nvSpPr>
      <dsp:spPr>
        <a:xfrm>
          <a:off x="0" y="3008492"/>
          <a:ext cx="8280920" cy="933660"/>
        </a:xfrm>
        <a:prstGeom prst="roundRect">
          <a:avLst/>
        </a:prstGeom>
        <a:solidFill>
          <a:schemeClr val="accent5">
            <a:hueOff val="5299413"/>
            <a:satOff val="17255"/>
            <a:lumOff val="6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Posterior: ductus and remnant of processes vaginalis or hernial sac</a:t>
          </a:r>
        </a:p>
      </dsp:txBody>
      <dsp:txXfrm>
        <a:off x="45578" y="3054070"/>
        <a:ext cx="8189764" cy="842504"/>
      </dsp:txXfrm>
    </dsp:sp>
    <dsp:sp modelId="{D3B8ACFD-CAD8-C641-8C51-BC658FC3F103}">
      <dsp:nvSpPr>
        <dsp:cNvPr id="0" name=""/>
        <dsp:cNvSpPr/>
      </dsp:nvSpPr>
      <dsp:spPr>
        <a:xfrm>
          <a:off x="0" y="3982472"/>
          <a:ext cx="8280920" cy="933660"/>
        </a:xfrm>
        <a:prstGeom prst="roundRect">
          <a:avLst/>
        </a:prstGeom>
        <a:solidFill>
          <a:schemeClr val="accent5">
            <a:hueOff val="7065884"/>
            <a:satOff val="23006"/>
            <a:lumOff val="8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These anatomic entities of the spermatic cord, as well as others, are covered by the spermatic fasciae. The spermatic cord on its way to the scrotum may be found deep under the fasciae of Scarpa and Colles.</a:t>
          </a:r>
        </a:p>
      </dsp:txBody>
      <dsp:txXfrm>
        <a:off x="45578" y="4028050"/>
        <a:ext cx="8189764" cy="842504"/>
      </dsp:txXfrm>
    </dsp:sp>
    <dsp:sp modelId="{D132E2B0-7F2E-AF4B-9B8B-A552CC01F576}">
      <dsp:nvSpPr>
        <dsp:cNvPr id="0" name=""/>
        <dsp:cNvSpPr/>
      </dsp:nvSpPr>
      <dsp:spPr>
        <a:xfrm>
          <a:off x="0" y="4956452"/>
          <a:ext cx="8280920" cy="933660"/>
        </a:xfrm>
        <a:prstGeom prst="roundRect">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components of the spermatic cord are listed in Table 25-3. The key to remember is "three": three layers of fasciae, three arteries, three veins, three nerves, multiple lymphatics, and one ductus.</a:t>
          </a:r>
        </a:p>
      </dsp:txBody>
      <dsp:txXfrm>
        <a:off x="45578" y="5002030"/>
        <a:ext cx="8189764" cy="842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F8275-95A1-9E4B-B5B5-E2F7A4BA3236}">
      <dsp:nvSpPr>
        <dsp:cNvPr id="0" name=""/>
        <dsp:cNvSpPr/>
      </dsp:nvSpPr>
      <dsp:spPr>
        <a:xfrm>
          <a:off x="0" y="766912"/>
          <a:ext cx="4879728" cy="6356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Anterior and superior: urinary bladder, occasionally fixed </a:t>
          </a:r>
        </a:p>
      </dsp:txBody>
      <dsp:txXfrm>
        <a:off x="31028" y="797940"/>
        <a:ext cx="4817672" cy="573546"/>
      </dsp:txXfrm>
    </dsp:sp>
    <dsp:sp modelId="{8272EBA5-6847-B549-B800-3AE901D5BA57}">
      <dsp:nvSpPr>
        <dsp:cNvPr id="0" name=""/>
        <dsp:cNvSpPr/>
      </dsp:nvSpPr>
      <dsp:spPr>
        <a:xfrm>
          <a:off x="0" y="1448594"/>
          <a:ext cx="4879728" cy="635602"/>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Posterior and inferior: Denonvilliers' fascia (the rectovesical septum) and anorectum</a:t>
          </a:r>
        </a:p>
      </dsp:txBody>
      <dsp:txXfrm>
        <a:off x="31028" y="1479622"/>
        <a:ext cx="4817672" cy="573546"/>
      </dsp:txXfrm>
    </dsp:sp>
    <dsp:sp modelId="{88324F5B-0EF3-4D4E-A031-F207A31F18A1}">
      <dsp:nvSpPr>
        <dsp:cNvPr id="0" name=""/>
        <dsp:cNvSpPr/>
      </dsp:nvSpPr>
      <dsp:spPr>
        <a:xfrm>
          <a:off x="0" y="2130277"/>
          <a:ext cx="4879728" cy="635602"/>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Above: peritoneum in the rectovesical fossa (may be occasionally reached by the tip of the seminal vesicles) </a:t>
          </a:r>
        </a:p>
      </dsp:txBody>
      <dsp:txXfrm>
        <a:off x="31028" y="2161305"/>
        <a:ext cx="4817672" cy="573546"/>
      </dsp:txXfrm>
    </dsp:sp>
    <dsp:sp modelId="{74C0B629-7308-5347-A30D-D3BA5D885282}">
      <dsp:nvSpPr>
        <dsp:cNvPr id="0" name=""/>
        <dsp:cNvSpPr/>
      </dsp:nvSpPr>
      <dsp:spPr>
        <a:xfrm>
          <a:off x="0" y="2811960"/>
          <a:ext cx="4879728" cy="635602"/>
        </a:xfrm>
        <a:prstGeom prst="roundRect">
          <a:avLst/>
        </a:prstGeom>
        <a:solidFill>
          <a:schemeClr val="accent2">
            <a:hueOff val="2808912"/>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Medial: ductus deferens </a:t>
          </a:r>
        </a:p>
      </dsp:txBody>
      <dsp:txXfrm>
        <a:off x="31028" y="2842988"/>
        <a:ext cx="4817672" cy="573546"/>
      </dsp:txXfrm>
    </dsp:sp>
    <dsp:sp modelId="{9199F226-A757-1D41-B4BF-15FE19740465}">
      <dsp:nvSpPr>
        <dsp:cNvPr id="0" name=""/>
        <dsp:cNvSpPr/>
      </dsp:nvSpPr>
      <dsp:spPr>
        <a:xfrm>
          <a:off x="0" y="3493642"/>
          <a:ext cx="4879728" cy="635602"/>
        </a:xfrm>
        <a:prstGeom prst="roundRect">
          <a:avLst/>
        </a:prstGeom>
        <a:solidFill>
          <a:schemeClr val="accent2">
            <a:hueOff val="3745216"/>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Lateral: multiple vesicle vessels and levator ani </a:t>
          </a:r>
        </a:p>
      </dsp:txBody>
      <dsp:txXfrm>
        <a:off x="31028" y="3524670"/>
        <a:ext cx="4817672" cy="573546"/>
      </dsp:txXfrm>
    </dsp:sp>
    <dsp:sp modelId="{F6E6DD85-AC18-2C4F-B4D0-09F08F3265D0}">
      <dsp:nvSpPr>
        <dsp:cNvPr id="0" name=""/>
        <dsp:cNvSpPr/>
      </dsp:nvSpPr>
      <dsp:spPr>
        <a:xfrm>
          <a:off x="0" y="4175325"/>
          <a:ext cx="4879728" cy="635602"/>
        </a:xfrm>
        <a:prstGeom prst="round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Below: ejaculatory duct, where it unites with the ampulla of the ductus deferens</a:t>
          </a:r>
        </a:p>
      </dsp:txBody>
      <dsp:txXfrm>
        <a:off x="31028" y="4206353"/>
        <a:ext cx="4817672" cy="573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B80ED-8D0F-EB4F-AF98-304E8772A5B6}">
      <dsp:nvSpPr>
        <dsp:cNvPr id="0" name=""/>
        <dsp:cNvSpPr/>
      </dsp:nvSpPr>
      <dsp:spPr>
        <a:xfrm>
          <a:off x="1299484" y="0"/>
          <a:ext cx="4543044" cy="4543044"/>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DEBCD8-3F94-6D40-869C-69435DBED155}">
      <dsp:nvSpPr>
        <dsp:cNvPr id="0" name=""/>
        <dsp:cNvSpPr/>
      </dsp:nvSpPr>
      <dsp:spPr>
        <a:xfrm>
          <a:off x="1731073" y="431589"/>
          <a:ext cx="1771787" cy="17717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Sperm transport</a:t>
          </a:r>
        </a:p>
      </dsp:txBody>
      <dsp:txXfrm>
        <a:off x="1817565" y="518081"/>
        <a:ext cx="1598803" cy="1598803"/>
      </dsp:txXfrm>
    </dsp:sp>
    <dsp:sp modelId="{3C1D53B9-87DB-CF49-8C15-4B93A1A49674}">
      <dsp:nvSpPr>
        <dsp:cNvPr id="0" name=""/>
        <dsp:cNvSpPr/>
      </dsp:nvSpPr>
      <dsp:spPr>
        <a:xfrm>
          <a:off x="3639151" y="431589"/>
          <a:ext cx="1771787" cy="17717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Sperm Storage</a:t>
          </a:r>
        </a:p>
      </dsp:txBody>
      <dsp:txXfrm>
        <a:off x="3725643" y="518081"/>
        <a:ext cx="1598803" cy="1598803"/>
      </dsp:txXfrm>
    </dsp:sp>
    <dsp:sp modelId="{7179FFD7-945F-954D-88A0-247B15334C37}">
      <dsp:nvSpPr>
        <dsp:cNvPr id="0" name=""/>
        <dsp:cNvSpPr/>
      </dsp:nvSpPr>
      <dsp:spPr>
        <a:xfrm>
          <a:off x="1731073" y="2339667"/>
          <a:ext cx="1771787" cy="17717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Sperm maturation</a:t>
          </a:r>
        </a:p>
      </dsp:txBody>
      <dsp:txXfrm>
        <a:off x="1817565" y="2426159"/>
        <a:ext cx="1598803" cy="1598803"/>
      </dsp:txXfrm>
    </dsp:sp>
    <dsp:sp modelId="{6D44FDCF-744D-4140-A9F3-2D152D3ACDF9}">
      <dsp:nvSpPr>
        <dsp:cNvPr id="0" name=""/>
        <dsp:cNvSpPr/>
      </dsp:nvSpPr>
      <dsp:spPr>
        <a:xfrm>
          <a:off x="3639151" y="2339667"/>
          <a:ext cx="1771787" cy="177178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Production of semen</a:t>
          </a:r>
        </a:p>
      </dsp:txBody>
      <dsp:txXfrm>
        <a:off x="3725643" y="2426159"/>
        <a:ext cx="1598803" cy="15988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BDCC47-D698-42BE-A346-693568B261EE}" type="datetimeFigureOut">
              <a:rPr lang="el-GR" smtClean="0"/>
              <a:pPr/>
              <a:t>20/11/25</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886684-BCD1-437E-9E2A-EC0B363EC8B5}" type="slidenum">
              <a:rPr lang="el-GR" smtClean="0"/>
              <a:pPr/>
              <a:t>‹#›</a:t>
            </a:fld>
            <a:endParaRPr lang="el-GR" dirty="0"/>
          </a:p>
        </p:txBody>
      </p:sp>
    </p:spTree>
    <p:extLst>
      <p:ext uri="{BB962C8B-B14F-4D97-AF65-F5344CB8AC3E}">
        <p14:creationId xmlns:p14="http://schemas.microsoft.com/office/powerpoint/2010/main" val="317903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D886684-BCD1-437E-9E2A-EC0B363EC8B5}" type="slidenum">
              <a:rPr lang="el-GR" smtClean="0"/>
              <a:pPr/>
              <a:t>6</a:t>
            </a:fld>
            <a:endParaRPr lang="el-GR" dirty="0"/>
          </a:p>
        </p:txBody>
      </p:sp>
    </p:spTree>
    <p:extLst>
      <p:ext uri="{BB962C8B-B14F-4D97-AF65-F5344CB8AC3E}">
        <p14:creationId xmlns:p14="http://schemas.microsoft.com/office/powerpoint/2010/main" val="3372724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62426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74403" y="809064"/>
            <a:ext cx="6795193" cy="597536"/>
          </a:xfrm>
        </p:spPr>
        <p:txBody>
          <a:bodyPr lIns="0" tIns="0" rIns="0" bIns="0"/>
          <a:lstStyle>
            <a:lvl1pPr>
              <a:defRPr sz="3883" b="0" i="0">
                <a:solidFill>
                  <a:srgbClr val="FFFC78"/>
                </a:solidFill>
                <a:latin typeface="Times New Roman"/>
                <a:cs typeface="Times New Roman"/>
              </a:defRPr>
            </a:lvl1pPr>
          </a:lstStyle>
          <a:p>
            <a:endParaRPr/>
          </a:p>
        </p:txBody>
      </p:sp>
      <p:sp>
        <p:nvSpPr>
          <p:cNvPr id="3" name="Holder 3"/>
          <p:cNvSpPr>
            <a:spLocks noGrp="1"/>
          </p:cNvSpPr>
          <p:nvPr>
            <p:ph type="body" idx="1"/>
          </p:nvPr>
        </p:nvSpPr>
        <p:spPr>
          <a:xfrm>
            <a:off x="1077769" y="2097292"/>
            <a:ext cx="6988463" cy="325923"/>
          </a:xfrm>
        </p:spPr>
        <p:txBody>
          <a:bodyPr lIns="0" tIns="0" rIns="0" bIns="0"/>
          <a:lstStyle>
            <a:lvl1pPr>
              <a:defRPr sz="2118" b="1" i="0" u="heavy">
                <a:solidFill>
                  <a:srgbClr val="FFFC78"/>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3121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74403" y="809064"/>
            <a:ext cx="6795193" cy="597536"/>
          </a:xfrm>
        </p:spPr>
        <p:txBody>
          <a:bodyPr lIns="0" tIns="0" rIns="0" bIns="0"/>
          <a:lstStyle>
            <a:lvl1pPr>
              <a:defRPr sz="3883" b="0" i="0">
                <a:solidFill>
                  <a:srgbClr val="FFFC78"/>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309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74403" y="809064"/>
            <a:ext cx="6795193" cy="597536"/>
          </a:xfrm>
        </p:spPr>
        <p:txBody>
          <a:bodyPr lIns="0" tIns="0" rIns="0" bIns="0"/>
          <a:lstStyle>
            <a:lvl1pPr>
              <a:defRPr sz="3883" b="0" i="0">
                <a:solidFill>
                  <a:srgbClr val="FFFC78"/>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6682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8187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413487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424589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194184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3233802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57296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3972530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158577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031905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147211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3680489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44B4F15-E2DB-43F1-BE3F-2639D2448249}" type="datetimeFigureOut">
              <a:rPr lang="el-GR" smtClean="0"/>
              <a:pPr/>
              <a:t>20/11/25</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047615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1160EA64-D806-43AC-9DF2-F8C432F32B4C}" type="datetimeFigureOut">
              <a:rPr lang="en-US" smtClean="0"/>
              <a:t>11/20/25</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A7A6979-0714-4377-B894-6BE4C2D6E202}" type="slidenum">
              <a:rPr lang="en-US" smtClean="0"/>
              <a:pPr/>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txBody>
            <a:bodyPr/>
            <a:lstStyle/>
            <a:p>
              <a:endParaRPr lang="el-GR"/>
            </a:p>
          </p:txBody>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txBody>
            <a:bodyPr/>
            <a:lstStyle/>
            <a:p>
              <a:endParaRPr lang="el-GR"/>
            </a:p>
          </p:txBody>
        </p:sp>
      </p:grpSp>
    </p:spTree>
    <p:extLst>
      <p:ext uri="{BB962C8B-B14F-4D97-AF65-F5344CB8AC3E}">
        <p14:creationId xmlns:p14="http://schemas.microsoft.com/office/powerpoint/2010/main" val="3510870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40549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1160EA64-D806-43AC-9DF2-F8C432F32B4C}" type="datetimeFigureOut">
              <a:rPr lang="en-US" smtClean="0"/>
              <a:t>11/20/25</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8A7A6979-0714-4377-B894-6BE4C2D6E202}"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txBody>
          <a:bodyPr/>
          <a:lstStyle/>
          <a:p>
            <a:endParaRPr lang="el-GR"/>
          </a:p>
        </p:txBody>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endParaRPr lang="el-GR"/>
          </a:p>
        </p:txBody>
      </p:sp>
    </p:spTree>
    <p:extLst>
      <p:ext uri="{BB962C8B-B14F-4D97-AF65-F5344CB8AC3E}">
        <p14:creationId xmlns:p14="http://schemas.microsoft.com/office/powerpoint/2010/main" val="94661204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807115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2B8CA25F-7BC4-486F-B471-EB0AEECF8784}" type="slidenum">
              <a:rPr lang="el-GR" smtClean="0"/>
              <a:pPr/>
              <a:t>‹#›</a:t>
            </a:fld>
            <a:endParaRPr lang="el-GR" dirty="0"/>
          </a:p>
        </p:txBody>
      </p:sp>
    </p:spTree>
    <p:extLst>
      <p:ext uri="{BB962C8B-B14F-4D97-AF65-F5344CB8AC3E}">
        <p14:creationId xmlns:p14="http://schemas.microsoft.com/office/powerpoint/2010/main" val="3869129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940951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53842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D1BE4249-C0D0-4B06-8692-E8BB871AF643}" type="datetimeFigureOut">
              <a:rPr lang="en-US" smtClean="0"/>
              <a:t>11/20/25</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A7A6979-0714-4377-B894-6BE4C2D6E202}"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100480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κειμένου υποδείγματος</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042B0DB6-F5C7-45FB-8CF3-31B45F9C2DAC}" type="datetimeFigureOut">
              <a:rPr lang="en-US" smtClean="0"/>
              <a:t>11/20/25</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A7A6979-0714-4377-B894-6BE4C2D6E202}"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2155266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001732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57415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53CCDBC-4A82-4E42-89BC-9B13443B2DB8}" type="datetimeFigureOut">
              <a:rPr lang="el-GR" smtClean="0"/>
              <a:pPr/>
              <a:t>20/11/25</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2B8CA25F-7BC4-486F-B471-EB0AEECF8784}" type="slidenum">
              <a:rPr lang="el-GR" smtClean="0"/>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CCDBC-4A82-4E42-89BC-9B13443B2DB8}" type="datetimeFigureOut">
              <a:rPr lang="el-GR" smtClean="0"/>
              <a:pPr/>
              <a:t>20/11/25</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CA25F-7BC4-486F-B471-EB0AEECF8784}"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15637" y="403411"/>
            <a:ext cx="8312727" cy="6051176"/>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4479"/>
          </a:solidFill>
        </p:spPr>
        <p:txBody>
          <a:bodyPr wrap="square" lIns="0" tIns="0" rIns="0" bIns="0" rtlCol="0"/>
          <a:lstStyle/>
          <a:p>
            <a:endParaRPr sz="1588"/>
          </a:p>
        </p:txBody>
      </p:sp>
      <p:sp>
        <p:nvSpPr>
          <p:cNvPr id="2" name="Holder 2"/>
          <p:cNvSpPr>
            <a:spLocks noGrp="1"/>
          </p:cNvSpPr>
          <p:nvPr>
            <p:ph type="title"/>
          </p:nvPr>
        </p:nvSpPr>
        <p:spPr>
          <a:xfrm>
            <a:off x="1174403" y="809064"/>
            <a:ext cx="6795193" cy="677108"/>
          </a:xfrm>
          <a:prstGeom prst="rect">
            <a:avLst/>
          </a:prstGeom>
        </p:spPr>
        <p:txBody>
          <a:bodyPr wrap="square" lIns="0" tIns="0" rIns="0" bIns="0">
            <a:spAutoFit/>
          </a:bodyPr>
          <a:lstStyle>
            <a:lvl1pPr>
              <a:defRPr sz="4400" b="0" i="0">
                <a:solidFill>
                  <a:srgbClr val="FFFC78"/>
                </a:solidFill>
                <a:latin typeface="Times New Roman"/>
                <a:cs typeface="Times New Roman"/>
              </a:defRPr>
            </a:lvl1pPr>
          </a:lstStyle>
          <a:p>
            <a:endParaRPr/>
          </a:p>
        </p:txBody>
      </p:sp>
      <p:sp>
        <p:nvSpPr>
          <p:cNvPr id="3" name="Holder 3"/>
          <p:cNvSpPr>
            <a:spLocks noGrp="1"/>
          </p:cNvSpPr>
          <p:nvPr>
            <p:ph type="body" idx="1"/>
          </p:nvPr>
        </p:nvSpPr>
        <p:spPr>
          <a:xfrm>
            <a:off x="1077769" y="2097292"/>
            <a:ext cx="6988463" cy="369332"/>
          </a:xfrm>
          <a:prstGeom prst="rect">
            <a:avLst/>
          </a:prstGeom>
        </p:spPr>
        <p:txBody>
          <a:bodyPr wrap="square" lIns="0" tIns="0" rIns="0" bIns="0">
            <a:spAutoFit/>
          </a:bodyPr>
          <a:lstStyle>
            <a:lvl1pPr>
              <a:defRPr sz="2400" b="1" i="0" u="heavy">
                <a:solidFill>
                  <a:srgbClr val="FFFC78"/>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11/20/25</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61822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4B4F15-E2DB-43F1-BE3F-2639D2448249}" type="datetimeFigureOut">
              <a:rPr lang="el-GR" smtClean="0"/>
              <a:pPr/>
              <a:t>20/11/25</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803C4-1D53-4A12-AE66-205C5378BC0D}" type="slidenum">
              <a:rPr lang="el-GR" smtClean="0"/>
              <a:pPr/>
              <a:t>‹#›</a:t>
            </a:fld>
            <a:endParaRPr lang="el-GR" dirty="0"/>
          </a:p>
        </p:txBody>
      </p:sp>
    </p:spTree>
    <p:extLst>
      <p:ext uri="{BB962C8B-B14F-4D97-AF65-F5344CB8AC3E}">
        <p14:creationId xmlns:p14="http://schemas.microsoft.com/office/powerpoint/2010/main" val="2020893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553CCDBC-4A82-4E42-89BC-9B13443B2DB8}" type="datetimeFigureOut">
              <a:rPr lang="el-GR" smtClean="0"/>
              <a:pPr/>
              <a:t>20/11/25</a:t>
            </a:fld>
            <a:endParaRPr lang="el-GR"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l-GR"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2B8CA25F-7BC4-486F-B471-EB0AEECF8784}" type="slidenum">
              <a:rPr lang="el-GR" smtClean="0"/>
              <a:pPr/>
              <a:t>‹#›</a:t>
            </a:fld>
            <a:endParaRPr lang="el-GR"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296022880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8.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3.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9.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hyperlink" Target="https://www.kenhub.com/en/library/anatomy/superior-vesical-arter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gif"/><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 Id="rId5" Type="http://schemas.openxmlformats.org/officeDocument/2006/relationships/image" Target="../media/image21.jpe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71E050-9930-FCEE-5334-724629302FCD}"/>
              </a:ext>
            </a:extLst>
          </p:cNvPr>
          <p:cNvSpPr>
            <a:spLocks noGrp="1"/>
          </p:cNvSpPr>
          <p:nvPr>
            <p:ph type="ctrTitle"/>
          </p:nvPr>
        </p:nvSpPr>
        <p:spPr/>
        <p:txBody>
          <a:bodyPr>
            <a:normAutofit fontScale="90000"/>
          </a:bodyPr>
          <a:lstStyle/>
          <a:p>
            <a:r>
              <a:rPr lang="en-US" b="1" dirty="0">
                <a:solidFill>
                  <a:srgbClr val="C00000"/>
                </a:solidFill>
              </a:rPr>
              <a:t>ANATOMY OF THE MALE GENITAL SYSTEM</a:t>
            </a:r>
            <a:endParaRPr lang="el-GR" b="1" dirty="0">
              <a:solidFill>
                <a:srgbClr val="C00000"/>
              </a:solidFill>
            </a:endParaRPr>
          </a:p>
        </p:txBody>
      </p:sp>
      <p:sp>
        <p:nvSpPr>
          <p:cNvPr id="4" name="Υπότιτλος 2">
            <a:extLst>
              <a:ext uri="{FF2B5EF4-FFF2-40B4-BE49-F238E27FC236}">
                <a16:creationId xmlns:a16="http://schemas.microsoft.com/office/drawing/2014/main" id="{9DCE9A7D-58C1-84FA-AB92-90D25207F06F}"/>
              </a:ext>
            </a:extLst>
          </p:cNvPr>
          <p:cNvSpPr txBox="1">
            <a:spLocks/>
          </p:cNvSpPr>
          <p:nvPr/>
        </p:nvSpPr>
        <p:spPr>
          <a:xfrm>
            <a:off x="1044954" y="4005064"/>
            <a:ext cx="6858000" cy="1800200"/>
          </a:xfrm>
          <a:prstGeom prst="rect">
            <a:avLst/>
          </a:prstGeom>
        </p:spPr>
        <p:txBody>
          <a:bodyPr vert="horz" lIns="68580" tIns="34290" rIns="68580" bIns="3429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400" b="1" dirty="0">
                <a:solidFill>
                  <a:schemeClr val="accent6">
                    <a:lumMod val="75000"/>
                  </a:schemeClr>
                </a:solidFill>
              </a:rPr>
              <a:t>Dr Tampaki Ekaterini Christina, Plastic and Reconstructive Surgeon</a:t>
            </a:r>
          </a:p>
          <a:p>
            <a:pPr indent="-228600">
              <a:lnSpc>
                <a:spcPct val="90000"/>
              </a:lnSpc>
              <a:spcAft>
                <a:spcPts val="600"/>
              </a:spcAft>
              <a:buFont typeface="Arial" panose="020B0604020202020204" pitchFamily="34" charset="0"/>
              <a:buChar char="•"/>
            </a:pPr>
            <a:r>
              <a:rPr lang="en-US" sz="2400" b="1" dirty="0">
                <a:solidFill>
                  <a:schemeClr val="accent6">
                    <a:lumMod val="75000"/>
                  </a:schemeClr>
                </a:solidFill>
              </a:rPr>
              <a:t>Dr </a:t>
            </a:r>
            <a:r>
              <a:rPr lang="en-US" sz="2400" b="1" dirty="0" err="1">
                <a:solidFill>
                  <a:schemeClr val="accent6">
                    <a:lumMod val="75000"/>
                  </a:schemeClr>
                </a:solidFill>
              </a:rPr>
              <a:t>Filippou</a:t>
            </a:r>
            <a:r>
              <a:rPr lang="en-US" sz="2400" b="1" dirty="0">
                <a:solidFill>
                  <a:schemeClr val="accent6">
                    <a:lumMod val="75000"/>
                  </a:schemeClr>
                </a:solidFill>
              </a:rPr>
              <a:t> Dimitrios</a:t>
            </a:r>
            <a:r>
              <a:rPr lang="en-US" sz="2400" b="1" i="1" dirty="0">
                <a:solidFill>
                  <a:schemeClr val="accent6">
                    <a:lumMod val="75000"/>
                  </a:schemeClr>
                </a:solidFill>
              </a:rPr>
              <a:t>, Assistant Professor- General Surgeon</a:t>
            </a:r>
          </a:p>
          <a:p>
            <a:pPr indent="-228600">
              <a:lnSpc>
                <a:spcPct val="90000"/>
              </a:lnSpc>
              <a:spcAft>
                <a:spcPts val="600"/>
              </a:spcAft>
              <a:buFont typeface="Arial" panose="020B0604020202020204" pitchFamily="34" charset="0"/>
              <a:buChar char="•"/>
            </a:pPr>
            <a:r>
              <a:rPr lang="en-US" sz="2400" b="1" i="1" dirty="0">
                <a:solidFill>
                  <a:schemeClr val="accent6">
                    <a:lumMod val="75000"/>
                  </a:schemeClr>
                </a:solidFill>
              </a:rPr>
              <a:t>Dr Sinou Natalia, PhD candidate</a:t>
            </a:r>
          </a:p>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endParaRPr kumimoji="0" lang="el-GR" sz="2400" b="0" i="0" u="none" strike="noStrike" kern="1200" cap="none" spc="0" normalizeH="0" baseline="0" noProof="0" dirty="0">
              <a:ln>
                <a:noFill/>
              </a:ln>
              <a:solidFill>
                <a:srgbClr val="000000">
                  <a:tint val="75000"/>
                </a:srgbClr>
              </a:solidFill>
              <a:effectLst/>
              <a:uLnTx/>
              <a:uFillTx/>
              <a:latin typeface="Corbel" panose="020B0503020204020204" pitchFamily="34" charset="0"/>
              <a:ea typeface="+mn-ea"/>
              <a:cs typeface="+mn-cs"/>
            </a:endParaRPr>
          </a:p>
        </p:txBody>
      </p:sp>
      <p:pic>
        <p:nvPicPr>
          <p:cNvPr id="5" name="Picture 3">
            <a:extLst>
              <a:ext uri="{FF2B5EF4-FFF2-40B4-BE49-F238E27FC236}">
                <a16:creationId xmlns:a16="http://schemas.microsoft.com/office/drawing/2014/main" id="{7A4C22F1-6AFD-7A81-8657-D86F789621A0}"/>
              </a:ext>
            </a:extLst>
          </p:cNvPr>
          <p:cNvPicPr>
            <a:picLocks noChangeAspect="1" noChangeArrowheads="1"/>
          </p:cNvPicPr>
          <p:nvPr/>
        </p:nvPicPr>
        <p:blipFill>
          <a:blip r:embed="rId2" cstate="print"/>
          <a:srcRect/>
          <a:stretch>
            <a:fillRect/>
          </a:stretch>
        </p:blipFill>
        <p:spPr bwMode="auto">
          <a:xfrm>
            <a:off x="116038" y="1052736"/>
            <a:ext cx="882693" cy="933450"/>
          </a:xfrm>
          <a:prstGeom prst="rect">
            <a:avLst/>
          </a:prstGeom>
          <a:noFill/>
          <a:ln w="9525">
            <a:noFill/>
            <a:round/>
            <a:headEnd/>
            <a:tailEnd/>
          </a:ln>
        </p:spPr>
      </p:pic>
      <p:pic>
        <p:nvPicPr>
          <p:cNvPr id="6" name="Picture 4">
            <a:extLst>
              <a:ext uri="{FF2B5EF4-FFF2-40B4-BE49-F238E27FC236}">
                <a16:creationId xmlns:a16="http://schemas.microsoft.com/office/drawing/2014/main" id="{1A980627-BAB1-E9BD-9A37-941E2549B24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02954" y="1052736"/>
            <a:ext cx="942975" cy="933450"/>
          </a:xfrm>
          <a:prstGeom prst="rect">
            <a:avLst/>
          </a:prstGeom>
          <a:blipFill>
            <a:blip r:embed="rId4"/>
            <a:tile tx="0" ty="0" sx="100000" sy="100000" flip="none" algn="tl"/>
          </a:blipFill>
          <a:ln>
            <a:noFill/>
          </a:ln>
        </p:spPr>
      </p:pic>
    </p:spTree>
    <p:extLst>
      <p:ext uri="{BB962C8B-B14F-4D97-AF65-F5344CB8AC3E}">
        <p14:creationId xmlns:p14="http://schemas.microsoft.com/office/powerpoint/2010/main" val="1069290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206F19-C26C-1C24-6ABE-855B060FAF91}"/>
              </a:ext>
            </a:extLst>
          </p:cNvPr>
          <p:cNvSpPr>
            <a:spLocks noGrp="1"/>
          </p:cNvSpPr>
          <p:nvPr>
            <p:ph type="title"/>
          </p:nvPr>
        </p:nvSpPr>
        <p:spPr>
          <a:xfrm>
            <a:off x="467544" y="116632"/>
            <a:ext cx="2736304" cy="4824536"/>
          </a:xfrm>
        </p:spPr>
        <p:txBody>
          <a:bodyPr vert="horz" lIns="205740" tIns="137160" rIns="205740" bIns="137160" rtlCol="0" anchor="ctr" anchorCtr="1">
            <a:normAutofit/>
          </a:bodyPr>
          <a:lstStyle/>
          <a:p>
            <a:r>
              <a:rPr lang="en-US" b="1" dirty="0">
                <a:solidFill>
                  <a:srgbClr val="C00000"/>
                </a:solidFill>
              </a:rPr>
              <a:t>DESCENT OF THE GONADS</a:t>
            </a:r>
          </a:p>
        </p:txBody>
      </p:sp>
      <p:pic>
        <p:nvPicPr>
          <p:cNvPr id="4" name="Θέση περιεχομένου 3">
            <a:extLst>
              <a:ext uri="{FF2B5EF4-FFF2-40B4-BE49-F238E27FC236}">
                <a16:creationId xmlns:a16="http://schemas.microsoft.com/office/drawing/2014/main" id="{85CA3324-99A4-3C13-73CD-C1192C58B04F}"/>
              </a:ext>
            </a:extLst>
          </p:cNvPr>
          <p:cNvPicPr>
            <a:picLocks noGrp="1" noChangeAspect="1"/>
          </p:cNvPicPr>
          <p:nvPr>
            <p:ph idx="1"/>
          </p:nvPr>
        </p:nvPicPr>
        <p:blipFill>
          <a:blip r:embed="rId2"/>
          <a:stretch>
            <a:fillRect/>
          </a:stretch>
        </p:blipFill>
        <p:spPr>
          <a:xfrm>
            <a:off x="3563888" y="404664"/>
            <a:ext cx="5112568" cy="5976664"/>
          </a:xfrm>
          <a:prstGeom prst="rect">
            <a:avLst/>
          </a:prstGeom>
        </p:spPr>
      </p:pic>
    </p:spTree>
    <p:extLst>
      <p:ext uri="{BB962C8B-B14F-4D97-AF65-F5344CB8AC3E}">
        <p14:creationId xmlns:p14="http://schemas.microsoft.com/office/powerpoint/2010/main" val="24411585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0082AA5-C8FC-CA4B-77AF-92EC90B67A58}"/>
              </a:ext>
            </a:extLst>
          </p:cNvPr>
          <p:cNvPicPr>
            <a:picLocks noGrp="1" noChangeAspect="1"/>
          </p:cNvPicPr>
          <p:nvPr>
            <p:ph idx="1"/>
          </p:nvPr>
        </p:nvPicPr>
        <p:blipFill>
          <a:blip r:embed="rId2"/>
          <a:stretch>
            <a:fillRect/>
          </a:stretch>
        </p:blipFill>
        <p:spPr>
          <a:xfrm>
            <a:off x="919025" y="68263"/>
            <a:ext cx="7305951" cy="6721475"/>
          </a:xfrm>
          <a:prstGeom prst="rect">
            <a:avLst/>
          </a:prstGeom>
          <a:noFill/>
        </p:spPr>
      </p:pic>
    </p:spTree>
    <p:extLst>
      <p:ext uri="{BB962C8B-B14F-4D97-AF65-F5344CB8AC3E}">
        <p14:creationId xmlns:p14="http://schemas.microsoft.com/office/powerpoint/2010/main" val="28985001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BCE4C2E7-F756-0BF0-00FA-C6378CE90D84}"/>
              </a:ext>
            </a:extLst>
          </p:cNvPr>
          <p:cNvPicPr>
            <a:picLocks noGrp="1" noChangeAspect="1"/>
          </p:cNvPicPr>
          <p:nvPr>
            <p:ph idx="1"/>
          </p:nvPr>
        </p:nvPicPr>
        <p:blipFill>
          <a:blip r:embed="rId2"/>
          <a:stretch>
            <a:fillRect/>
          </a:stretch>
        </p:blipFill>
        <p:spPr>
          <a:xfrm>
            <a:off x="90488" y="332656"/>
            <a:ext cx="8963025" cy="5976664"/>
          </a:xfrm>
          <a:prstGeom prst="rect">
            <a:avLst/>
          </a:prstGeom>
          <a:noFill/>
        </p:spPr>
      </p:pic>
    </p:spTree>
    <p:extLst>
      <p:ext uri="{BB962C8B-B14F-4D97-AF65-F5344CB8AC3E}">
        <p14:creationId xmlns:p14="http://schemas.microsoft.com/office/powerpoint/2010/main" val="30238653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8A6FAE2-A70C-6164-6F43-4BDBC8D2660D}"/>
              </a:ext>
            </a:extLst>
          </p:cNvPr>
          <p:cNvPicPr>
            <a:picLocks noGrp="1" noChangeAspect="1"/>
          </p:cNvPicPr>
          <p:nvPr>
            <p:ph idx="1"/>
          </p:nvPr>
        </p:nvPicPr>
        <p:blipFill>
          <a:blip r:embed="rId2"/>
          <a:stretch>
            <a:fillRect/>
          </a:stretch>
        </p:blipFill>
        <p:spPr>
          <a:xfrm>
            <a:off x="539552" y="68263"/>
            <a:ext cx="8424936" cy="6721475"/>
          </a:xfrm>
          <a:prstGeom prst="rect">
            <a:avLst/>
          </a:prstGeom>
          <a:noFill/>
        </p:spPr>
      </p:pic>
    </p:spTree>
    <p:extLst>
      <p:ext uri="{BB962C8B-B14F-4D97-AF65-F5344CB8AC3E}">
        <p14:creationId xmlns:p14="http://schemas.microsoft.com/office/powerpoint/2010/main" val="20689690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4FBE204-DF53-050C-AD00-5305E72D99A4}"/>
              </a:ext>
            </a:extLst>
          </p:cNvPr>
          <p:cNvPicPr>
            <a:picLocks noGrp="1" noChangeAspect="1"/>
          </p:cNvPicPr>
          <p:nvPr>
            <p:ph idx="1"/>
          </p:nvPr>
        </p:nvPicPr>
        <p:blipFill>
          <a:blip r:embed="rId2"/>
          <a:stretch>
            <a:fillRect/>
          </a:stretch>
        </p:blipFill>
        <p:spPr>
          <a:xfrm>
            <a:off x="1187624" y="68263"/>
            <a:ext cx="6624736" cy="6721475"/>
          </a:xfrm>
          <a:prstGeom prst="rect">
            <a:avLst/>
          </a:prstGeom>
          <a:noFill/>
        </p:spPr>
      </p:pic>
    </p:spTree>
    <p:extLst>
      <p:ext uri="{BB962C8B-B14F-4D97-AF65-F5344CB8AC3E}">
        <p14:creationId xmlns:p14="http://schemas.microsoft.com/office/powerpoint/2010/main" val="22580890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340BB279-EFE8-DB82-FBC1-ADAE5EC81F12}"/>
              </a:ext>
            </a:extLst>
          </p:cNvPr>
          <p:cNvPicPr>
            <a:picLocks noGrp="1" noChangeAspect="1"/>
          </p:cNvPicPr>
          <p:nvPr>
            <p:ph idx="1"/>
          </p:nvPr>
        </p:nvPicPr>
        <p:blipFill rotWithShape="1">
          <a:blip r:embed="rId2"/>
          <a:srcRect t="13545"/>
          <a:stretch/>
        </p:blipFill>
        <p:spPr>
          <a:xfrm>
            <a:off x="20" y="10"/>
            <a:ext cx="9143980" cy="6857990"/>
          </a:xfrm>
          <a:prstGeom prst="rect">
            <a:avLst/>
          </a:prstGeom>
          <a:noFill/>
        </p:spPr>
      </p:pic>
    </p:spTree>
    <p:extLst>
      <p:ext uri="{BB962C8B-B14F-4D97-AF65-F5344CB8AC3E}">
        <p14:creationId xmlns:p14="http://schemas.microsoft.com/office/powerpoint/2010/main" val="21149432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339833D-5F51-86A9-0B5A-916E50574AF9}"/>
              </a:ext>
            </a:extLst>
          </p:cNvPr>
          <p:cNvPicPr>
            <a:picLocks noGrp="1" noChangeAspect="1"/>
          </p:cNvPicPr>
          <p:nvPr>
            <p:ph idx="1"/>
          </p:nvPr>
        </p:nvPicPr>
        <p:blipFill rotWithShape="1">
          <a:blip r:embed="rId2"/>
          <a:srcRect t="3079" b="18592"/>
          <a:stretch/>
        </p:blipFill>
        <p:spPr>
          <a:xfrm>
            <a:off x="20" y="10"/>
            <a:ext cx="9143980" cy="6857990"/>
          </a:xfrm>
          <a:prstGeom prst="rect">
            <a:avLst/>
          </a:prstGeom>
          <a:noFill/>
        </p:spPr>
      </p:pic>
    </p:spTree>
    <p:extLst>
      <p:ext uri="{BB962C8B-B14F-4D97-AF65-F5344CB8AC3E}">
        <p14:creationId xmlns:p14="http://schemas.microsoft.com/office/powerpoint/2010/main" val="22578347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4336C2-113E-4DE8-5D9B-88C36738BDC1}"/>
              </a:ext>
            </a:extLst>
          </p:cNvPr>
          <p:cNvSpPr>
            <a:spLocks noGrp="1"/>
          </p:cNvSpPr>
          <p:nvPr>
            <p:ph type="title"/>
          </p:nvPr>
        </p:nvSpPr>
        <p:spPr>
          <a:xfrm>
            <a:off x="457200" y="116632"/>
            <a:ext cx="8229600" cy="1301006"/>
          </a:xfrm>
        </p:spPr>
        <p:txBody>
          <a:bodyPr>
            <a:normAutofit fontScale="90000"/>
          </a:bodyPr>
          <a:lstStyle/>
          <a:p>
            <a:r>
              <a:rPr lang="en-US" b="1" dirty="0">
                <a:solidFill>
                  <a:srgbClr val="C00000"/>
                </a:solidFill>
              </a:rPr>
              <a:t>Physiology of human erection</a:t>
            </a:r>
            <a:r>
              <a:rPr lang="el-GR" b="1" dirty="0">
                <a:solidFill>
                  <a:srgbClr val="C00000"/>
                </a:solidFill>
              </a:rPr>
              <a:t> </a:t>
            </a:r>
            <a:br>
              <a:rPr lang="en-US" dirty="0"/>
            </a:br>
            <a:endParaRPr lang="el-GR" dirty="0"/>
          </a:p>
        </p:txBody>
      </p:sp>
      <p:sp>
        <p:nvSpPr>
          <p:cNvPr id="3" name="Θέση περιεχομένου 2">
            <a:extLst>
              <a:ext uri="{FF2B5EF4-FFF2-40B4-BE49-F238E27FC236}">
                <a16:creationId xmlns:a16="http://schemas.microsoft.com/office/drawing/2014/main" id="{8A111EDA-7EF6-0697-16C0-D50710702369}"/>
              </a:ext>
            </a:extLst>
          </p:cNvPr>
          <p:cNvSpPr>
            <a:spLocks noGrp="1"/>
          </p:cNvSpPr>
          <p:nvPr>
            <p:ph idx="1"/>
          </p:nvPr>
        </p:nvSpPr>
        <p:spPr>
          <a:xfrm>
            <a:off x="457200" y="764704"/>
            <a:ext cx="8363272" cy="5818658"/>
          </a:xfrm>
        </p:spPr>
        <p:txBody>
          <a:bodyPr>
            <a:normAutofit fontScale="92500" lnSpcReduction="20000"/>
          </a:bodyPr>
          <a:lstStyle/>
          <a:p>
            <a:endParaRPr lang="en-US" dirty="0"/>
          </a:p>
          <a:p>
            <a:pPr algn="just">
              <a:buFont typeface="Wingdings" pitchFamily="2" charset="2"/>
              <a:buChar char="ü"/>
            </a:pPr>
            <a:r>
              <a:rPr lang="en-US" dirty="0"/>
              <a:t>The anatomy and physiology of erection is presented in the blood circulation during tumescence and detumescence. </a:t>
            </a:r>
            <a:endParaRPr lang="el-GR" dirty="0"/>
          </a:p>
          <a:p>
            <a:pPr algn="just">
              <a:buFont typeface="Wingdings" pitchFamily="2" charset="2"/>
              <a:buChar char="ü"/>
            </a:pPr>
            <a:r>
              <a:rPr lang="en-US" dirty="0"/>
              <a:t>In brief, in response to psychic and tactile stimuli, </a:t>
            </a:r>
            <a:r>
              <a:rPr lang="en-US" dirty="0">
                <a:solidFill>
                  <a:srgbClr val="C00000"/>
                </a:solidFill>
              </a:rPr>
              <a:t>parasympathetic fibers </a:t>
            </a:r>
            <a:r>
              <a:rPr lang="en-US" dirty="0"/>
              <a:t>act to cause </a:t>
            </a:r>
            <a:r>
              <a:rPr lang="en-US" dirty="0">
                <a:solidFill>
                  <a:srgbClr val="C00000"/>
                </a:solidFill>
              </a:rPr>
              <a:t>vasodilation of the arterial branches</a:t>
            </a:r>
            <a:r>
              <a:rPr lang="en-US" dirty="0"/>
              <a:t> supplying the spongy tissues of the </a:t>
            </a:r>
            <a:r>
              <a:rPr lang="en-US" dirty="0">
                <a:solidFill>
                  <a:srgbClr val="C00000"/>
                </a:solidFill>
              </a:rPr>
              <a:t>corpora cavernosa </a:t>
            </a:r>
            <a:r>
              <a:rPr lang="en-US" dirty="0"/>
              <a:t>and the </a:t>
            </a:r>
            <a:r>
              <a:rPr lang="en-US" dirty="0">
                <a:solidFill>
                  <a:srgbClr val="C00000"/>
                </a:solidFill>
              </a:rPr>
              <a:t>corpus spongiosum</a:t>
            </a:r>
            <a:r>
              <a:rPr lang="en-US" dirty="0"/>
              <a:t>, resulting in profuse inflow of blood to them. The relatively </a:t>
            </a:r>
            <a:r>
              <a:rPr lang="en-US" b="1" dirty="0">
                <a:solidFill>
                  <a:schemeClr val="accent1">
                    <a:lumMod val="75000"/>
                  </a:schemeClr>
                </a:solidFill>
              </a:rPr>
              <a:t>inelastic tunica albuginea </a:t>
            </a:r>
            <a:r>
              <a:rPr lang="en-US" dirty="0"/>
              <a:t>impedes </a:t>
            </a:r>
            <a:r>
              <a:rPr lang="en-US" b="1" dirty="0">
                <a:solidFill>
                  <a:schemeClr val="accent1">
                    <a:lumMod val="75000"/>
                  </a:schemeClr>
                </a:solidFill>
              </a:rPr>
              <a:t>venous return </a:t>
            </a:r>
            <a:r>
              <a:rPr lang="en-US" dirty="0"/>
              <a:t>as the erectile tissue becomes engorged with blood. </a:t>
            </a:r>
            <a:endParaRPr lang="el-GR" dirty="0"/>
          </a:p>
          <a:p>
            <a:pPr algn="just">
              <a:buFont typeface="Wingdings" pitchFamily="2" charset="2"/>
              <a:buChar char="ü"/>
            </a:pPr>
            <a:r>
              <a:rPr lang="en-US" dirty="0"/>
              <a:t>Contraction of the overlying skeletal musculature is also a part of these processes.</a:t>
            </a:r>
          </a:p>
          <a:p>
            <a:endParaRPr lang="en-US" dirty="0"/>
          </a:p>
          <a:p>
            <a:endParaRPr lang="el-GR" dirty="0"/>
          </a:p>
        </p:txBody>
      </p:sp>
    </p:spTree>
    <p:extLst>
      <p:ext uri="{BB962C8B-B14F-4D97-AF65-F5344CB8AC3E}">
        <p14:creationId xmlns:p14="http://schemas.microsoft.com/office/powerpoint/2010/main" val="12191604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9353D0-2E0D-84B5-7E04-0DD67B944F24}"/>
              </a:ext>
            </a:extLst>
          </p:cNvPr>
          <p:cNvSpPr>
            <a:spLocks noGrp="1"/>
          </p:cNvSpPr>
          <p:nvPr>
            <p:ph type="title"/>
          </p:nvPr>
        </p:nvSpPr>
        <p:spPr>
          <a:xfrm>
            <a:off x="1174403" y="809064"/>
            <a:ext cx="6795193" cy="1195071"/>
          </a:xfrm>
        </p:spPr>
        <p:txBody>
          <a:bodyPr/>
          <a:lstStyle/>
          <a:p>
            <a:pPr algn="ctr"/>
            <a:r>
              <a:rPr lang="en-US" dirty="0"/>
              <a:t>TESTIS AND MALE PHYSIOLOGY</a:t>
            </a:r>
            <a:endParaRPr lang="el-GR" dirty="0"/>
          </a:p>
        </p:txBody>
      </p:sp>
      <p:sp>
        <p:nvSpPr>
          <p:cNvPr id="3" name="Θέση κειμένου 2">
            <a:extLst>
              <a:ext uri="{FF2B5EF4-FFF2-40B4-BE49-F238E27FC236}">
                <a16:creationId xmlns:a16="http://schemas.microsoft.com/office/drawing/2014/main" id="{4B529D86-5B6D-B3DC-3F53-225FDAF3BF77}"/>
              </a:ext>
            </a:extLst>
          </p:cNvPr>
          <p:cNvSpPr>
            <a:spLocks noGrp="1"/>
          </p:cNvSpPr>
          <p:nvPr>
            <p:ph type="body" idx="1"/>
          </p:nvPr>
        </p:nvSpPr>
        <p:spPr>
          <a:xfrm>
            <a:off x="1077767" y="2492896"/>
            <a:ext cx="6988463" cy="2788136"/>
          </a:xfrm>
        </p:spPr>
        <p:txBody>
          <a:bodyPr/>
          <a:lstStyle/>
          <a:p>
            <a:pPr algn="ctr"/>
            <a:r>
              <a:rPr lang="en-US" sz="3200" dirty="0"/>
              <a:t>REVISED ANATOMY AND EMBRYOLOGY</a:t>
            </a:r>
          </a:p>
          <a:p>
            <a:pPr algn="ctr"/>
            <a:r>
              <a:rPr lang="en-US" sz="3200" dirty="0"/>
              <a:t>MACROSCOPIC AND MICROSCOPIC ANATOMY</a:t>
            </a:r>
          </a:p>
          <a:p>
            <a:pPr algn="ctr"/>
            <a:r>
              <a:rPr lang="en-US" sz="3200" dirty="0"/>
              <a:t>SPERMATOGENESIS</a:t>
            </a:r>
          </a:p>
          <a:p>
            <a:pPr algn="ctr"/>
            <a:endParaRPr lang="el-GR" dirty="0"/>
          </a:p>
        </p:txBody>
      </p:sp>
    </p:spTree>
    <p:extLst>
      <p:ext uri="{BB962C8B-B14F-4D97-AF65-F5344CB8AC3E}">
        <p14:creationId xmlns:p14="http://schemas.microsoft.com/office/powerpoint/2010/main" val="37421605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9552" y="476672"/>
            <a:ext cx="7848872" cy="607719"/>
          </a:xfrm>
          <a:prstGeom prst="rect">
            <a:avLst/>
          </a:prstGeom>
        </p:spPr>
        <p:txBody>
          <a:bodyPr vert="horz" wrap="square" lIns="0" tIns="10085" rIns="0" bIns="0" rtlCol="0">
            <a:spAutoFit/>
          </a:bodyPr>
          <a:lstStyle/>
          <a:p>
            <a:pPr marL="11206" algn="ctr">
              <a:spcBef>
                <a:spcPts val="79"/>
              </a:spcBef>
            </a:pPr>
            <a:r>
              <a:rPr spc="-4" dirty="0"/>
              <a:t>Eutherian</a:t>
            </a:r>
            <a:r>
              <a:rPr spc="-18" dirty="0"/>
              <a:t> </a:t>
            </a:r>
            <a:r>
              <a:rPr spc="-4" dirty="0"/>
              <a:t>Mammal</a:t>
            </a:r>
            <a:r>
              <a:rPr spc="-22" dirty="0"/>
              <a:t> </a:t>
            </a:r>
            <a:r>
              <a:rPr spc="-4" dirty="0"/>
              <a:t>Testes</a:t>
            </a:r>
          </a:p>
        </p:txBody>
      </p:sp>
      <p:sp>
        <p:nvSpPr>
          <p:cNvPr id="3" name="object 3"/>
          <p:cNvSpPr txBox="1"/>
          <p:nvPr/>
        </p:nvSpPr>
        <p:spPr>
          <a:xfrm>
            <a:off x="4900411" y="2084920"/>
            <a:ext cx="3704037" cy="3240555"/>
          </a:xfrm>
          <a:prstGeom prst="rect">
            <a:avLst/>
          </a:prstGeom>
        </p:spPr>
        <p:txBody>
          <a:bodyPr vert="horz" wrap="square" lIns="0" tIns="86285" rIns="0" bIns="0" rtlCol="0">
            <a:spAutoFit/>
          </a:bodyPr>
          <a:lstStyle/>
          <a:p>
            <a:pPr marL="314902" indent="-304256" defTabSz="806867">
              <a:spcBef>
                <a:spcPts val="679"/>
              </a:spcBef>
              <a:buFontTx/>
              <a:buChar char="•"/>
              <a:tabLst>
                <a:tab pos="314902" algn="l"/>
                <a:tab pos="315462" algn="l"/>
              </a:tabLst>
            </a:pPr>
            <a:r>
              <a:rPr sz="2471" spc="-4" dirty="0">
                <a:solidFill>
                  <a:srgbClr val="FFFC78"/>
                </a:solidFill>
                <a:latin typeface="Times New Roman"/>
                <a:cs typeface="Times New Roman"/>
              </a:rPr>
              <a:t>Paired</a:t>
            </a:r>
            <a:r>
              <a:rPr sz="2471" spc="-13" dirty="0">
                <a:solidFill>
                  <a:srgbClr val="FFFC78"/>
                </a:solidFill>
                <a:latin typeface="Times New Roman"/>
                <a:cs typeface="Times New Roman"/>
              </a:rPr>
              <a:t> </a:t>
            </a:r>
            <a:r>
              <a:rPr sz="2471" dirty="0">
                <a:solidFill>
                  <a:srgbClr val="FFFC78"/>
                </a:solidFill>
                <a:latin typeface="Times New Roman"/>
                <a:cs typeface="Times New Roman"/>
              </a:rPr>
              <a:t>and</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oval</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shaped</a:t>
            </a:r>
            <a:endParaRPr sz="2471" dirty="0">
              <a:solidFill>
                <a:prstClr val="black"/>
              </a:solidFill>
              <a:latin typeface="Times New Roman"/>
              <a:cs typeface="Times New Roman"/>
            </a:endParaRPr>
          </a:p>
          <a:p>
            <a:pPr marL="314902" marR="518860" indent="-304256" defTabSz="806867">
              <a:spcBef>
                <a:spcPts val="591"/>
              </a:spcBef>
              <a:buFontTx/>
              <a:buChar char="•"/>
              <a:tabLst>
                <a:tab pos="314902" algn="l"/>
                <a:tab pos="315462" algn="l"/>
              </a:tabLst>
            </a:pPr>
            <a:r>
              <a:rPr sz="2471" spc="-4" dirty="0">
                <a:solidFill>
                  <a:srgbClr val="FFFC78"/>
                </a:solidFill>
                <a:latin typeface="Times New Roman"/>
                <a:cs typeface="Times New Roman"/>
              </a:rPr>
              <a:t>Shiny connective </a:t>
            </a:r>
            <a:r>
              <a:rPr sz="2471" dirty="0">
                <a:solidFill>
                  <a:srgbClr val="FFFC78"/>
                </a:solidFill>
                <a:latin typeface="Times New Roman"/>
                <a:cs typeface="Times New Roman"/>
              </a:rPr>
              <a:t> </a:t>
            </a:r>
            <a:r>
              <a:rPr sz="2471" spc="-4" dirty="0">
                <a:solidFill>
                  <a:srgbClr val="FFFC78"/>
                </a:solidFill>
                <a:latin typeface="Times New Roman"/>
                <a:cs typeface="Times New Roman"/>
              </a:rPr>
              <a:t>covering called the </a:t>
            </a:r>
            <a:r>
              <a:rPr sz="2471" spc="-609"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Tunica</a:t>
            </a:r>
            <a:r>
              <a:rPr sz="2471" u="heavy" spc="-22" dirty="0">
                <a:solidFill>
                  <a:srgbClr val="00D100"/>
                </a:solidFill>
                <a:uFill>
                  <a:solidFill>
                    <a:srgbClr val="00D100"/>
                  </a:solidFill>
                </a:uFill>
                <a:latin typeface="Times New Roman"/>
                <a:cs typeface="Times New Roman"/>
              </a:rPr>
              <a:t> </a:t>
            </a:r>
            <a:r>
              <a:rPr sz="2471" u="heavy" spc="-4" dirty="0">
                <a:solidFill>
                  <a:srgbClr val="00D100"/>
                </a:solidFill>
                <a:uFill>
                  <a:solidFill>
                    <a:srgbClr val="00D100"/>
                  </a:solidFill>
                </a:uFill>
                <a:latin typeface="Times New Roman"/>
                <a:cs typeface="Times New Roman"/>
              </a:rPr>
              <a:t>Albuginea</a:t>
            </a:r>
            <a:endParaRPr sz="2471" dirty="0">
              <a:solidFill>
                <a:prstClr val="black"/>
              </a:solidFill>
              <a:latin typeface="Times New Roman"/>
              <a:cs typeface="Times New Roman"/>
            </a:endParaRPr>
          </a:p>
          <a:p>
            <a:pPr marL="314902" marR="97495" indent="-304256" defTabSz="806867">
              <a:spcBef>
                <a:spcPts val="613"/>
              </a:spcBef>
              <a:buFontTx/>
              <a:buChar char="•"/>
              <a:tabLst>
                <a:tab pos="314902" algn="l"/>
                <a:tab pos="315462" algn="l"/>
              </a:tabLst>
            </a:pPr>
            <a:r>
              <a:rPr sz="2471" spc="-4" dirty="0">
                <a:solidFill>
                  <a:srgbClr val="FFFC78"/>
                </a:solidFill>
                <a:latin typeface="Times New Roman"/>
                <a:cs typeface="Times New Roman"/>
              </a:rPr>
              <a:t>Divided into</a:t>
            </a:r>
            <a:r>
              <a:rPr sz="2471" spc="-4"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testicular </a:t>
            </a:r>
            <a:r>
              <a:rPr sz="2471" spc="-604"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lobules</a:t>
            </a:r>
            <a:endParaRPr sz="2471" dirty="0">
              <a:solidFill>
                <a:prstClr val="black"/>
              </a:solidFill>
              <a:latin typeface="Times New Roman"/>
              <a:cs typeface="Times New Roman"/>
            </a:endParaRPr>
          </a:p>
          <a:p>
            <a:pPr marL="667346" marR="179304" indent="-253266" defTabSz="806867">
              <a:lnSpc>
                <a:spcPts val="2524"/>
              </a:lnSpc>
              <a:spcBef>
                <a:spcPts val="622"/>
              </a:spcBef>
              <a:tabLst>
                <a:tab pos="667346" algn="l"/>
              </a:tabLst>
            </a:pPr>
            <a:r>
              <a:rPr sz="2118" dirty="0">
                <a:solidFill>
                  <a:srgbClr val="FFFC78"/>
                </a:solidFill>
                <a:latin typeface="Times New Roman"/>
                <a:cs typeface="Times New Roman"/>
              </a:rPr>
              <a:t>–	</a:t>
            </a:r>
            <a:r>
              <a:rPr sz="2118" spc="-4" dirty="0">
                <a:solidFill>
                  <a:srgbClr val="FFFC78"/>
                </a:solidFill>
                <a:latin typeface="Times New Roman"/>
                <a:cs typeface="Times New Roman"/>
              </a:rPr>
              <a:t>Approximately</a:t>
            </a:r>
            <a:r>
              <a:rPr sz="2118" spc="-44" dirty="0">
                <a:solidFill>
                  <a:srgbClr val="FFFC78"/>
                </a:solidFill>
                <a:latin typeface="Times New Roman"/>
                <a:cs typeface="Times New Roman"/>
              </a:rPr>
              <a:t> </a:t>
            </a:r>
            <a:r>
              <a:rPr sz="2118" dirty="0">
                <a:solidFill>
                  <a:srgbClr val="FFFC78"/>
                </a:solidFill>
                <a:latin typeface="Times New Roman"/>
                <a:cs typeface="Times New Roman"/>
              </a:rPr>
              <a:t>250</a:t>
            </a:r>
            <a:r>
              <a:rPr sz="2118" spc="-40" dirty="0">
                <a:solidFill>
                  <a:srgbClr val="FFFC78"/>
                </a:solidFill>
                <a:latin typeface="Times New Roman"/>
                <a:cs typeface="Times New Roman"/>
              </a:rPr>
              <a:t> </a:t>
            </a:r>
            <a:r>
              <a:rPr sz="2118" dirty="0">
                <a:solidFill>
                  <a:srgbClr val="FFFC78"/>
                </a:solidFill>
                <a:latin typeface="Times New Roman"/>
                <a:cs typeface="Times New Roman"/>
              </a:rPr>
              <a:t>in </a:t>
            </a:r>
            <a:r>
              <a:rPr sz="2118" spc="-516" dirty="0">
                <a:solidFill>
                  <a:srgbClr val="FFFC78"/>
                </a:solidFill>
                <a:latin typeface="Times New Roman"/>
                <a:cs typeface="Times New Roman"/>
              </a:rPr>
              <a:t> </a:t>
            </a:r>
            <a:r>
              <a:rPr sz="2118" dirty="0">
                <a:solidFill>
                  <a:srgbClr val="FFFC78"/>
                </a:solidFill>
                <a:latin typeface="Times New Roman"/>
                <a:cs typeface="Times New Roman"/>
              </a:rPr>
              <a:t>human</a:t>
            </a:r>
            <a:r>
              <a:rPr sz="2118" spc="-9" dirty="0">
                <a:solidFill>
                  <a:srgbClr val="FFFC78"/>
                </a:solidFill>
                <a:latin typeface="Times New Roman"/>
                <a:cs typeface="Times New Roman"/>
              </a:rPr>
              <a:t> </a:t>
            </a:r>
            <a:r>
              <a:rPr sz="2118" dirty="0">
                <a:solidFill>
                  <a:srgbClr val="FFFC78"/>
                </a:solidFill>
                <a:latin typeface="Times New Roman"/>
                <a:cs typeface="Times New Roman"/>
              </a:rPr>
              <a:t>testis</a:t>
            </a:r>
            <a:endParaRPr sz="2118" dirty="0">
              <a:solidFill>
                <a:prstClr val="black"/>
              </a:solidFill>
              <a:latin typeface="Times New Roman"/>
              <a:cs typeface="Times New Roman"/>
            </a:endParaRPr>
          </a:p>
        </p:txBody>
      </p:sp>
      <p:grpSp>
        <p:nvGrpSpPr>
          <p:cNvPr id="4" name="object 4"/>
          <p:cNvGrpSpPr/>
          <p:nvPr/>
        </p:nvGrpSpPr>
        <p:grpSpPr>
          <a:xfrm>
            <a:off x="539552" y="1412776"/>
            <a:ext cx="4824536" cy="4968552"/>
            <a:chOff x="914400" y="2285999"/>
            <a:chExt cx="4650105" cy="4495800"/>
          </a:xfrm>
        </p:grpSpPr>
        <p:pic>
          <p:nvPicPr>
            <p:cNvPr id="5" name="object 5"/>
            <p:cNvPicPr/>
            <p:nvPr/>
          </p:nvPicPr>
          <p:blipFill>
            <a:blip r:embed="rId2" cstate="print"/>
            <a:stretch>
              <a:fillRect/>
            </a:stretch>
          </p:blipFill>
          <p:spPr>
            <a:xfrm>
              <a:off x="914400" y="2285999"/>
              <a:ext cx="4038600" cy="4495800"/>
            </a:xfrm>
            <a:prstGeom prst="rect">
              <a:avLst/>
            </a:prstGeom>
          </p:spPr>
        </p:pic>
        <p:sp>
          <p:nvSpPr>
            <p:cNvPr id="6" name="object 6"/>
            <p:cNvSpPr/>
            <p:nvPr/>
          </p:nvSpPr>
          <p:spPr>
            <a:xfrm>
              <a:off x="4588763" y="4116322"/>
              <a:ext cx="975360" cy="0"/>
            </a:xfrm>
            <a:custGeom>
              <a:avLst/>
              <a:gdLst/>
              <a:ahLst/>
              <a:cxnLst/>
              <a:rect l="l" t="t" r="r" b="b"/>
              <a:pathLst>
                <a:path w="975360">
                  <a:moveTo>
                    <a:pt x="975360" y="0"/>
                  </a:moveTo>
                  <a:lnTo>
                    <a:pt x="0" y="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4421123" y="4030978"/>
              <a:ext cx="173990" cy="173990"/>
            </a:xfrm>
            <a:custGeom>
              <a:avLst/>
              <a:gdLst/>
              <a:ahLst/>
              <a:cxnLst/>
              <a:rect l="l" t="t" r="r" b="b"/>
              <a:pathLst>
                <a:path w="173989" h="173989">
                  <a:moveTo>
                    <a:pt x="173735" y="0"/>
                  </a:moveTo>
                  <a:lnTo>
                    <a:pt x="0" y="85344"/>
                  </a:lnTo>
                  <a:lnTo>
                    <a:pt x="173735" y="173736"/>
                  </a:lnTo>
                  <a:lnTo>
                    <a:pt x="173735"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4287012" y="4887466"/>
              <a:ext cx="1201420" cy="67310"/>
            </a:xfrm>
            <a:custGeom>
              <a:avLst/>
              <a:gdLst/>
              <a:ahLst/>
              <a:cxnLst/>
              <a:rect l="l" t="t" r="r" b="b"/>
              <a:pathLst>
                <a:path w="1201420" h="67310">
                  <a:moveTo>
                    <a:pt x="1200911" y="67055"/>
                  </a:moveTo>
                  <a:lnTo>
                    <a:pt x="0" y="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4116323" y="4802122"/>
              <a:ext cx="177165" cy="173990"/>
            </a:xfrm>
            <a:custGeom>
              <a:avLst/>
              <a:gdLst/>
              <a:ahLst/>
              <a:cxnLst/>
              <a:rect l="l" t="t" r="r" b="b"/>
              <a:pathLst>
                <a:path w="177164" h="173989">
                  <a:moveTo>
                    <a:pt x="176783" y="0"/>
                  </a:moveTo>
                  <a:lnTo>
                    <a:pt x="0" y="76200"/>
                  </a:lnTo>
                  <a:lnTo>
                    <a:pt x="167640" y="173735"/>
                  </a:lnTo>
                  <a:lnTo>
                    <a:pt x="176783"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3976115" y="5106922"/>
              <a:ext cx="1511935" cy="204470"/>
            </a:xfrm>
            <a:custGeom>
              <a:avLst/>
              <a:gdLst/>
              <a:ahLst/>
              <a:cxnLst/>
              <a:rect l="l" t="t" r="r" b="b"/>
              <a:pathLst>
                <a:path w="1511935" h="204470">
                  <a:moveTo>
                    <a:pt x="1511808" y="0"/>
                  </a:moveTo>
                  <a:lnTo>
                    <a:pt x="0" y="204215"/>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3811523" y="5228843"/>
              <a:ext cx="182880" cy="167640"/>
            </a:xfrm>
            <a:custGeom>
              <a:avLst/>
              <a:gdLst/>
              <a:ahLst/>
              <a:cxnLst/>
              <a:rect l="l" t="t" r="r" b="b"/>
              <a:pathLst>
                <a:path w="182879" h="167639">
                  <a:moveTo>
                    <a:pt x="158496" y="0"/>
                  </a:moveTo>
                  <a:lnTo>
                    <a:pt x="0" y="106679"/>
                  </a:lnTo>
                  <a:lnTo>
                    <a:pt x="182879" y="167639"/>
                  </a:lnTo>
                  <a:lnTo>
                    <a:pt x="158496"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3741419" y="5183122"/>
              <a:ext cx="1746885" cy="628015"/>
            </a:xfrm>
            <a:custGeom>
              <a:avLst/>
              <a:gdLst/>
              <a:ahLst/>
              <a:cxnLst/>
              <a:rect l="l" t="t" r="r" b="b"/>
              <a:pathLst>
                <a:path w="1746885" h="628014">
                  <a:moveTo>
                    <a:pt x="1746504" y="0"/>
                  </a:moveTo>
                  <a:lnTo>
                    <a:pt x="0" y="627888"/>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3585971" y="5731762"/>
              <a:ext cx="189230" cy="161925"/>
            </a:xfrm>
            <a:custGeom>
              <a:avLst/>
              <a:gdLst/>
              <a:ahLst/>
              <a:cxnLst/>
              <a:rect l="l" t="t" r="r" b="b"/>
              <a:pathLst>
                <a:path w="189229" h="161925">
                  <a:moveTo>
                    <a:pt x="131063" y="0"/>
                  </a:moveTo>
                  <a:lnTo>
                    <a:pt x="0" y="140207"/>
                  </a:lnTo>
                  <a:lnTo>
                    <a:pt x="188975" y="161543"/>
                  </a:lnTo>
                  <a:lnTo>
                    <a:pt x="131063"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0132" y="666525"/>
            <a:ext cx="5228665" cy="607719"/>
          </a:xfrm>
          <a:prstGeom prst="rect">
            <a:avLst/>
          </a:prstGeom>
        </p:spPr>
        <p:txBody>
          <a:bodyPr vert="horz" wrap="square" lIns="0" tIns="10085" rIns="0" bIns="0" rtlCol="0">
            <a:spAutoFit/>
          </a:bodyPr>
          <a:lstStyle/>
          <a:p>
            <a:pPr marL="11206">
              <a:spcBef>
                <a:spcPts val="79"/>
              </a:spcBef>
            </a:pPr>
            <a:r>
              <a:rPr spc="-4" dirty="0"/>
              <a:t>Seminiferous</a:t>
            </a:r>
            <a:r>
              <a:rPr dirty="0"/>
              <a:t> </a:t>
            </a:r>
            <a:r>
              <a:rPr spc="-4" dirty="0"/>
              <a:t>tubules</a:t>
            </a:r>
            <a:r>
              <a:rPr spc="-18" dirty="0"/>
              <a:t> </a:t>
            </a:r>
            <a:r>
              <a:rPr spc="-4" dirty="0"/>
              <a:t>(ST)</a:t>
            </a:r>
          </a:p>
        </p:txBody>
      </p:sp>
      <p:sp>
        <p:nvSpPr>
          <p:cNvPr id="3" name="object 3"/>
          <p:cNvSpPr txBox="1"/>
          <p:nvPr/>
        </p:nvSpPr>
        <p:spPr>
          <a:xfrm>
            <a:off x="4975062" y="1822972"/>
            <a:ext cx="3701393" cy="4435079"/>
          </a:xfrm>
          <a:prstGeom prst="rect">
            <a:avLst/>
          </a:prstGeom>
        </p:spPr>
        <p:txBody>
          <a:bodyPr vert="horz" wrap="square" lIns="0" tIns="11766" rIns="0" bIns="0" rtlCol="0">
            <a:spAutoFit/>
          </a:bodyPr>
          <a:lstStyle/>
          <a:p>
            <a:pPr marL="314902" marR="179864" indent="-304256" defTabSz="806867">
              <a:spcBef>
                <a:spcPts val="93"/>
              </a:spcBef>
              <a:buFontTx/>
              <a:buChar char="•"/>
              <a:tabLst>
                <a:tab pos="314902" algn="l"/>
                <a:tab pos="315462" algn="l"/>
              </a:tabLst>
            </a:pPr>
            <a:r>
              <a:rPr sz="2471" dirty="0">
                <a:solidFill>
                  <a:srgbClr val="FFFC78"/>
                </a:solidFill>
                <a:latin typeface="Times New Roman"/>
                <a:cs typeface="Times New Roman"/>
              </a:rPr>
              <a:t>Each </a:t>
            </a:r>
            <a:r>
              <a:rPr sz="2471" spc="-4" dirty="0">
                <a:solidFill>
                  <a:srgbClr val="FFFC78"/>
                </a:solidFill>
                <a:latin typeface="Times New Roman"/>
                <a:cs typeface="Times New Roman"/>
              </a:rPr>
              <a:t>testicular lobule </a:t>
            </a:r>
            <a:r>
              <a:rPr sz="2471" dirty="0">
                <a:solidFill>
                  <a:srgbClr val="FFFC78"/>
                </a:solidFill>
                <a:latin typeface="Times New Roman"/>
                <a:cs typeface="Times New Roman"/>
              </a:rPr>
              <a:t> </a:t>
            </a:r>
            <a:r>
              <a:rPr sz="2471" spc="-4" dirty="0">
                <a:solidFill>
                  <a:srgbClr val="FFFC78"/>
                </a:solidFill>
                <a:latin typeface="Times New Roman"/>
                <a:cs typeface="Times New Roman"/>
              </a:rPr>
              <a:t>contains several coiled </a:t>
            </a:r>
            <a:r>
              <a:rPr sz="2471"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seminiferous</a:t>
            </a:r>
            <a:r>
              <a:rPr sz="2471" u="heavy" spc="9" dirty="0">
                <a:solidFill>
                  <a:srgbClr val="00D100"/>
                </a:solidFill>
                <a:uFill>
                  <a:solidFill>
                    <a:srgbClr val="00D100"/>
                  </a:solidFill>
                </a:uFill>
                <a:latin typeface="Times New Roman"/>
                <a:cs typeface="Times New Roman"/>
              </a:rPr>
              <a:t> </a:t>
            </a:r>
            <a:r>
              <a:rPr sz="2471" u="heavy" spc="-4" dirty="0">
                <a:solidFill>
                  <a:srgbClr val="00D100"/>
                </a:solidFill>
                <a:uFill>
                  <a:solidFill>
                    <a:srgbClr val="00D100"/>
                  </a:solidFill>
                </a:uFill>
                <a:latin typeface="Times New Roman"/>
                <a:cs typeface="Times New Roman"/>
              </a:rPr>
              <a:t>tubules</a:t>
            </a:r>
            <a:r>
              <a:rPr sz="2471" u="heavy" spc="-9" dirty="0">
                <a:solidFill>
                  <a:srgbClr val="00D100"/>
                </a:solidFill>
                <a:uFill>
                  <a:solidFill>
                    <a:srgbClr val="00D100"/>
                  </a:solidFill>
                </a:uFill>
                <a:latin typeface="Times New Roman"/>
                <a:cs typeface="Times New Roman"/>
              </a:rPr>
              <a:t> </a:t>
            </a:r>
            <a:r>
              <a:rPr sz="2471" u="heavy" spc="-4" dirty="0">
                <a:solidFill>
                  <a:srgbClr val="00D100"/>
                </a:solidFill>
                <a:uFill>
                  <a:solidFill>
                    <a:srgbClr val="00D100"/>
                  </a:solidFill>
                </a:uFill>
                <a:latin typeface="Times New Roman"/>
                <a:cs typeface="Times New Roman"/>
              </a:rPr>
              <a:t>(ST)</a:t>
            </a:r>
            <a:endParaRPr sz="2471" dirty="0">
              <a:solidFill>
                <a:prstClr val="black"/>
              </a:solidFill>
              <a:latin typeface="Times New Roman"/>
              <a:cs typeface="Times New Roman"/>
            </a:endParaRPr>
          </a:p>
          <a:p>
            <a:pPr marL="414079" defTabSz="806867">
              <a:spcBef>
                <a:spcPts val="525"/>
              </a:spcBef>
              <a:tabLst>
                <a:tab pos="667346" algn="l"/>
              </a:tabLst>
            </a:pPr>
            <a:r>
              <a:rPr sz="2118" dirty="0">
                <a:solidFill>
                  <a:srgbClr val="FFFC78"/>
                </a:solidFill>
                <a:latin typeface="Times New Roman"/>
                <a:cs typeface="Times New Roman"/>
              </a:rPr>
              <a:t>–	</a:t>
            </a:r>
            <a:r>
              <a:rPr sz="2118" spc="-4" dirty="0">
                <a:solidFill>
                  <a:srgbClr val="FFFC78"/>
                </a:solidFill>
                <a:latin typeface="Times New Roman"/>
                <a:cs typeface="Times New Roman"/>
              </a:rPr>
              <a:t>ST</a:t>
            </a:r>
            <a:r>
              <a:rPr sz="2118" spc="-22" dirty="0">
                <a:solidFill>
                  <a:srgbClr val="FFFC78"/>
                </a:solidFill>
                <a:latin typeface="Times New Roman"/>
                <a:cs typeface="Times New Roman"/>
              </a:rPr>
              <a:t> </a:t>
            </a:r>
            <a:r>
              <a:rPr sz="2118" spc="-4" dirty="0">
                <a:solidFill>
                  <a:srgbClr val="FFFC78"/>
                </a:solidFill>
                <a:latin typeface="Times New Roman"/>
                <a:cs typeface="Times New Roman"/>
              </a:rPr>
              <a:t>site</a:t>
            </a:r>
            <a:r>
              <a:rPr sz="2118" spc="-18" dirty="0">
                <a:solidFill>
                  <a:srgbClr val="FFFC78"/>
                </a:solidFill>
                <a:latin typeface="Times New Roman"/>
                <a:cs typeface="Times New Roman"/>
              </a:rPr>
              <a:t> </a:t>
            </a:r>
            <a:r>
              <a:rPr sz="2118" dirty="0">
                <a:solidFill>
                  <a:srgbClr val="FFFC78"/>
                </a:solidFill>
                <a:latin typeface="Times New Roman"/>
                <a:cs typeface="Times New Roman"/>
              </a:rPr>
              <a:t>of</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sperm</a:t>
            </a:r>
            <a:r>
              <a:rPr sz="2118" spc="-18" dirty="0">
                <a:solidFill>
                  <a:srgbClr val="FFFC78"/>
                </a:solidFill>
                <a:latin typeface="Times New Roman"/>
                <a:cs typeface="Times New Roman"/>
              </a:rPr>
              <a:t> </a:t>
            </a:r>
            <a:r>
              <a:rPr sz="2118" dirty="0">
                <a:solidFill>
                  <a:srgbClr val="FFFC78"/>
                </a:solidFill>
                <a:latin typeface="Times New Roman"/>
                <a:cs typeface="Times New Roman"/>
              </a:rPr>
              <a:t>production</a:t>
            </a:r>
            <a:endParaRPr sz="2118" dirty="0">
              <a:solidFill>
                <a:prstClr val="black"/>
              </a:solidFill>
              <a:latin typeface="Times New Roman"/>
              <a:cs typeface="Times New Roman"/>
            </a:endParaRPr>
          </a:p>
          <a:p>
            <a:pPr marL="314902" indent="-304256" defTabSz="806867">
              <a:spcBef>
                <a:spcPts val="578"/>
              </a:spcBef>
              <a:buFontTx/>
              <a:buChar char="•"/>
              <a:tabLst>
                <a:tab pos="314902" algn="l"/>
                <a:tab pos="315462" algn="l"/>
              </a:tabLst>
            </a:pPr>
            <a:r>
              <a:rPr sz="2471" dirty="0">
                <a:solidFill>
                  <a:srgbClr val="FFFC78"/>
                </a:solidFill>
                <a:latin typeface="Times New Roman"/>
                <a:cs typeface="Times New Roman"/>
              </a:rPr>
              <a:t>Each</a:t>
            </a:r>
            <a:r>
              <a:rPr sz="2471" spc="-13" dirty="0">
                <a:solidFill>
                  <a:srgbClr val="FFFC78"/>
                </a:solidFill>
                <a:latin typeface="Times New Roman"/>
                <a:cs typeface="Times New Roman"/>
              </a:rPr>
              <a:t> </a:t>
            </a:r>
            <a:r>
              <a:rPr sz="2471" dirty="0">
                <a:solidFill>
                  <a:srgbClr val="FFFC78"/>
                </a:solidFill>
                <a:latin typeface="Times New Roman"/>
                <a:cs typeface="Times New Roman"/>
              </a:rPr>
              <a:t>ST</a:t>
            </a:r>
            <a:r>
              <a:rPr sz="2471" spc="-13" dirty="0">
                <a:solidFill>
                  <a:srgbClr val="FFFC78"/>
                </a:solidFill>
                <a:latin typeface="Times New Roman"/>
                <a:cs typeface="Times New Roman"/>
              </a:rPr>
              <a:t> </a:t>
            </a:r>
            <a:r>
              <a:rPr sz="2471" dirty="0">
                <a:solidFill>
                  <a:srgbClr val="FFFC78"/>
                </a:solidFill>
                <a:latin typeface="Times New Roman"/>
                <a:cs typeface="Times New Roman"/>
              </a:rPr>
              <a:t>~</a:t>
            </a:r>
            <a:r>
              <a:rPr sz="2471" spc="-13" dirty="0">
                <a:solidFill>
                  <a:srgbClr val="FFFC78"/>
                </a:solidFill>
                <a:latin typeface="Times New Roman"/>
                <a:cs typeface="Times New Roman"/>
              </a:rPr>
              <a:t> </a:t>
            </a:r>
            <a:r>
              <a:rPr sz="2471" dirty="0">
                <a:solidFill>
                  <a:srgbClr val="FFFC78"/>
                </a:solidFill>
                <a:latin typeface="Times New Roman"/>
                <a:cs typeface="Times New Roman"/>
              </a:rPr>
              <a:t>1.3</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ft</a:t>
            </a:r>
            <a:r>
              <a:rPr sz="2471" spc="-9" dirty="0">
                <a:solidFill>
                  <a:srgbClr val="FFFC78"/>
                </a:solidFill>
                <a:latin typeface="Times New Roman"/>
                <a:cs typeface="Times New Roman"/>
              </a:rPr>
              <a:t> </a:t>
            </a:r>
            <a:r>
              <a:rPr sz="2471" dirty="0">
                <a:solidFill>
                  <a:srgbClr val="FFFC78"/>
                </a:solidFill>
                <a:latin typeface="Times New Roman"/>
                <a:cs typeface="Times New Roman"/>
              </a:rPr>
              <a:t>in</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humans</a:t>
            </a:r>
            <a:endParaRPr lang="de-CH" sz="2471" spc="-4" dirty="0">
              <a:solidFill>
                <a:srgbClr val="FFFC78"/>
              </a:solidFill>
              <a:latin typeface="Times New Roman"/>
              <a:cs typeface="Times New Roman"/>
            </a:endParaRPr>
          </a:p>
          <a:p>
            <a:pPr marL="314902" indent="-304256" defTabSz="806867">
              <a:spcBef>
                <a:spcPts val="578"/>
              </a:spcBef>
              <a:buFontTx/>
              <a:buChar char="•"/>
              <a:tabLst>
                <a:tab pos="314902" algn="l"/>
                <a:tab pos="315462" algn="l"/>
              </a:tabLst>
            </a:pPr>
            <a:endParaRPr sz="2471" dirty="0">
              <a:solidFill>
                <a:prstClr val="black"/>
              </a:solidFill>
              <a:latin typeface="Times New Roman"/>
              <a:cs typeface="Times New Roman"/>
            </a:endParaRPr>
          </a:p>
          <a:p>
            <a:pPr marL="314902" marR="217405" indent="-304256" defTabSz="806867">
              <a:lnSpc>
                <a:spcPct val="100400"/>
              </a:lnSpc>
              <a:spcBef>
                <a:spcPts val="582"/>
              </a:spcBef>
              <a:buFontTx/>
              <a:buChar char="•"/>
              <a:tabLst>
                <a:tab pos="314902" algn="l"/>
                <a:tab pos="315462" algn="l"/>
              </a:tabLst>
            </a:pPr>
            <a:r>
              <a:rPr sz="2471" spc="-4" dirty="0">
                <a:solidFill>
                  <a:srgbClr val="FFFC78"/>
                </a:solidFill>
                <a:latin typeface="Times New Roman"/>
                <a:cs typeface="Times New Roman"/>
              </a:rPr>
              <a:t>Total length </a:t>
            </a:r>
            <a:r>
              <a:rPr sz="2471" dirty="0">
                <a:solidFill>
                  <a:srgbClr val="FFFC78"/>
                </a:solidFill>
                <a:latin typeface="Times New Roman"/>
                <a:cs typeface="Times New Roman"/>
              </a:rPr>
              <a:t>of ST </a:t>
            </a:r>
            <a:r>
              <a:rPr sz="2471" spc="-4" dirty="0">
                <a:solidFill>
                  <a:srgbClr val="FFFC78"/>
                </a:solidFill>
                <a:latin typeface="Times New Roman"/>
                <a:cs typeface="Times New Roman"/>
              </a:rPr>
              <a:t>almost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the length </a:t>
            </a:r>
            <a:r>
              <a:rPr sz="2471" dirty="0">
                <a:solidFill>
                  <a:srgbClr val="FFFC78"/>
                </a:solidFill>
                <a:latin typeface="Times New Roman"/>
                <a:cs typeface="Times New Roman"/>
              </a:rPr>
              <a:t>of a </a:t>
            </a:r>
            <a:r>
              <a:rPr sz="2471" spc="-4" dirty="0">
                <a:solidFill>
                  <a:srgbClr val="FFFC78"/>
                </a:solidFill>
                <a:latin typeface="Times New Roman"/>
                <a:cs typeface="Times New Roman"/>
              </a:rPr>
              <a:t>football </a:t>
            </a:r>
            <a:r>
              <a:rPr sz="2471" dirty="0">
                <a:solidFill>
                  <a:srgbClr val="FFFC78"/>
                </a:solidFill>
                <a:latin typeface="Times New Roman"/>
                <a:cs typeface="Times New Roman"/>
              </a:rPr>
              <a:t> </a:t>
            </a:r>
            <a:r>
              <a:rPr sz="2471" spc="-4" dirty="0">
                <a:solidFill>
                  <a:srgbClr val="FFFC78"/>
                </a:solidFill>
                <a:latin typeface="Times New Roman"/>
                <a:cs typeface="Times New Roman"/>
              </a:rPr>
              <a:t>field</a:t>
            </a:r>
            <a:endParaRPr sz="2471" dirty="0">
              <a:solidFill>
                <a:prstClr val="black"/>
              </a:solidFill>
              <a:latin typeface="Times New Roman"/>
              <a:cs typeface="Times New Roman"/>
            </a:endParaRPr>
          </a:p>
        </p:txBody>
      </p:sp>
      <p:grpSp>
        <p:nvGrpSpPr>
          <p:cNvPr id="4" name="object 4"/>
          <p:cNvGrpSpPr/>
          <p:nvPr/>
        </p:nvGrpSpPr>
        <p:grpSpPr>
          <a:xfrm>
            <a:off x="467544" y="1484784"/>
            <a:ext cx="4968552" cy="4896543"/>
            <a:chOff x="914400" y="2133599"/>
            <a:chExt cx="4593590" cy="4648200"/>
          </a:xfrm>
        </p:grpSpPr>
        <p:pic>
          <p:nvPicPr>
            <p:cNvPr id="5" name="object 5"/>
            <p:cNvPicPr/>
            <p:nvPr/>
          </p:nvPicPr>
          <p:blipFill>
            <a:blip r:embed="rId2" cstate="print"/>
            <a:stretch>
              <a:fillRect/>
            </a:stretch>
          </p:blipFill>
          <p:spPr>
            <a:xfrm>
              <a:off x="914400" y="2133599"/>
              <a:ext cx="4114800" cy="4648200"/>
            </a:xfrm>
            <a:prstGeom prst="rect">
              <a:avLst/>
            </a:prstGeom>
          </p:spPr>
        </p:pic>
        <p:sp>
          <p:nvSpPr>
            <p:cNvPr id="6" name="object 6"/>
            <p:cNvSpPr/>
            <p:nvPr/>
          </p:nvSpPr>
          <p:spPr>
            <a:xfrm>
              <a:off x="4640580" y="3201922"/>
              <a:ext cx="847725" cy="524510"/>
            </a:xfrm>
            <a:custGeom>
              <a:avLst/>
              <a:gdLst/>
              <a:ahLst/>
              <a:cxnLst/>
              <a:rect l="l" t="t" r="r" b="b"/>
              <a:pathLst>
                <a:path w="847725" h="524510">
                  <a:moveTo>
                    <a:pt x="847343" y="0"/>
                  </a:moveTo>
                  <a:lnTo>
                    <a:pt x="0" y="524256"/>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4500371" y="3649979"/>
              <a:ext cx="189230" cy="161925"/>
            </a:xfrm>
            <a:custGeom>
              <a:avLst/>
              <a:gdLst/>
              <a:ahLst/>
              <a:cxnLst/>
              <a:rect l="l" t="t" r="r" b="b"/>
              <a:pathLst>
                <a:path w="189229" h="161925">
                  <a:moveTo>
                    <a:pt x="100584" y="0"/>
                  </a:moveTo>
                  <a:lnTo>
                    <a:pt x="0" y="161544"/>
                  </a:lnTo>
                  <a:lnTo>
                    <a:pt x="188975" y="146303"/>
                  </a:lnTo>
                  <a:lnTo>
                    <a:pt x="100584"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AD1C52-26AA-DB50-CB46-58A736EA9E47}"/>
              </a:ext>
            </a:extLst>
          </p:cNvPr>
          <p:cNvSpPr>
            <a:spLocks noGrp="1"/>
          </p:cNvSpPr>
          <p:nvPr>
            <p:ph type="title"/>
          </p:nvPr>
        </p:nvSpPr>
        <p:spPr>
          <a:xfrm>
            <a:off x="2123728" y="260648"/>
            <a:ext cx="6840760" cy="1080120"/>
          </a:xfrm>
        </p:spPr>
        <p:txBody>
          <a:bodyPr/>
          <a:lstStyle/>
          <a:p>
            <a:pPr algn="ctr"/>
            <a:r>
              <a:rPr lang="en-US" b="1" dirty="0">
                <a:solidFill>
                  <a:srgbClr val="C00000"/>
                </a:solidFill>
              </a:rPr>
              <a:t>5</a:t>
            </a:r>
            <a:r>
              <a:rPr lang="en-US" b="1" baseline="30000" dirty="0">
                <a:solidFill>
                  <a:srgbClr val="C00000"/>
                </a:solidFill>
              </a:rPr>
              <a:t>TH</a:t>
            </a:r>
            <a:r>
              <a:rPr lang="en-US" b="1" dirty="0">
                <a:solidFill>
                  <a:srgbClr val="C00000"/>
                </a:solidFill>
              </a:rPr>
              <a:t> WEEK</a:t>
            </a:r>
            <a:endParaRPr lang="el-GR" b="1" dirty="0">
              <a:solidFill>
                <a:srgbClr val="C00000"/>
              </a:solidFill>
            </a:endParaRPr>
          </a:p>
        </p:txBody>
      </p:sp>
      <p:sp>
        <p:nvSpPr>
          <p:cNvPr id="3" name="Θέση περιεχομένου 2">
            <a:extLst>
              <a:ext uri="{FF2B5EF4-FFF2-40B4-BE49-F238E27FC236}">
                <a16:creationId xmlns:a16="http://schemas.microsoft.com/office/drawing/2014/main" id="{8EA28DCA-B7CE-7ED5-5B6A-D9DCB60FD3DF}"/>
              </a:ext>
            </a:extLst>
          </p:cNvPr>
          <p:cNvSpPr>
            <a:spLocks noGrp="1"/>
          </p:cNvSpPr>
          <p:nvPr>
            <p:ph idx="1"/>
          </p:nvPr>
        </p:nvSpPr>
        <p:spPr>
          <a:xfrm>
            <a:off x="107504" y="1052736"/>
            <a:ext cx="3600400" cy="5688632"/>
          </a:xfrm>
        </p:spPr>
        <p:txBody>
          <a:bodyPr>
            <a:noAutofit/>
          </a:bodyPr>
          <a:lstStyle/>
          <a:p>
            <a:pPr>
              <a:buFont typeface="Wingdings" pitchFamily="2" charset="2"/>
              <a:buChar char="Ø"/>
            </a:pPr>
            <a:r>
              <a:rPr lang="en-US" sz="2400" dirty="0"/>
              <a:t>The testis that has not begun its descent is, together with the epididymis, </a:t>
            </a:r>
            <a:r>
              <a:rPr lang="en-US" sz="2400" dirty="0">
                <a:solidFill>
                  <a:schemeClr val="tx1"/>
                </a:solidFill>
              </a:rPr>
              <a:t>attached to the posterior abdominal wall </a:t>
            </a:r>
            <a:r>
              <a:rPr lang="en-US" sz="2400" dirty="0"/>
              <a:t>by a </a:t>
            </a:r>
            <a:r>
              <a:rPr lang="en-US" sz="2400" b="1" u="sng" dirty="0">
                <a:solidFill>
                  <a:schemeClr val="accent6">
                    <a:lumMod val="50000"/>
                  </a:schemeClr>
                </a:solidFill>
              </a:rPr>
              <a:t>mesorchium </a:t>
            </a:r>
            <a:r>
              <a:rPr lang="en-US" sz="2400" dirty="0">
                <a:solidFill>
                  <a:srgbClr val="C00000"/>
                </a:solidFill>
              </a:rPr>
              <a:t>that contains the blood vessels and the ductus deferens. </a:t>
            </a:r>
          </a:p>
          <a:p>
            <a:pPr>
              <a:buFont typeface="Wingdings" pitchFamily="2" charset="2"/>
              <a:buChar char="Ø"/>
            </a:pPr>
            <a:endParaRPr lang="en-US" sz="2400" dirty="0"/>
          </a:p>
          <a:p>
            <a:pPr>
              <a:buFont typeface="Wingdings" pitchFamily="2" charset="2"/>
              <a:buChar char="Ø"/>
            </a:pPr>
            <a:r>
              <a:rPr lang="en-US" sz="2400" dirty="0"/>
              <a:t>It may lie at the level of the lower pole of the kidney, the iliac fossa, or in the pelvis </a:t>
            </a:r>
            <a:endParaRPr lang="el-GR" sz="2400" dirty="0"/>
          </a:p>
        </p:txBody>
      </p:sp>
      <p:pic>
        <p:nvPicPr>
          <p:cNvPr id="4" name="Θέση περιεχομένου 3">
            <a:extLst>
              <a:ext uri="{FF2B5EF4-FFF2-40B4-BE49-F238E27FC236}">
                <a16:creationId xmlns:a16="http://schemas.microsoft.com/office/drawing/2014/main" id="{072EB68A-CF9B-8FB8-CC7B-D70767981D5D}"/>
              </a:ext>
            </a:extLst>
          </p:cNvPr>
          <p:cNvPicPr>
            <a:picLocks noChangeAspect="1"/>
          </p:cNvPicPr>
          <p:nvPr/>
        </p:nvPicPr>
        <p:blipFill>
          <a:blip r:embed="rId2"/>
          <a:stretch>
            <a:fillRect/>
          </a:stretch>
        </p:blipFill>
        <p:spPr>
          <a:xfrm>
            <a:off x="3779912" y="1052736"/>
            <a:ext cx="5184576" cy="5688631"/>
          </a:xfrm>
          <a:prstGeom prst="rect">
            <a:avLst/>
          </a:prstGeom>
        </p:spPr>
      </p:pic>
    </p:spTree>
    <p:extLst>
      <p:ext uri="{BB962C8B-B14F-4D97-AF65-F5344CB8AC3E}">
        <p14:creationId xmlns:p14="http://schemas.microsoft.com/office/powerpoint/2010/main" val="18684010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9552" y="548680"/>
            <a:ext cx="7992888" cy="607719"/>
          </a:xfrm>
          <a:prstGeom prst="rect">
            <a:avLst/>
          </a:prstGeom>
        </p:spPr>
        <p:txBody>
          <a:bodyPr vert="horz" wrap="square" lIns="0" tIns="10085" rIns="0" bIns="0" rtlCol="0">
            <a:spAutoFit/>
          </a:bodyPr>
          <a:lstStyle/>
          <a:p>
            <a:pPr marL="11206" algn="ctr">
              <a:spcBef>
                <a:spcPts val="79"/>
              </a:spcBef>
            </a:pPr>
            <a:r>
              <a:rPr spc="-4" dirty="0"/>
              <a:t>Testis</a:t>
            </a:r>
            <a:r>
              <a:rPr spc="-13" dirty="0"/>
              <a:t> </a:t>
            </a:r>
            <a:r>
              <a:rPr spc="-4" dirty="0"/>
              <a:t>vascularization</a:t>
            </a:r>
          </a:p>
        </p:txBody>
      </p:sp>
      <p:grpSp>
        <p:nvGrpSpPr>
          <p:cNvPr id="3" name="object 3"/>
          <p:cNvGrpSpPr/>
          <p:nvPr/>
        </p:nvGrpSpPr>
        <p:grpSpPr>
          <a:xfrm>
            <a:off x="539552" y="1712619"/>
            <a:ext cx="6264696" cy="4596701"/>
            <a:chOff x="1143000" y="2438399"/>
            <a:chExt cx="5660390" cy="4114800"/>
          </a:xfrm>
        </p:grpSpPr>
        <p:pic>
          <p:nvPicPr>
            <p:cNvPr id="4" name="object 4"/>
            <p:cNvPicPr/>
            <p:nvPr/>
          </p:nvPicPr>
          <p:blipFill>
            <a:blip r:embed="rId2" cstate="print"/>
            <a:stretch>
              <a:fillRect/>
            </a:stretch>
          </p:blipFill>
          <p:spPr>
            <a:xfrm>
              <a:off x="1143000" y="2438399"/>
              <a:ext cx="4724400" cy="4114800"/>
            </a:xfrm>
            <a:prstGeom prst="rect">
              <a:avLst/>
            </a:prstGeom>
          </p:spPr>
        </p:pic>
        <p:sp>
          <p:nvSpPr>
            <p:cNvPr id="5" name="object 5"/>
            <p:cNvSpPr/>
            <p:nvPr/>
          </p:nvSpPr>
          <p:spPr>
            <a:xfrm>
              <a:off x="2753868" y="4116322"/>
              <a:ext cx="4029710" cy="951230"/>
            </a:xfrm>
            <a:custGeom>
              <a:avLst/>
              <a:gdLst/>
              <a:ahLst/>
              <a:cxnLst/>
              <a:rect l="l" t="t" r="r" b="b"/>
              <a:pathLst>
                <a:path w="4029709" h="951229">
                  <a:moveTo>
                    <a:pt x="4029456" y="0"/>
                  </a:moveTo>
                  <a:lnTo>
                    <a:pt x="0" y="950976"/>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2592324" y="4985003"/>
              <a:ext cx="189230" cy="167640"/>
            </a:xfrm>
            <a:custGeom>
              <a:avLst/>
              <a:gdLst/>
              <a:ahLst/>
              <a:cxnLst/>
              <a:rect l="l" t="t" r="r" b="b"/>
              <a:pathLst>
                <a:path w="189230" h="167639">
                  <a:moveTo>
                    <a:pt x="149351" y="0"/>
                  </a:moveTo>
                  <a:lnTo>
                    <a:pt x="0" y="124967"/>
                  </a:lnTo>
                  <a:lnTo>
                    <a:pt x="188975" y="167640"/>
                  </a:lnTo>
                  <a:lnTo>
                    <a:pt x="149351"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4814316" y="5183122"/>
              <a:ext cx="1892935" cy="350520"/>
            </a:xfrm>
            <a:custGeom>
              <a:avLst/>
              <a:gdLst/>
              <a:ahLst/>
              <a:cxnLst/>
              <a:rect l="l" t="t" r="r" b="b"/>
              <a:pathLst>
                <a:path w="1892934" h="350520">
                  <a:moveTo>
                    <a:pt x="1892808" y="0"/>
                  </a:moveTo>
                  <a:lnTo>
                    <a:pt x="0" y="350520"/>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4652771" y="5451347"/>
              <a:ext cx="182880" cy="167640"/>
            </a:xfrm>
            <a:custGeom>
              <a:avLst/>
              <a:gdLst/>
              <a:ahLst/>
              <a:cxnLst/>
              <a:rect l="l" t="t" r="r" b="b"/>
              <a:pathLst>
                <a:path w="182879" h="167639">
                  <a:moveTo>
                    <a:pt x="152400" y="0"/>
                  </a:moveTo>
                  <a:lnTo>
                    <a:pt x="0" y="115823"/>
                  </a:lnTo>
                  <a:lnTo>
                    <a:pt x="182879" y="167640"/>
                  </a:lnTo>
                  <a:lnTo>
                    <a:pt x="152400"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9" name="object 9"/>
          <p:cNvSpPr txBox="1"/>
          <p:nvPr/>
        </p:nvSpPr>
        <p:spPr>
          <a:xfrm>
            <a:off x="6516216" y="3304838"/>
            <a:ext cx="1872208" cy="1560137"/>
          </a:xfrm>
          <a:prstGeom prst="rect">
            <a:avLst/>
          </a:prstGeom>
        </p:spPr>
        <p:txBody>
          <a:bodyPr vert="horz" wrap="square" lIns="0" tIns="11206" rIns="0" bIns="0" rtlCol="0">
            <a:spAutoFit/>
          </a:bodyPr>
          <a:lstStyle/>
          <a:p>
            <a:pPr marL="145124" defTabSz="806867">
              <a:spcBef>
                <a:spcPts val="88"/>
              </a:spcBef>
            </a:pPr>
            <a:r>
              <a:rPr sz="2118" spc="-4" dirty="0">
                <a:solidFill>
                  <a:srgbClr val="FFFC78"/>
                </a:solidFill>
                <a:latin typeface="Times New Roman"/>
                <a:cs typeface="Times New Roman"/>
              </a:rPr>
              <a:t>Arterial</a:t>
            </a:r>
            <a:r>
              <a:rPr sz="2118" spc="-71" dirty="0">
                <a:solidFill>
                  <a:srgbClr val="FFFC78"/>
                </a:solidFill>
                <a:latin typeface="Times New Roman"/>
                <a:cs typeface="Times New Roman"/>
              </a:rPr>
              <a:t> </a:t>
            </a:r>
            <a:r>
              <a:rPr sz="2118" spc="-4" dirty="0">
                <a:solidFill>
                  <a:srgbClr val="FFFC78"/>
                </a:solidFill>
                <a:latin typeface="Times New Roman"/>
                <a:cs typeface="Times New Roman"/>
              </a:rPr>
              <a:t>supply</a:t>
            </a:r>
            <a:endParaRPr sz="2118" dirty="0">
              <a:solidFill>
                <a:prstClr val="black"/>
              </a:solidFill>
              <a:latin typeface="Times New Roman"/>
              <a:cs typeface="Times New Roman"/>
            </a:endParaRPr>
          </a:p>
          <a:p>
            <a:pPr defTabSz="806867"/>
            <a:endParaRPr sz="2294" dirty="0">
              <a:solidFill>
                <a:prstClr val="black"/>
              </a:solidFill>
              <a:latin typeface="Times New Roman"/>
              <a:cs typeface="Times New Roman"/>
            </a:endParaRPr>
          </a:p>
          <a:p>
            <a:pPr marL="11206" marR="936862" defTabSz="806867">
              <a:spcBef>
                <a:spcPts val="1703"/>
              </a:spcBef>
            </a:pPr>
            <a:r>
              <a:rPr sz="2118" spc="-4" dirty="0">
                <a:solidFill>
                  <a:srgbClr val="FFFC78"/>
                </a:solidFill>
                <a:latin typeface="Times New Roman"/>
                <a:cs typeface="Times New Roman"/>
              </a:rPr>
              <a:t>Venous  supply</a:t>
            </a:r>
            <a:endParaRPr sz="2118" dirty="0">
              <a:solidFill>
                <a:prstClr val="black"/>
              </a:solidFill>
              <a:latin typeface="Times New Roman"/>
              <a:cs typeface="Times New Roman"/>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34607" y="548680"/>
            <a:ext cx="4968552" cy="607719"/>
          </a:xfrm>
          <a:prstGeom prst="rect">
            <a:avLst/>
          </a:prstGeom>
        </p:spPr>
        <p:txBody>
          <a:bodyPr vert="horz" wrap="square" lIns="0" tIns="10085" rIns="0" bIns="0" rtlCol="0">
            <a:spAutoFit/>
          </a:bodyPr>
          <a:lstStyle/>
          <a:p>
            <a:pPr marL="11206">
              <a:spcBef>
                <a:spcPts val="79"/>
              </a:spcBef>
            </a:pPr>
            <a:r>
              <a:rPr spc="-4" dirty="0"/>
              <a:t>Testicular</a:t>
            </a:r>
            <a:r>
              <a:rPr spc="-35" dirty="0"/>
              <a:t> </a:t>
            </a:r>
            <a:r>
              <a:rPr spc="-4" dirty="0"/>
              <a:t>development</a:t>
            </a:r>
          </a:p>
        </p:txBody>
      </p:sp>
      <p:sp>
        <p:nvSpPr>
          <p:cNvPr id="3" name="object 3"/>
          <p:cNvSpPr txBox="1"/>
          <p:nvPr/>
        </p:nvSpPr>
        <p:spPr>
          <a:xfrm>
            <a:off x="5652120" y="2159149"/>
            <a:ext cx="2952328" cy="1532810"/>
          </a:xfrm>
          <a:prstGeom prst="rect">
            <a:avLst/>
          </a:prstGeom>
        </p:spPr>
        <p:txBody>
          <a:bodyPr vert="horz" wrap="square" lIns="0" tIns="11766" rIns="0" bIns="0" rtlCol="0">
            <a:spAutoFit/>
          </a:bodyPr>
          <a:lstStyle/>
          <a:p>
            <a:pPr marL="314902" marR="4483" indent="-304256" algn="just" defTabSz="806867">
              <a:spcBef>
                <a:spcPts val="93"/>
              </a:spcBef>
              <a:buFontTx/>
              <a:buChar char="•"/>
              <a:tabLst>
                <a:tab pos="314902" algn="l"/>
                <a:tab pos="315462" algn="l"/>
              </a:tabLst>
            </a:pPr>
            <a:r>
              <a:rPr sz="2471" spc="-4" dirty="0">
                <a:solidFill>
                  <a:srgbClr val="FFFC78"/>
                </a:solidFill>
                <a:latin typeface="Times New Roman"/>
                <a:cs typeface="Times New Roman"/>
              </a:rPr>
              <a:t>Develops </a:t>
            </a:r>
            <a:r>
              <a:rPr sz="2471" dirty="0">
                <a:solidFill>
                  <a:srgbClr val="FFFC78"/>
                </a:solidFill>
                <a:latin typeface="Times New Roman"/>
                <a:cs typeface="Times New Roman"/>
              </a:rPr>
              <a:t>in </a:t>
            </a:r>
            <a:r>
              <a:rPr sz="2471" spc="-4" dirty="0">
                <a:solidFill>
                  <a:srgbClr val="FFFC78"/>
                </a:solidFill>
                <a:latin typeface="Times New Roman"/>
                <a:cs typeface="Times New Roman"/>
              </a:rPr>
              <a:t>the </a:t>
            </a:r>
            <a:r>
              <a:rPr sz="2471"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abdominal cavity </a:t>
            </a:r>
            <a:r>
              <a:rPr sz="2471" dirty="0">
                <a:solidFill>
                  <a:srgbClr val="00D100"/>
                </a:solidFill>
                <a:latin typeface="Times New Roman"/>
                <a:cs typeface="Times New Roman"/>
              </a:rPr>
              <a:t> </a:t>
            </a:r>
            <a:r>
              <a:rPr sz="2471" dirty="0">
                <a:solidFill>
                  <a:srgbClr val="FFFC78"/>
                </a:solidFill>
                <a:latin typeface="Times New Roman"/>
                <a:cs typeface="Times New Roman"/>
              </a:rPr>
              <a:t>from </a:t>
            </a:r>
            <a:r>
              <a:rPr sz="2471" spc="-4" dirty="0">
                <a:solidFill>
                  <a:srgbClr val="FFFC78"/>
                </a:solidFill>
                <a:latin typeface="Times New Roman"/>
                <a:cs typeface="Times New Roman"/>
              </a:rPr>
              <a:t>the medulla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the</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primordial</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gonad</a:t>
            </a:r>
            <a:endParaRPr sz="2471"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539552" y="1988840"/>
            <a:ext cx="4968552" cy="4320480"/>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9713" y="548680"/>
            <a:ext cx="4444060" cy="607719"/>
          </a:xfrm>
          <a:prstGeom prst="rect">
            <a:avLst/>
          </a:prstGeom>
        </p:spPr>
        <p:txBody>
          <a:bodyPr vert="horz" wrap="square" lIns="0" tIns="10085" rIns="0" bIns="0" rtlCol="0">
            <a:spAutoFit/>
          </a:bodyPr>
          <a:lstStyle/>
          <a:p>
            <a:pPr marL="11206">
              <a:spcBef>
                <a:spcPts val="79"/>
              </a:spcBef>
            </a:pPr>
            <a:r>
              <a:rPr spc="-4" dirty="0"/>
              <a:t>Testicular</a:t>
            </a:r>
            <a:r>
              <a:rPr spc="-40" dirty="0"/>
              <a:t> </a:t>
            </a:r>
            <a:r>
              <a:rPr spc="-4" dirty="0"/>
              <a:t>location</a:t>
            </a:r>
          </a:p>
        </p:txBody>
      </p:sp>
      <p:sp>
        <p:nvSpPr>
          <p:cNvPr id="3" name="object 3"/>
          <p:cNvSpPr txBox="1"/>
          <p:nvPr/>
        </p:nvSpPr>
        <p:spPr>
          <a:xfrm>
            <a:off x="683568" y="1772816"/>
            <a:ext cx="7848872" cy="4298537"/>
          </a:xfrm>
          <a:prstGeom prst="rect">
            <a:avLst/>
          </a:prstGeom>
        </p:spPr>
        <p:txBody>
          <a:bodyPr vert="horz" wrap="square" lIns="0" tIns="86285" rIns="0" bIns="0" rtlCol="0">
            <a:spAutoFit/>
          </a:bodyPr>
          <a:lstStyle/>
          <a:p>
            <a:pPr marL="314902" indent="-304256" defTabSz="806867">
              <a:spcBef>
                <a:spcPts val="679"/>
              </a:spcBef>
              <a:buFontTx/>
              <a:buChar char="•"/>
              <a:tabLst>
                <a:tab pos="314902" algn="l"/>
                <a:tab pos="315462" algn="l"/>
              </a:tabLst>
            </a:pPr>
            <a:r>
              <a:rPr sz="2800" dirty="0">
                <a:solidFill>
                  <a:srgbClr val="FFFC78"/>
                </a:solidFill>
                <a:latin typeface="Times New Roman"/>
                <a:cs typeface="Times New Roman"/>
              </a:rPr>
              <a:t>In</a:t>
            </a:r>
            <a:r>
              <a:rPr sz="2800" spc="-4" dirty="0">
                <a:solidFill>
                  <a:srgbClr val="FFFC78"/>
                </a:solidFill>
                <a:latin typeface="Times New Roman"/>
                <a:cs typeface="Times New Roman"/>
              </a:rPr>
              <a:t> most</a:t>
            </a:r>
            <a:r>
              <a:rPr sz="2800" dirty="0">
                <a:solidFill>
                  <a:srgbClr val="FFFC78"/>
                </a:solidFill>
                <a:latin typeface="Times New Roman"/>
                <a:cs typeface="Times New Roman"/>
              </a:rPr>
              <a:t> </a:t>
            </a:r>
            <a:r>
              <a:rPr sz="2800" spc="-4" dirty="0">
                <a:solidFill>
                  <a:srgbClr val="FFFC78"/>
                </a:solidFill>
                <a:latin typeface="Times New Roman"/>
                <a:cs typeface="Times New Roman"/>
              </a:rPr>
              <a:t>animals</a:t>
            </a:r>
            <a:r>
              <a:rPr sz="2800" dirty="0">
                <a:solidFill>
                  <a:srgbClr val="FFFC78"/>
                </a:solidFill>
                <a:latin typeface="Times New Roman"/>
                <a:cs typeface="Times New Roman"/>
              </a:rPr>
              <a:t> </a:t>
            </a:r>
            <a:r>
              <a:rPr sz="2800" spc="-4" dirty="0">
                <a:solidFill>
                  <a:srgbClr val="FFFC78"/>
                </a:solidFill>
                <a:latin typeface="Times New Roman"/>
                <a:cs typeface="Times New Roman"/>
              </a:rPr>
              <a:t>the</a:t>
            </a:r>
            <a:r>
              <a:rPr sz="2800" dirty="0">
                <a:solidFill>
                  <a:srgbClr val="FFFC78"/>
                </a:solidFill>
                <a:latin typeface="Times New Roman"/>
                <a:cs typeface="Times New Roman"/>
              </a:rPr>
              <a:t> </a:t>
            </a:r>
            <a:r>
              <a:rPr sz="2800" spc="-4" dirty="0">
                <a:solidFill>
                  <a:srgbClr val="FFFC78"/>
                </a:solidFill>
                <a:latin typeface="Times New Roman"/>
                <a:cs typeface="Times New Roman"/>
              </a:rPr>
              <a:t>testes</a:t>
            </a:r>
            <a:r>
              <a:rPr sz="2800" dirty="0">
                <a:solidFill>
                  <a:srgbClr val="FFFC78"/>
                </a:solidFill>
                <a:latin typeface="Times New Roman"/>
                <a:cs typeface="Times New Roman"/>
              </a:rPr>
              <a:t> </a:t>
            </a:r>
            <a:r>
              <a:rPr sz="2800" spc="-4" dirty="0">
                <a:solidFill>
                  <a:srgbClr val="FFFC78"/>
                </a:solidFill>
                <a:latin typeface="Times New Roman"/>
                <a:cs typeface="Times New Roman"/>
              </a:rPr>
              <a:t>lie</a:t>
            </a:r>
            <a:r>
              <a:rPr sz="2800" dirty="0">
                <a:solidFill>
                  <a:srgbClr val="FFFC78"/>
                </a:solidFill>
                <a:latin typeface="Times New Roman"/>
                <a:cs typeface="Times New Roman"/>
              </a:rPr>
              <a:t> in</a:t>
            </a:r>
            <a:r>
              <a:rPr sz="2800" spc="-4" dirty="0">
                <a:solidFill>
                  <a:srgbClr val="FFFC78"/>
                </a:solidFill>
                <a:latin typeface="Times New Roman"/>
                <a:cs typeface="Times New Roman"/>
              </a:rPr>
              <a:t> the</a:t>
            </a:r>
            <a:r>
              <a:rPr sz="2800" dirty="0">
                <a:solidFill>
                  <a:srgbClr val="FFFC78"/>
                </a:solidFill>
                <a:latin typeface="Times New Roman"/>
                <a:cs typeface="Times New Roman"/>
              </a:rPr>
              <a:t> </a:t>
            </a:r>
            <a:r>
              <a:rPr sz="2800" spc="-4" dirty="0">
                <a:solidFill>
                  <a:srgbClr val="FFFC78"/>
                </a:solidFill>
                <a:latin typeface="Times New Roman"/>
                <a:cs typeface="Times New Roman"/>
              </a:rPr>
              <a:t>scrotum</a:t>
            </a:r>
            <a:endParaRPr sz="2800" dirty="0">
              <a:solidFill>
                <a:prstClr val="black"/>
              </a:solidFill>
              <a:latin typeface="Times New Roman"/>
              <a:cs typeface="Times New Roman"/>
            </a:endParaRPr>
          </a:p>
          <a:p>
            <a:pPr marL="314902" indent="-304256" defTabSz="806867">
              <a:spcBef>
                <a:spcPts val="591"/>
              </a:spcBef>
              <a:buFontTx/>
              <a:buChar char="•"/>
              <a:tabLst>
                <a:tab pos="314902" algn="l"/>
                <a:tab pos="315462" algn="l"/>
              </a:tabLst>
            </a:pPr>
            <a:r>
              <a:rPr sz="2800" spc="-4" dirty="0">
                <a:solidFill>
                  <a:srgbClr val="FFFC78"/>
                </a:solidFill>
                <a:latin typeface="Times New Roman"/>
                <a:cs typeface="Times New Roman"/>
              </a:rPr>
              <a:t>Exceptions:</a:t>
            </a:r>
            <a:endParaRPr sz="2800" dirty="0">
              <a:solidFill>
                <a:prstClr val="black"/>
              </a:solidFill>
              <a:latin typeface="Times New Roman"/>
              <a:cs typeface="Times New Roman"/>
            </a:endParaRPr>
          </a:p>
          <a:p>
            <a:pPr marL="667346" marR="4483" lvl="1" indent="-253266" defTabSz="806867">
              <a:spcBef>
                <a:spcPts val="525"/>
              </a:spcBef>
              <a:buFont typeface="Times New Roman"/>
              <a:buChar char="–"/>
              <a:tabLst>
                <a:tab pos="667346" algn="l"/>
                <a:tab pos="667906" algn="l"/>
              </a:tabLst>
            </a:pPr>
            <a:r>
              <a:rPr sz="2800" b="1" u="heavy" dirty="0">
                <a:solidFill>
                  <a:srgbClr val="FFFC78"/>
                </a:solidFill>
                <a:uFill>
                  <a:solidFill>
                    <a:srgbClr val="FFFC78"/>
                  </a:solidFill>
                </a:uFill>
                <a:latin typeface="Times New Roman"/>
                <a:cs typeface="Times New Roman"/>
              </a:rPr>
              <a:t>Lumbar</a:t>
            </a:r>
            <a:r>
              <a:rPr sz="2800" dirty="0">
                <a:solidFill>
                  <a:srgbClr val="FFFC78"/>
                </a:solidFill>
                <a:latin typeface="Times New Roman"/>
                <a:cs typeface="Times New Roman"/>
              </a:rPr>
              <a:t>:</a:t>
            </a:r>
            <a:r>
              <a:rPr sz="2800" spc="-13" dirty="0">
                <a:solidFill>
                  <a:srgbClr val="FFFC78"/>
                </a:solidFill>
                <a:latin typeface="Times New Roman"/>
                <a:cs typeface="Times New Roman"/>
              </a:rPr>
              <a:t> </a:t>
            </a:r>
            <a:r>
              <a:rPr sz="2800" dirty="0">
                <a:solidFill>
                  <a:srgbClr val="FFFC78"/>
                </a:solidFill>
                <a:latin typeface="Times New Roman"/>
                <a:cs typeface="Times New Roman"/>
              </a:rPr>
              <a:t>monotremes,</a:t>
            </a:r>
            <a:r>
              <a:rPr sz="2800" spc="-22" dirty="0">
                <a:solidFill>
                  <a:srgbClr val="FFFC78"/>
                </a:solidFill>
                <a:latin typeface="Times New Roman"/>
                <a:cs typeface="Times New Roman"/>
              </a:rPr>
              <a:t> </a:t>
            </a:r>
            <a:r>
              <a:rPr sz="2800" dirty="0">
                <a:solidFill>
                  <a:srgbClr val="FFFC78"/>
                </a:solidFill>
                <a:latin typeface="Times New Roman"/>
                <a:cs typeface="Times New Roman"/>
              </a:rPr>
              <a:t>elephants,</a:t>
            </a:r>
            <a:r>
              <a:rPr sz="2800" spc="-22" dirty="0">
                <a:solidFill>
                  <a:srgbClr val="FFFC78"/>
                </a:solidFill>
                <a:latin typeface="Times New Roman"/>
                <a:cs typeface="Times New Roman"/>
              </a:rPr>
              <a:t> </a:t>
            </a:r>
            <a:r>
              <a:rPr sz="2800" dirty="0">
                <a:solidFill>
                  <a:srgbClr val="FFFC78"/>
                </a:solidFill>
                <a:latin typeface="Times New Roman"/>
                <a:cs typeface="Times New Roman"/>
              </a:rPr>
              <a:t>hyraxes,</a:t>
            </a:r>
            <a:r>
              <a:rPr sz="2800" spc="-18" dirty="0">
                <a:solidFill>
                  <a:srgbClr val="FFFC78"/>
                </a:solidFill>
                <a:latin typeface="Times New Roman"/>
                <a:cs typeface="Times New Roman"/>
              </a:rPr>
              <a:t> </a:t>
            </a:r>
            <a:r>
              <a:rPr sz="2800" dirty="0">
                <a:solidFill>
                  <a:srgbClr val="FFFC78"/>
                </a:solidFill>
                <a:latin typeface="Times New Roman"/>
                <a:cs typeface="Times New Roman"/>
              </a:rPr>
              <a:t>reptiles, </a:t>
            </a:r>
            <a:r>
              <a:rPr sz="2800" spc="-516" dirty="0">
                <a:solidFill>
                  <a:srgbClr val="FFFC78"/>
                </a:solidFill>
                <a:latin typeface="Times New Roman"/>
                <a:cs typeface="Times New Roman"/>
              </a:rPr>
              <a:t> </a:t>
            </a:r>
            <a:r>
              <a:rPr sz="2800" dirty="0">
                <a:solidFill>
                  <a:srgbClr val="FFFC78"/>
                </a:solidFill>
                <a:latin typeface="Times New Roman"/>
                <a:cs typeface="Times New Roman"/>
              </a:rPr>
              <a:t>fishes</a:t>
            </a:r>
            <a:endParaRPr sz="2800" dirty="0">
              <a:solidFill>
                <a:prstClr val="black"/>
              </a:solidFill>
              <a:latin typeface="Times New Roman"/>
              <a:cs typeface="Times New Roman"/>
            </a:endParaRPr>
          </a:p>
          <a:p>
            <a:pPr marL="734585" lvl="1" indent="-321066" defTabSz="806867">
              <a:spcBef>
                <a:spcPts val="507"/>
              </a:spcBef>
              <a:buFont typeface="Times New Roman"/>
              <a:buChar char="–"/>
              <a:tabLst>
                <a:tab pos="734585" algn="l"/>
                <a:tab pos="735144" algn="l"/>
              </a:tabLst>
            </a:pPr>
            <a:r>
              <a:rPr sz="2800" b="1" u="heavy" spc="-4" dirty="0">
                <a:solidFill>
                  <a:srgbClr val="FFFC78"/>
                </a:solidFill>
                <a:uFill>
                  <a:solidFill>
                    <a:srgbClr val="FFFC78"/>
                  </a:solidFill>
                </a:uFill>
                <a:latin typeface="Times New Roman"/>
                <a:cs typeface="Times New Roman"/>
              </a:rPr>
              <a:t>Inguinal</a:t>
            </a:r>
            <a:r>
              <a:rPr sz="2800" b="1" u="heavy" spc="-18" dirty="0">
                <a:solidFill>
                  <a:srgbClr val="FFFC78"/>
                </a:solidFill>
                <a:uFill>
                  <a:solidFill>
                    <a:srgbClr val="FFFC78"/>
                  </a:solidFill>
                </a:uFill>
                <a:latin typeface="Times New Roman"/>
                <a:cs typeface="Times New Roman"/>
              </a:rPr>
              <a:t> </a:t>
            </a:r>
            <a:r>
              <a:rPr sz="2800" b="1" u="heavy" dirty="0">
                <a:solidFill>
                  <a:srgbClr val="FFFC78"/>
                </a:solidFill>
                <a:uFill>
                  <a:solidFill>
                    <a:srgbClr val="FFFC78"/>
                  </a:solidFill>
                </a:uFill>
                <a:latin typeface="Times New Roman"/>
                <a:cs typeface="Times New Roman"/>
              </a:rPr>
              <a:t>canal</a:t>
            </a:r>
            <a:r>
              <a:rPr sz="2800" dirty="0">
                <a:solidFill>
                  <a:srgbClr val="FFFC78"/>
                </a:solidFill>
                <a:latin typeface="Times New Roman"/>
                <a:cs typeface="Times New Roman"/>
              </a:rPr>
              <a:t>:</a:t>
            </a:r>
            <a:r>
              <a:rPr sz="2800" spc="-9" dirty="0">
                <a:solidFill>
                  <a:srgbClr val="FFFC78"/>
                </a:solidFill>
                <a:latin typeface="Times New Roman"/>
                <a:cs typeface="Times New Roman"/>
              </a:rPr>
              <a:t> </a:t>
            </a:r>
            <a:r>
              <a:rPr sz="2800" dirty="0">
                <a:solidFill>
                  <a:srgbClr val="FFFC78"/>
                </a:solidFill>
                <a:latin typeface="Times New Roman"/>
                <a:cs typeface="Times New Roman"/>
              </a:rPr>
              <a:t>hedgehogs,</a:t>
            </a:r>
            <a:r>
              <a:rPr sz="2800" spc="-9" dirty="0">
                <a:solidFill>
                  <a:srgbClr val="FFFC78"/>
                </a:solidFill>
                <a:latin typeface="Times New Roman"/>
                <a:cs typeface="Times New Roman"/>
              </a:rPr>
              <a:t> </a:t>
            </a:r>
            <a:r>
              <a:rPr sz="2800" dirty="0">
                <a:solidFill>
                  <a:srgbClr val="FFFC78"/>
                </a:solidFill>
                <a:latin typeface="Times New Roman"/>
                <a:cs typeface="Times New Roman"/>
              </a:rPr>
              <a:t>moles,</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some</a:t>
            </a:r>
            <a:r>
              <a:rPr sz="2800" spc="-13" dirty="0">
                <a:solidFill>
                  <a:srgbClr val="FFFC78"/>
                </a:solidFill>
                <a:latin typeface="Times New Roman"/>
                <a:cs typeface="Times New Roman"/>
              </a:rPr>
              <a:t> </a:t>
            </a:r>
            <a:r>
              <a:rPr sz="2800" spc="-4" dirty="0">
                <a:solidFill>
                  <a:srgbClr val="FFFC78"/>
                </a:solidFill>
                <a:latin typeface="Times New Roman"/>
                <a:cs typeface="Times New Roman"/>
              </a:rPr>
              <a:t>seals</a:t>
            </a:r>
            <a:endParaRPr sz="2800" dirty="0">
              <a:solidFill>
                <a:prstClr val="black"/>
              </a:solidFill>
              <a:latin typeface="Times New Roman"/>
              <a:cs typeface="Times New Roman"/>
            </a:endParaRPr>
          </a:p>
          <a:p>
            <a:pPr marL="667346" lvl="1" indent="-253827" defTabSz="806867">
              <a:spcBef>
                <a:spcPts val="485"/>
              </a:spcBef>
              <a:buFont typeface="Times New Roman"/>
              <a:buChar char="–"/>
              <a:tabLst>
                <a:tab pos="667346" algn="l"/>
                <a:tab pos="667906" algn="l"/>
              </a:tabLst>
            </a:pPr>
            <a:r>
              <a:rPr sz="2800" b="1" u="heavy" spc="-4" dirty="0">
                <a:solidFill>
                  <a:srgbClr val="FFFC78"/>
                </a:solidFill>
                <a:uFill>
                  <a:solidFill>
                    <a:srgbClr val="FFFC78"/>
                  </a:solidFill>
                </a:uFill>
                <a:latin typeface="Times New Roman"/>
                <a:cs typeface="Times New Roman"/>
              </a:rPr>
              <a:t>Seasonal</a:t>
            </a:r>
            <a:r>
              <a:rPr sz="2800" b="1" u="heavy" spc="-13" dirty="0">
                <a:solidFill>
                  <a:srgbClr val="FFFC78"/>
                </a:solidFill>
                <a:uFill>
                  <a:solidFill>
                    <a:srgbClr val="FFFC78"/>
                  </a:solidFill>
                </a:uFill>
                <a:latin typeface="Times New Roman"/>
                <a:cs typeface="Times New Roman"/>
              </a:rPr>
              <a:t> </a:t>
            </a:r>
            <a:r>
              <a:rPr sz="2800" b="1" u="heavy" spc="-4" dirty="0">
                <a:solidFill>
                  <a:srgbClr val="FFFC78"/>
                </a:solidFill>
                <a:uFill>
                  <a:solidFill>
                    <a:srgbClr val="FFFC78"/>
                  </a:solidFill>
                </a:uFill>
                <a:latin typeface="Times New Roman"/>
                <a:cs typeface="Times New Roman"/>
              </a:rPr>
              <a:t>migration</a:t>
            </a:r>
            <a:r>
              <a:rPr sz="2800" spc="-4" dirty="0">
                <a:solidFill>
                  <a:srgbClr val="FFFC78"/>
                </a:solidFill>
                <a:latin typeface="Times New Roman"/>
                <a:cs typeface="Times New Roman"/>
              </a:rPr>
              <a:t>:</a:t>
            </a:r>
            <a:r>
              <a:rPr sz="2800" dirty="0">
                <a:solidFill>
                  <a:srgbClr val="FFFC78"/>
                </a:solidFill>
                <a:latin typeface="Times New Roman"/>
                <a:cs typeface="Times New Roman"/>
              </a:rPr>
              <a:t> </a:t>
            </a:r>
            <a:r>
              <a:rPr sz="2800" spc="-4" dirty="0">
                <a:solidFill>
                  <a:srgbClr val="FFFC78"/>
                </a:solidFill>
                <a:latin typeface="Times New Roman"/>
                <a:cs typeface="Times New Roman"/>
              </a:rPr>
              <a:t>wild</a:t>
            </a:r>
            <a:r>
              <a:rPr sz="2800" spc="-9" dirty="0">
                <a:solidFill>
                  <a:srgbClr val="FFFC78"/>
                </a:solidFill>
                <a:latin typeface="Times New Roman"/>
                <a:cs typeface="Times New Roman"/>
              </a:rPr>
              <a:t> </a:t>
            </a:r>
            <a:r>
              <a:rPr sz="2800" dirty="0">
                <a:solidFill>
                  <a:srgbClr val="FFFC78"/>
                </a:solidFill>
                <a:latin typeface="Times New Roman"/>
                <a:cs typeface="Times New Roman"/>
              </a:rPr>
              <a:t>ungulates,</a:t>
            </a:r>
            <a:r>
              <a:rPr sz="2800" spc="-9" dirty="0">
                <a:solidFill>
                  <a:srgbClr val="FFFC78"/>
                </a:solidFill>
                <a:latin typeface="Times New Roman"/>
                <a:cs typeface="Times New Roman"/>
              </a:rPr>
              <a:t> </a:t>
            </a:r>
            <a:r>
              <a:rPr sz="2800" dirty="0">
                <a:solidFill>
                  <a:srgbClr val="FFFC78"/>
                </a:solidFill>
                <a:latin typeface="Times New Roman"/>
                <a:cs typeface="Times New Roman"/>
              </a:rPr>
              <a:t>most</a:t>
            </a:r>
            <a:r>
              <a:rPr sz="2800" spc="-4" dirty="0">
                <a:solidFill>
                  <a:srgbClr val="FFFC78"/>
                </a:solidFill>
                <a:latin typeface="Times New Roman"/>
                <a:cs typeface="Times New Roman"/>
              </a:rPr>
              <a:t> </a:t>
            </a:r>
            <a:r>
              <a:rPr sz="2800" dirty="0">
                <a:solidFill>
                  <a:srgbClr val="FFFC78"/>
                </a:solidFill>
                <a:latin typeface="Times New Roman"/>
                <a:cs typeface="Times New Roman"/>
              </a:rPr>
              <a:t>rodents</a:t>
            </a:r>
            <a:endParaRPr sz="2800" dirty="0">
              <a:solidFill>
                <a:prstClr val="black"/>
              </a:solidFill>
              <a:latin typeface="Times New Roman"/>
              <a:cs typeface="Times New Roman"/>
            </a:endParaRPr>
          </a:p>
          <a:p>
            <a:pPr defTabSz="806867">
              <a:spcBef>
                <a:spcPts val="4"/>
              </a:spcBef>
            </a:pPr>
            <a:endParaRPr sz="2800" dirty="0">
              <a:solidFill>
                <a:prstClr val="black"/>
              </a:solidFill>
              <a:latin typeface="Times New Roman"/>
              <a:cs typeface="Times New Roman"/>
            </a:endParaRPr>
          </a:p>
          <a:p>
            <a:pPr marL="414079" defTabSz="806867">
              <a:spcBef>
                <a:spcPts val="4"/>
              </a:spcBef>
            </a:pPr>
            <a:r>
              <a:rPr sz="2800" dirty="0">
                <a:solidFill>
                  <a:srgbClr val="FFFC78"/>
                </a:solidFill>
                <a:latin typeface="Times New Roman"/>
                <a:cs typeface="Times New Roman"/>
              </a:rPr>
              <a:t>Reasons</a:t>
            </a:r>
            <a:r>
              <a:rPr sz="2800" spc="-18" dirty="0">
                <a:solidFill>
                  <a:srgbClr val="FFFC78"/>
                </a:solidFill>
                <a:latin typeface="Times New Roman"/>
                <a:cs typeface="Times New Roman"/>
              </a:rPr>
              <a:t> </a:t>
            </a:r>
            <a:r>
              <a:rPr sz="2800" dirty="0">
                <a:solidFill>
                  <a:srgbClr val="FFFC78"/>
                </a:solidFill>
                <a:latin typeface="Times New Roman"/>
                <a:cs typeface="Times New Roman"/>
              </a:rPr>
              <a:t>for</a:t>
            </a:r>
            <a:r>
              <a:rPr sz="2800" spc="-18" dirty="0">
                <a:solidFill>
                  <a:srgbClr val="FFFC78"/>
                </a:solidFill>
                <a:latin typeface="Times New Roman"/>
                <a:cs typeface="Times New Roman"/>
              </a:rPr>
              <a:t> </a:t>
            </a:r>
            <a:r>
              <a:rPr sz="2800" spc="-4" dirty="0">
                <a:solidFill>
                  <a:srgbClr val="FFFC78"/>
                </a:solidFill>
                <a:latin typeface="Times New Roman"/>
                <a:cs typeface="Times New Roman"/>
              </a:rPr>
              <a:t>scrotal</a:t>
            </a:r>
            <a:r>
              <a:rPr sz="2800" spc="-18" dirty="0">
                <a:solidFill>
                  <a:srgbClr val="FFFC78"/>
                </a:solidFill>
                <a:latin typeface="Times New Roman"/>
                <a:cs typeface="Times New Roman"/>
              </a:rPr>
              <a:t> </a:t>
            </a:r>
            <a:r>
              <a:rPr sz="2800" dirty="0">
                <a:solidFill>
                  <a:srgbClr val="FFFC78"/>
                </a:solidFill>
                <a:latin typeface="Times New Roman"/>
                <a:cs typeface="Times New Roman"/>
              </a:rPr>
              <a:t>position</a:t>
            </a:r>
            <a:r>
              <a:rPr sz="2800" spc="-18" dirty="0">
                <a:solidFill>
                  <a:srgbClr val="FFFC78"/>
                </a:solidFill>
                <a:latin typeface="Times New Roman"/>
                <a:cs typeface="Times New Roman"/>
              </a:rPr>
              <a:t> </a:t>
            </a:r>
            <a:r>
              <a:rPr sz="2800" dirty="0">
                <a:solidFill>
                  <a:srgbClr val="FFFC78"/>
                </a:solidFill>
                <a:latin typeface="Times New Roman"/>
                <a:cs typeface="Times New Roman"/>
              </a:rPr>
              <a:t>unclear</a:t>
            </a:r>
            <a:endParaRPr sz="2800" dirty="0">
              <a:solidFill>
                <a:prstClr val="black"/>
              </a:solidFill>
              <a:latin typeface="Times New Roman"/>
              <a:cs typeface="Times New Roman"/>
            </a:endParaRPr>
          </a:p>
          <a:p>
            <a:pPr marL="667346" defTabSz="806867">
              <a:spcBef>
                <a:spcPts val="507"/>
              </a:spcBef>
            </a:pPr>
            <a:r>
              <a:rPr sz="2800" dirty="0">
                <a:solidFill>
                  <a:srgbClr val="FFFC78"/>
                </a:solidFill>
                <a:latin typeface="Times New Roman"/>
                <a:cs typeface="Times New Roman"/>
              </a:rPr>
              <a:t>- </a:t>
            </a:r>
            <a:r>
              <a:rPr sz="2800" spc="-4" dirty="0">
                <a:solidFill>
                  <a:srgbClr val="FFFC78"/>
                </a:solidFill>
                <a:latin typeface="Times New Roman"/>
                <a:cs typeface="Times New Roman"/>
              </a:rPr>
              <a:t>sexual</a:t>
            </a:r>
            <a:r>
              <a:rPr sz="2800" spc="-18" dirty="0">
                <a:solidFill>
                  <a:srgbClr val="FFFC78"/>
                </a:solidFill>
                <a:latin typeface="Times New Roman"/>
                <a:cs typeface="Times New Roman"/>
              </a:rPr>
              <a:t> </a:t>
            </a:r>
            <a:r>
              <a:rPr sz="2800" spc="-4" dirty="0">
                <a:solidFill>
                  <a:srgbClr val="FFFC78"/>
                </a:solidFill>
                <a:latin typeface="Times New Roman"/>
                <a:cs typeface="Times New Roman"/>
              </a:rPr>
              <a:t>selection</a:t>
            </a:r>
            <a:r>
              <a:rPr sz="2800" spc="-18" dirty="0">
                <a:solidFill>
                  <a:srgbClr val="FFFC78"/>
                </a:solidFill>
                <a:latin typeface="Times New Roman"/>
                <a:cs typeface="Times New Roman"/>
              </a:rPr>
              <a:t> </a:t>
            </a:r>
            <a:r>
              <a:rPr sz="2800" dirty="0">
                <a:solidFill>
                  <a:srgbClr val="FFFC78"/>
                </a:solidFill>
                <a:latin typeface="Times New Roman"/>
                <a:cs typeface="Times New Roman"/>
              </a:rPr>
              <a:t>?,</a:t>
            </a:r>
            <a:r>
              <a:rPr sz="2800" spc="-13" dirty="0">
                <a:solidFill>
                  <a:srgbClr val="FFFC78"/>
                </a:solidFill>
                <a:latin typeface="Times New Roman"/>
                <a:cs typeface="Times New Roman"/>
              </a:rPr>
              <a:t> </a:t>
            </a:r>
            <a:r>
              <a:rPr sz="2800" dirty="0">
                <a:solidFill>
                  <a:srgbClr val="FFFC78"/>
                </a:solidFill>
                <a:latin typeface="Times New Roman"/>
                <a:cs typeface="Times New Roman"/>
              </a:rPr>
              <a:t>cooling</a:t>
            </a:r>
            <a:r>
              <a:rPr sz="2800" spc="-13" dirty="0">
                <a:solidFill>
                  <a:srgbClr val="FFFC78"/>
                </a:solidFill>
                <a:latin typeface="Times New Roman"/>
                <a:cs typeface="Times New Roman"/>
              </a:rPr>
              <a:t> </a:t>
            </a:r>
            <a:r>
              <a:rPr sz="2800" dirty="0">
                <a:solidFill>
                  <a:srgbClr val="FFFC78"/>
                </a:solidFill>
                <a:latin typeface="Times New Roman"/>
                <a:cs typeface="Times New Roman"/>
              </a:rPr>
              <a:t>testis?</a:t>
            </a:r>
            <a:endParaRPr sz="2800" dirty="0">
              <a:solidFill>
                <a:prstClr val="black"/>
              </a:solidFill>
              <a:latin typeface="Times New Roman"/>
              <a:cs typeface="Times New Roman"/>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5576" y="514572"/>
            <a:ext cx="6901739" cy="607719"/>
          </a:xfrm>
          <a:prstGeom prst="rect">
            <a:avLst/>
          </a:prstGeom>
        </p:spPr>
        <p:txBody>
          <a:bodyPr vert="horz" wrap="square" lIns="0" tIns="10085" rIns="0" bIns="0" rtlCol="0">
            <a:spAutoFit/>
          </a:bodyPr>
          <a:lstStyle/>
          <a:p>
            <a:pPr marL="11206">
              <a:spcBef>
                <a:spcPts val="79"/>
              </a:spcBef>
            </a:pPr>
            <a:r>
              <a:rPr spc="-4" dirty="0"/>
              <a:t>Models</a:t>
            </a:r>
            <a:r>
              <a:rPr spc="-9" dirty="0"/>
              <a:t> </a:t>
            </a:r>
            <a:r>
              <a:rPr spc="-4" dirty="0"/>
              <a:t>for testicular migration</a:t>
            </a:r>
          </a:p>
        </p:txBody>
      </p:sp>
      <p:grpSp>
        <p:nvGrpSpPr>
          <p:cNvPr id="3" name="object 3"/>
          <p:cNvGrpSpPr/>
          <p:nvPr/>
        </p:nvGrpSpPr>
        <p:grpSpPr>
          <a:xfrm>
            <a:off x="539552" y="1484784"/>
            <a:ext cx="5184576" cy="4858644"/>
            <a:chOff x="1143000" y="2438399"/>
            <a:chExt cx="4425950" cy="4114800"/>
          </a:xfrm>
        </p:grpSpPr>
        <p:pic>
          <p:nvPicPr>
            <p:cNvPr id="4" name="object 4"/>
            <p:cNvPicPr/>
            <p:nvPr/>
          </p:nvPicPr>
          <p:blipFill>
            <a:blip r:embed="rId2" cstate="print"/>
            <a:stretch>
              <a:fillRect/>
            </a:stretch>
          </p:blipFill>
          <p:spPr>
            <a:xfrm>
              <a:off x="1143000" y="2438399"/>
              <a:ext cx="3810000" cy="4114800"/>
            </a:xfrm>
            <a:prstGeom prst="rect">
              <a:avLst/>
            </a:prstGeom>
          </p:spPr>
        </p:pic>
        <p:sp>
          <p:nvSpPr>
            <p:cNvPr id="5" name="object 5"/>
            <p:cNvSpPr/>
            <p:nvPr/>
          </p:nvSpPr>
          <p:spPr>
            <a:xfrm>
              <a:off x="2011679" y="4114798"/>
              <a:ext cx="3550920" cy="518159"/>
            </a:xfrm>
            <a:custGeom>
              <a:avLst/>
              <a:gdLst/>
              <a:ahLst/>
              <a:cxnLst/>
              <a:rect l="l" t="t" r="r" b="b"/>
              <a:pathLst>
                <a:path w="3550920" h="518160">
                  <a:moveTo>
                    <a:pt x="3550920" y="0"/>
                  </a:moveTo>
                  <a:lnTo>
                    <a:pt x="0" y="518159"/>
                  </a:lnTo>
                </a:path>
              </a:pathLst>
            </a:custGeom>
            <a:ln w="12191">
              <a:solidFill>
                <a:srgbClr val="00D100"/>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1909572" y="4582667"/>
              <a:ext cx="113030" cy="106680"/>
            </a:xfrm>
            <a:custGeom>
              <a:avLst/>
              <a:gdLst/>
              <a:ahLst/>
              <a:cxnLst/>
              <a:rect l="l" t="t" r="r" b="b"/>
              <a:pathLst>
                <a:path w="113030" h="106679">
                  <a:moveTo>
                    <a:pt x="97536" y="0"/>
                  </a:moveTo>
                  <a:lnTo>
                    <a:pt x="0" y="70103"/>
                  </a:lnTo>
                  <a:lnTo>
                    <a:pt x="112775" y="106679"/>
                  </a:lnTo>
                  <a:lnTo>
                    <a:pt x="97536"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
        <p:nvSpPr>
          <p:cNvPr id="7" name="object 7"/>
          <p:cNvSpPr txBox="1"/>
          <p:nvPr/>
        </p:nvSpPr>
        <p:spPr>
          <a:xfrm>
            <a:off x="1907704" y="2159148"/>
            <a:ext cx="6529765" cy="4728557"/>
          </a:xfrm>
          <a:prstGeom prst="rect">
            <a:avLst/>
          </a:prstGeom>
        </p:spPr>
        <p:txBody>
          <a:bodyPr vert="horz" wrap="square" lIns="0" tIns="11766" rIns="0" bIns="0" rtlCol="0">
            <a:spAutoFit/>
          </a:bodyPr>
          <a:lstStyle/>
          <a:p>
            <a:pPr marL="3372590" marR="215725" indent="-470672" defTabSz="806867">
              <a:spcBef>
                <a:spcPts val="93"/>
              </a:spcBef>
              <a:buFontTx/>
              <a:buChar char="•"/>
              <a:tabLst>
                <a:tab pos="3372590" algn="l"/>
                <a:tab pos="3373150" algn="l"/>
              </a:tabLst>
            </a:pPr>
            <a:r>
              <a:rPr sz="2471" spc="-4" dirty="0">
                <a:solidFill>
                  <a:srgbClr val="FFFC78"/>
                </a:solidFill>
                <a:latin typeface="Times New Roman"/>
                <a:cs typeface="Times New Roman"/>
              </a:rPr>
              <a:t>Testis </a:t>
            </a:r>
            <a:r>
              <a:rPr sz="2471" dirty="0">
                <a:solidFill>
                  <a:srgbClr val="FFFC78"/>
                </a:solidFill>
                <a:latin typeface="Times New Roman"/>
                <a:cs typeface="Times New Roman"/>
              </a:rPr>
              <a:t>is </a:t>
            </a:r>
            <a:r>
              <a:rPr sz="2471" spc="-4" dirty="0">
                <a:solidFill>
                  <a:srgbClr val="FFFC78"/>
                </a:solidFill>
                <a:latin typeface="Times New Roman"/>
                <a:cs typeface="Times New Roman"/>
              </a:rPr>
              <a:t>firmly attached </a:t>
            </a:r>
            <a:r>
              <a:rPr sz="2471" spc="-604" dirty="0">
                <a:solidFill>
                  <a:srgbClr val="FFFC78"/>
                </a:solidFill>
                <a:latin typeface="Times New Roman"/>
                <a:cs typeface="Times New Roman"/>
              </a:rPr>
              <a:t> </a:t>
            </a:r>
            <a:r>
              <a:rPr sz="2471" dirty="0">
                <a:solidFill>
                  <a:srgbClr val="FFFC78"/>
                </a:solidFill>
                <a:latin typeface="Times New Roman"/>
                <a:cs typeface="Times New Roman"/>
              </a:rPr>
              <a:t>to</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abdominal</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wall</a:t>
            </a:r>
            <a:r>
              <a:rPr sz="2471" spc="-9" dirty="0">
                <a:solidFill>
                  <a:srgbClr val="FFFC78"/>
                </a:solidFill>
                <a:latin typeface="Times New Roman"/>
                <a:cs typeface="Times New Roman"/>
              </a:rPr>
              <a:t> </a:t>
            </a:r>
            <a:r>
              <a:rPr sz="2471" dirty="0">
                <a:solidFill>
                  <a:srgbClr val="FFFC78"/>
                </a:solidFill>
                <a:latin typeface="Times New Roman"/>
                <a:cs typeface="Times New Roman"/>
              </a:rPr>
              <a:t>by:</a:t>
            </a:r>
            <a:endParaRPr sz="2471" dirty="0">
              <a:solidFill>
                <a:prstClr val="black"/>
              </a:solidFill>
              <a:latin typeface="Times New Roman"/>
              <a:cs typeface="Times New Roman"/>
            </a:endParaRPr>
          </a:p>
          <a:p>
            <a:pPr marL="3305351" marR="4483" lvl="1" defTabSz="806867">
              <a:lnSpc>
                <a:spcPct val="120000"/>
              </a:lnSpc>
              <a:spcBef>
                <a:spcPts val="13"/>
              </a:spcBef>
              <a:buFontTx/>
              <a:buAutoNum type="arabicParenR"/>
              <a:tabLst>
                <a:tab pos="3708785" algn="l"/>
                <a:tab pos="3709345" algn="l"/>
              </a:tabLst>
            </a:pPr>
            <a:r>
              <a:rPr sz="2118" b="1" u="heavy" dirty="0">
                <a:solidFill>
                  <a:srgbClr val="FFFC78"/>
                </a:solidFill>
                <a:uFill>
                  <a:solidFill>
                    <a:srgbClr val="FFFC78"/>
                  </a:solidFill>
                </a:uFill>
                <a:latin typeface="Times New Roman"/>
                <a:cs typeface="Times New Roman"/>
              </a:rPr>
              <a:t>Posterior</a:t>
            </a:r>
            <a:r>
              <a:rPr sz="2118" b="1" u="heavy" spc="-44"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gonad</a:t>
            </a:r>
            <a:r>
              <a:rPr sz="2118" b="1" u="heavy" spc="-44"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ligament </a:t>
            </a:r>
            <a:r>
              <a:rPr sz="2118" b="1" spc="-516" dirty="0">
                <a:solidFill>
                  <a:srgbClr val="FFFC78"/>
                </a:solidFill>
                <a:latin typeface="Times New Roman"/>
                <a:cs typeface="Times New Roman"/>
              </a:rPr>
              <a:t> </a:t>
            </a:r>
            <a:r>
              <a:rPr sz="2118" b="1" u="heavy" spc="-4" dirty="0">
                <a:solidFill>
                  <a:srgbClr val="FFFC78"/>
                </a:solidFill>
                <a:uFill>
                  <a:solidFill>
                    <a:srgbClr val="FFFC78"/>
                  </a:solidFill>
                </a:uFill>
                <a:latin typeface="Times New Roman"/>
                <a:cs typeface="Times New Roman"/>
              </a:rPr>
              <a:t>(Gubernaculum)</a:t>
            </a:r>
            <a:r>
              <a:rPr sz="2118" b="1" spc="13" dirty="0">
                <a:solidFill>
                  <a:srgbClr val="FFFC78"/>
                </a:solidFill>
                <a:latin typeface="Times New Roman"/>
                <a:cs typeface="Times New Roman"/>
              </a:rPr>
              <a:t> </a:t>
            </a:r>
            <a:r>
              <a:rPr sz="2118" dirty="0">
                <a:solidFill>
                  <a:srgbClr val="FFFC78"/>
                </a:solidFill>
                <a:latin typeface="Times New Roman"/>
                <a:cs typeface="Times New Roman"/>
              </a:rPr>
              <a:t>-</a:t>
            </a:r>
            <a:r>
              <a:rPr sz="2118" spc="-9" dirty="0">
                <a:solidFill>
                  <a:srgbClr val="FFFC78"/>
                </a:solidFill>
                <a:latin typeface="Times New Roman"/>
                <a:cs typeface="Times New Roman"/>
              </a:rPr>
              <a:t> </a:t>
            </a:r>
            <a:r>
              <a:rPr sz="2118" dirty="0">
                <a:solidFill>
                  <a:srgbClr val="FFFC78"/>
                </a:solidFill>
                <a:latin typeface="Times New Roman"/>
                <a:cs typeface="Times New Roman"/>
              </a:rPr>
              <a:t>as</a:t>
            </a:r>
            <a:r>
              <a:rPr sz="2118" spc="-13" dirty="0">
                <a:solidFill>
                  <a:srgbClr val="FFFC78"/>
                </a:solidFill>
                <a:latin typeface="Times New Roman"/>
                <a:cs typeface="Times New Roman"/>
              </a:rPr>
              <a:t> </a:t>
            </a:r>
            <a:r>
              <a:rPr sz="2118" dirty="0">
                <a:solidFill>
                  <a:srgbClr val="FFFC78"/>
                </a:solidFill>
                <a:latin typeface="Times New Roman"/>
                <a:cs typeface="Times New Roman"/>
              </a:rPr>
              <a:t>body</a:t>
            </a:r>
            <a:endParaRPr sz="2118" dirty="0">
              <a:solidFill>
                <a:prstClr val="black"/>
              </a:solidFill>
              <a:latin typeface="Times New Roman"/>
              <a:cs typeface="Times New Roman"/>
            </a:endParaRPr>
          </a:p>
          <a:p>
            <a:pPr marL="3708785" marR="242060" defTabSz="806867">
              <a:lnSpc>
                <a:spcPct val="99600"/>
              </a:lnSpc>
              <a:spcBef>
                <a:spcPts val="13"/>
              </a:spcBef>
            </a:pPr>
            <a:r>
              <a:rPr sz="2118" dirty="0">
                <a:solidFill>
                  <a:srgbClr val="FFFC78"/>
                </a:solidFill>
                <a:latin typeface="Times New Roman"/>
                <a:cs typeface="Times New Roman"/>
              </a:rPr>
              <a:t>grows</a:t>
            </a:r>
            <a:r>
              <a:rPr sz="2118" spc="-40" dirty="0">
                <a:solidFill>
                  <a:srgbClr val="FFFC78"/>
                </a:solidFill>
                <a:latin typeface="Times New Roman"/>
                <a:cs typeface="Times New Roman"/>
              </a:rPr>
              <a:t> </a:t>
            </a:r>
            <a:r>
              <a:rPr sz="2118" dirty="0">
                <a:solidFill>
                  <a:srgbClr val="FFFC78"/>
                </a:solidFill>
                <a:latin typeface="Times New Roman"/>
                <a:cs typeface="Times New Roman"/>
              </a:rPr>
              <a:t>the</a:t>
            </a:r>
            <a:r>
              <a:rPr sz="2118" spc="-35" dirty="0">
                <a:solidFill>
                  <a:srgbClr val="FFFC78"/>
                </a:solidFill>
                <a:latin typeface="Times New Roman"/>
                <a:cs typeface="Times New Roman"/>
              </a:rPr>
              <a:t> </a:t>
            </a:r>
            <a:r>
              <a:rPr sz="2118" dirty="0">
                <a:solidFill>
                  <a:srgbClr val="FFFC78"/>
                </a:solidFill>
                <a:latin typeface="Times New Roman"/>
                <a:cs typeface="Times New Roman"/>
              </a:rPr>
              <a:t>gubernaculum </a:t>
            </a:r>
            <a:r>
              <a:rPr sz="2118" spc="-516" dirty="0">
                <a:solidFill>
                  <a:srgbClr val="FFFC78"/>
                </a:solidFill>
                <a:latin typeface="Times New Roman"/>
                <a:cs typeface="Times New Roman"/>
              </a:rPr>
              <a:t> </a:t>
            </a:r>
            <a:r>
              <a:rPr sz="2118" dirty="0">
                <a:solidFill>
                  <a:srgbClr val="FFFC78"/>
                </a:solidFill>
                <a:latin typeface="Times New Roman"/>
                <a:cs typeface="Times New Roman"/>
              </a:rPr>
              <a:t>does not, thus testis is </a:t>
            </a:r>
            <a:r>
              <a:rPr sz="2118" spc="4" dirty="0">
                <a:solidFill>
                  <a:srgbClr val="FFFC78"/>
                </a:solidFill>
                <a:latin typeface="Times New Roman"/>
                <a:cs typeface="Times New Roman"/>
              </a:rPr>
              <a:t> </a:t>
            </a:r>
            <a:r>
              <a:rPr sz="2118" dirty="0">
                <a:solidFill>
                  <a:srgbClr val="FFFC78"/>
                </a:solidFill>
                <a:latin typeface="Times New Roman"/>
                <a:cs typeface="Times New Roman"/>
              </a:rPr>
              <a:t>drawn</a:t>
            </a:r>
            <a:r>
              <a:rPr sz="2118" spc="-9" dirty="0">
                <a:solidFill>
                  <a:srgbClr val="FFFC78"/>
                </a:solidFill>
                <a:latin typeface="Times New Roman"/>
                <a:cs typeface="Times New Roman"/>
              </a:rPr>
              <a:t> </a:t>
            </a:r>
            <a:r>
              <a:rPr sz="2118" dirty="0">
                <a:solidFill>
                  <a:srgbClr val="FFFC78"/>
                </a:solidFill>
                <a:latin typeface="Times New Roman"/>
                <a:cs typeface="Times New Roman"/>
              </a:rPr>
              <a:t>downward</a:t>
            </a:r>
            <a:endParaRPr sz="2118" dirty="0">
              <a:solidFill>
                <a:prstClr val="black"/>
              </a:solidFill>
              <a:latin typeface="Times New Roman"/>
              <a:cs typeface="Times New Roman"/>
            </a:endParaRPr>
          </a:p>
          <a:p>
            <a:pPr marL="3708785" marR="499249" indent="-403433" defTabSz="806867">
              <a:spcBef>
                <a:spcPts val="507"/>
              </a:spcBef>
            </a:pPr>
            <a:r>
              <a:rPr sz="2118" dirty="0">
                <a:solidFill>
                  <a:srgbClr val="FFFC78"/>
                </a:solidFill>
                <a:latin typeface="Times New Roman"/>
                <a:cs typeface="Times New Roman"/>
              </a:rPr>
              <a:t>-in</a:t>
            </a:r>
            <a:r>
              <a:rPr sz="2118" spc="-44" dirty="0">
                <a:solidFill>
                  <a:srgbClr val="FFFC78"/>
                </a:solidFill>
                <a:latin typeface="Times New Roman"/>
                <a:cs typeface="Times New Roman"/>
              </a:rPr>
              <a:t> </a:t>
            </a:r>
            <a:r>
              <a:rPr sz="2118" dirty="0">
                <a:solidFill>
                  <a:srgbClr val="FFFC78"/>
                </a:solidFill>
                <a:latin typeface="Times New Roman"/>
                <a:cs typeface="Times New Roman"/>
              </a:rPr>
              <a:t>females</a:t>
            </a:r>
            <a:r>
              <a:rPr sz="2118" spc="-49" dirty="0">
                <a:solidFill>
                  <a:srgbClr val="FFFC78"/>
                </a:solidFill>
                <a:latin typeface="Times New Roman"/>
                <a:cs typeface="Times New Roman"/>
              </a:rPr>
              <a:t> </a:t>
            </a:r>
            <a:r>
              <a:rPr sz="2118" dirty="0">
                <a:solidFill>
                  <a:srgbClr val="FFFC78"/>
                </a:solidFill>
                <a:latin typeface="Times New Roman"/>
                <a:cs typeface="Times New Roman"/>
              </a:rPr>
              <a:t>gubernaculum </a:t>
            </a:r>
            <a:r>
              <a:rPr sz="2118" spc="-516" dirty="0">
                <a:solidFill>
                  <a:srgbClr val="FFFC78"/>
                </a:solidFill>
                <a:latin typeface="Times New Roman"/>
                <a:cs typeface="Times New Roman"/>
              </a:rPr>
              <a:t> </a:t>
            </a:r>
            <a:r>
              <a:rPr sz="2118" dirty="0">
                <a:solidFill>
                  <a:srgbClr val="FFFC78"/>
                </a:solidFill>
                <a:latin typeface="Times New Roman"/>
                <a:cs typeface="Times New Roman"/>
              </a:rPr>
              <a:t>grows</a:t>
            </a:r>
            <a:endParaRPr sz="2118" dirty="0">
              <a:solidFill>
                <a:prstClr val="black"/>
              </a:solidFill>
              <a:latin typeface="Times New Roman"/>
              <a:cs typeface="Times New Roman"/>
            </a:endParaRPr>
          </a:p>
          <a:p>
            <a:pPr defTabSz="806867">
              <a:spcBef>
                <a:spcPts val="18"/>
              </a:spcBef>
            </a:pPr>
            <a:endParaRPr sz="2912" dirty="0">
              <a:solidFill>
                <a:prstClr val="black"/>
              </a:solidFill>
              <a:latin typeface="Times New Roman"/>
              <a:cs typeface="Times New Roman"/>
            </a:endParaRPr>
          </a:p>
          <a:p>
            <a:pPr marL="11206" defTabSz="806867"/>
            <a:r>
              <a:rPr sz="2118" spc="-4" dirty="0">
                <a:solidFill>
                  <a:srgbClr val="FFFC78"/>
                </a:solidFill>
                <a:latin typeface="Times New Roman"/>
                <a:cs typeface="Times New Roman"/>
              </a:rPr>
              <a:t>Johnson</a:t>
            </a:r>
            <a:r>
              <a:rPr sz="2118" spc="-26"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1.8</a:t>
            </a:r>
            <a:endParaRPr sz="2118" dirty="0">
              <a:solidFill>
                <a:prstClr val="black"/>
              </a:solidFill>
              <a:latin typeface="Times New Roman"/>
              <a:cs typeface="Times New Roman"/>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3528" y="404664"/>
            <a:ext cx="8352928" cy="607719"/>
          </a:xfrm>
          <a:prstGeom prst="rect">
            <a:avLst/>
          </a:prstGeom>
        </p:spPr>
        <p:txBody>
          <a:bodyPr vert="horz" wrap="square" lIns="0" tIns="10085" rIns="0" bIns="0" rtlCol="0">
            <a:spAutoFit/>
          </a:bodyPr>
          <a:lstStyle/>
          <a:p>
            <a:pPr marL="2046864" marR="4483" indent="-2036217" algn="ctr">
              <a:spcBef>
                <a:spcPts val="79"/>
              </a:spcBef>
            </a:pPr>
            <a:r>
              <a:rPr spc="-4" dirty="0"/>
              <a:t>Hormonal control of testicular </a:t>
            </a:r>
            <a:r>
              <a:rPr spc="-957" dirty="0"/>
              <a:t> </a:t>
            </a:r>
            <a:r>
              <a:rPr spc="-4" dirty="0"/>
              <a:t>migration</a:t>
            </a:r>
          </a:p>
        </p:txBody>
      </p:sp>
      <p:sp>
        <p:nvSpPr>
          <p:cNvPr id="3" name="object 3"/>
          <p:cNvSpPr txBox="1"/>
          <p:nvPr/>
        </p:nvSpPr>
        <p:spPr>
          <a:xfrm>
            <a:off x="539552" y="1556792"/>
            <a:ext cx="8136904" cy="4590020"/>
          </a:xfrm>
          <a:prstGeom prst="rect">
            <a:avLst/>
          </a:prstGeom>
        </p:spPr>
        <p:txBody>
          <a:bodyPr vert="horz" wrap="square" lIns="0" tIns="54909" rIns="0" bIns="0" rtlCol="0">
            <a:spAutoFit/>
          </a:bodyPr>
          <a:lstStyle/>
          <a:p>
            <a:pPr marL="548557" marR="1127372" indent="-537911" defTabSz="806867">
              <a:lnSpc>
                <a:spcPts val="2665"/>
              </a:lnSpc>
              <a:spcBef>
                <a:spcPts val="432"/>
              </a:spcBef>
              <a:buFontTx/>
              <a:buChar char="•"/>
              <a:tabLst>
                <a:tab pos="548557" algn="l"/>
                <a:tab pos="549118" algn="l"/>
              </a:tabLst>
            </a:pPr>
            <a:r>
              <a:rPr sz="2800" spc="-4" dirty="0">
                <a:solidFill>
                  <a:srgbClr val="FFFC78"/>
                </a:solidFill>
                <a:latin typeface="Times New Roman"/>
                <a:cs typeface="Times New Roman"/>
              </a:rPr>
              <a:t>Migration </a:t>
            </a:r>
            <a:r>
              <a:rPr sz="2800" dirty="0">
                <a:solidFill>
                  <a:srgbClr val="FFFC78"/>
                </a:solidFill>
                <a:latin typeface="Times New Roman"/>
                <a:cs typeface="Times New Roman"/>
              </a:rPr>
              <a:t>of </a:t>
            </a:r>
            <a:r>
              <a:rPr sz="2800" spc="-4" dirty="0">
                <a:solidFill>
                  <a:srgbClr val="FFFC78"/>
                </a:solidFill>
                <a:latin typeface="Times New Roman"/>
                <a:cs typeface="Times New Roman"/>
              </a:rPr>
              <a:t>testis thought</a:t>
            </a:r>
            <a:r>
              <a:rPr sz="2800" dirty="0">
                <a:solidFill>
                  <a:srgbClr val="FFFC78"/>
                </a:solidFill>
                <a:latin typeface="Times New Roman"/>
                <a:cs typeface="Times New Roman"/>
              </a:rPr>
              <a:t> to </a:t>
            </a:r>
            <a:r>
              <a:rPr sz="2800" spc="-4" dirty="0">
                <a:solidFill>
                  <a:srgbClr val="FFFC78"/>
                </a:solidFill>
                <a:latin typeface="Times New Roman"/>
                <a:cs typeface="Times New Roman"/>
              </a:rPr>
              <a:t>involve </a:t>
            </a:r>
            <a:r>
              <a:rPr sz="2800" dirty="0">
                <a:solidFill>
                  <a:srgbClr val="FFFC78"/>
                </a:solidFill>
                <a:latin typeface="Times New Roman"/>
                <a:cs typeface="Times New Roman"/>
              </a:rPr>
              <a:t>2 </a:t>
            </a:r>
            <a:r>
              <a:rPr sz="2800" spc="-604" dirty="0">
                <a:solidFill>
                  <a:srgbClr val="FFFC78"/>
                </a:solidFill>
                <a:latin typeface="Times New Roman"/>
                <a:cs typeface="Times New Roman"/>
              </a:rPr>
              <a:t> </a:t>
            </a:r>
            <a:r>
              <a:rPr sz="2800" spc="-4" dirty="0">
                <a:solidFill>
                  <a:srgbClr val="FFFC78"/>
                </a:solidFill>
                <a:latin typeface="Times New Roman"/>
                <a:cs typeface="Times New Roman"/>
              </a:rPr>
              <a:t>hormones</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produced </a:t>
            </a:r>
            <a:r>
              <a:rPr sz="2800" dirty="0">
                <a:solidFill>
                  <a:srgbClr val="FFFC78"/>
                </a:solidFill>
                <a:latin typeface="Times New Roman"/>
                <a:cs typeface="Times New Roman"/>
              </a:rPr>
              <a:t>by</a:t>
            </a:r>
            <a:r>
              <a:rPr sz="2800" spc="-4" dirty="0">
                <a:solidFill>
                  <a:srgbClr val="FFFC78"/>
                </a:solidFill>
                <a:latin typeface="Times New Roman"/>
                <a:cs typeface="Times New Roman"/>
              </a:rPr>
              <a:t> testis</a:t>
            </a:r>
            <a:endParaRPr sz="2800" dirty="0">
              <a:solidFill>
                <a:prstClr val="black"/>
              </a:solidFill>
              <a:latin typeface="Times New Roman"/>
              <a:cs typeface="Times New Roman"/>
            </a:endParaRPr>
          </a:p>
          <a:p>
            <a:pPr defTabSz="806867">
              <a:spcBef>
                <a:spcPts val="44"/>
              </a:spcBef>
              <a:buClr>
                <a:srgbClr val="FFFC78"/>
              </a:buClr>
              <a:buFont typeface="Times New Roman"/>
              <a:buChar char="•"/>
            </a:pPr>
            <a:endParaRPr sz="2800" dirty="0">
              <a:solidFill>
                <a:prstClr val="black"/>
              </a:solidFill>
              <a:latin typeface="Times New Roman"/>
              <a:cs typeface="Times New Roman"/>
            </a:endParaRPr>
          </a:p>
          <a:p>
            <a:pPr marL="885312" lvl="1" indent="-471232" defTabSz="806867">
              <a:buFontTx/>
              <a:buAutoNum type="arabicParenR"/>
              <a:tabLst>
                <a:tab pos="884752" algn="l"/>
                <a:tab pos="885312" algn="l"/>
              </a:tabLst>
            </a:pPr>
            <a:r>
              <a:rPr sz="2800" u="heavy" spc="-4" dirty="0">
                <a:solidFill>
                  <a:srgbClr val="FFFC78"/>
                </a:solidFill>
                <a:uFill>
                  <a:solidFill>
                    <a:srgbClr val="FFFC78"/>
                  </a:solidFill>
                </a:uFill>
                <a:latin typeface="Times New Roman"/>
                <a:cs typeface="Times New Roman"/>
              </a:rPr>
              <a:t>MIH</a:t>
            </a:r>
            <a:r>
              <a:rPr sz="2800" u="heavy" spc="-26" dirty="0">
                <a:solidFill>
                  <a:srgbClr val="FFFC78"/>
                </a:solidFill>
                <a:uFill>
                  <a:solidFill>
                    <a:srgbClr val="FFFC78"/>
                  </a:solidFill>
                </a:uFill>
                <a:latin typeface="Times New Roman"/>
                <a:cs typeface="Times New Roman"/>
              </a:rPr>
              <a:t> </a:t>
            </a:r>
            <a:r>
              <a:rPr sz="2800" dirty="0">
                <a:solidFill>
                  <a:srgbClr val="FFFC78"/>
                </a:solidFill>
                <a:latin typeface="Times New Roman"/>
                <a:cs typeface="Times New Roman"/>
              </a:rPr>
              <a:t>–</a:t>
            </a:r>
            <a:r>
              <a:rPr sz="2800" spc="-13" dirty="0">
                <a:solidFill>
                  <a:srgbClr val="FFFC78"/>
                </a:solidFill>
                <a:latin typeface="Times New Roman"/>
                <a:cs typeface="Times New Roman"/>
              </a:rPr>
              <a:t> </a:t>
            </a:r>
            <a:r>
              <a:rPr sz="2800" dirty="0">
                <a:solidFill>
                  <a:srgbClr val="FFFC78"/>
                </a:solidFill>
                <a:latin typeface="Times New Roman"/>
                <a:cs typeface="Times New Roman"/>
              </a:rPr>
              <a:t>mullerian</a:t>
            </a:r>
            <a:r>
              <a:rPr sz="2800" spc="4" dirty="0">
                <a:solidFill>
                  <a:srgbClr val="FFFC78"/>
                </a:solidFill>
                <a:latin typeface="Times New Roman"/>
                <a:cs typeface="Times New Roman"/>
              </a:rPr>
              <a:t> </a:t>
            </a:r>
            <a:r>
              <a:rPr sz="2800" dirty="0">
                <a:solidFill>
                  <a:srgbClr val="FFFC78"/>
                </a:solidFill>
                <a:latin typeface="Times New Roman"/>
                <a:cs typeface="Times New Roman"/>
              </a:rPr>
              <a:t>inhibiting</a:t>
            </a:r>
            <a:r>
              <a:rPr sz="2800" spc="-13" dirty="0">
                <a:solidFill>
                  <a:srgbClr val="FFFC78"/>
                </a:solidFill>
                <a:latin typeface="Times New Roman"/>
                <a:cs typeface="Times New Roman"/>
              </a:rPr>
              <a:t> </a:t>
            </a:r>
            <a:r>
              <a:rPr sz="2800" dirty="0">
                <a:solidFill>
                  <a:srgbClr val="FFFC78"/>
                </a:solidFill>
                <a:latin typeface="Times New Roman"/>
                <a:cs typeface="Times New Roman"/>
              </a:rPr>
              <a:t>hormone</a:t>
            </a:r>
            <a:endParaRPr sz="2800" dirty="0">
              <a:solidFill>
                <a:prstClr val="black"/>
              </a:solidFill>
              <a:latin typeface="Times New Roman"/>
              <a:cs typeface="Times New Roman"/>
            </a:endParaRPr>
          </a:p>
          <a:p>
            <a:pPr marL="1221506" lvl="2" indent="-403993" defTabSz="806867">
              <a:spcBef>
                <a:spcPts val="224"/>
              </a:spcBef>
              <a:buFontTx/>
              <a:buAutoNum type="arabicParenR"/>
              <a:tabLst>
                <a:tab pos="1220946" algn="l"/>
                <a:tab pos="1221506" algn="l"/>
              </a:tabLst>
            </a:pPr>
            <a:r>
              <a:rPr sz="2800" spc="-4" dirty="0">
                <a:solidFill>
                  <a:srgbClr val="FFFC78"/>
                </a:solidFill>
                <a:latin typeface="Times New Roman"/>
                <a:cs typeface="Times New Roman"/>
              </a:rPr>
              <a:t>Involved</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in</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transabdominal migration</a:t>
            </a:r>
            <a:endParaRPr lang="de-CH" sz="2800" spc="-4" dirty="0">
              <a:solidFill>
                <a:srgbClr val="FFFC78"/>
              </a:solidFill>
              <a:latin typeface="Times New Roman"/>
              <a:cs typeface="Times New Roman"/>
            </a:endParaRPr>
          </a:p>
          <a:p>
            <a:pPr marL="817513" lvl="2" defTabSz="806867">
              <a:spcBef>
                <a:spcPts val="224"/>
              </a:spcBef>
              <a:tabLst>
                <a:tab pos="1220946" algn="l"/>
                <a:tab pos="1221506" algn="l"/>
              </a:tabLst>
            </a:pPr>
            <a:endParaRPr sz="2800" dirty="0">
              <a:solidFill>
                <a:prstClr val="black"/>
              </a:solidFill>
              <a:latin typeface="Times New Roman"/>
              <a:cs typeface="Times New Roman"/>
            </a:endParaRPr>
          </a:p>
          <a:p>
            <a:pPr defTabSz="806867">
              <a:spcBef>
                <a:spcPts val="49"/>
              </a:spcBef>
            </a:pPr>
            <a:endParaRPr sz="2800" dirty="0">
              <a:solidFill>
                <a:prstClr val="black"/>
              </a:solidFill>
              <a:latin typeface="Times New Roman"/>
              <a:cs typeface="Times New Roman"/>
            </a:endParaRPr>
          </a:p>
          <a:p>
            <a:pPr marL="884752" marR="4483" indent="-470672" defTabSz="806867">
              <a:lnSpc>
                <a:spcPts val="2285"/>
              </a:lnSpc>
              <a:tabLst>
                <a:tab pos="884752" algn="l"/>
              </a:tabLst>
            </a:pPr>
            <a:r>
              <a:rPr sz="2800" dirty="0">
                <a:solidFill>
                  <a:srgbClr val="FFFC78"/>
                </a:solidFill>
                <a:latin typeface="Times New Roman"/>
                <a:cs typeface="Times New Roman"/>
              </a:rPr>
              <a:t>–	</a:t>
            </a:r>
            <a:r>
              <a:rPr sz="2800" b="1" u="heavy" spc="-4" dirty="0">
                <a:solidFill>
                  <a:srgbClr val="FFFC78"/>
                </a:solidFill>
                <a:uFill>
                  <a:solidFill>
                    <a:srgbClr val="FFFC78"/>
                  </a:solidFill>
                </a:uFill>
                <a:latin typeface="Times New Roman"/>
                <a:cs typeface="Times New Roman"/>
              </a:rPr>
              <a:t>Testosterone</a:t>
            </a:r>
            <a:r>
              <a:rPr sz="2800" spc="-4" dirty="0">
                <a:solidFill>
                  <a:srgbClr val="FFFC78"/>
                </a:solidFill>
                <a:latin typeface="Times New Roman"/>
                <a:cs typeface="Times New Roman"/>
              </a:rPr>
              <a:t>-</a:t>
            </a:r>
            <a:r>
              <a:rPr sz="2800" dirty="0">
                <a:solidFill>
                  <a:srgbClr val="FFFC78"/>
                </a:solidFill>
                <a:latin typeface="Times New Roman"/>
                <a:cs typeface="Times New Roman"/>
              </a:rPr>
              <a:t> </a:t>
            </a:r>
            <a:r>
              <a:rPr sz="2800" spc="-4" dirty="0">
                <a:solidFill>
                  <a:srgbClr val="FFFC78"/>
                </a:solidFill>
                <a:latin typeface="Times New Roman"/>
                <a:cs typeface="Times New Roman"/>
              </a:rPr>
              <a:t>stimulates </a:t>
            </a:r>
            <a:r>
              <a:rPr sz="2800" dirty="0">
                <a:solidFill>
                  <a:srgbClr val="FFFC78"/>
                </a:solidFill>
                <a:latin typeface="Times New Roman"/>
                <a:cs typeface="Times New Roman"/>
              </a:rPr>
              <a:t>genitofemoral</a:t>
            </a:r>
            <a:r>
              <a:rPr sz="2800" spc="9" dirty="0">
                <a:solidFill>
                  <a:srgbClr val="FFFC78"/>
                </a:solidFill>
                <a:latin typeface="Times New Roman"/>
                <a:cs typeface="Times New Roman"/>
              </a:rPr>
              <a:t> </a:t>
            </a:r>
            <a:r>
              <a:rPr sz="2800" dirty="0">
                <a:solidFill>
                  <a:srgbClr val="FFFC78"/>
                </a:solidFill>
                <a:latin typeface="Times New Roman"/>
                <a:cs typeface="Times New Roman"/>
              </a:rPr>
              <a:t>nerve to </a:t>
            </a:r>
            <a:r>
              <a:rPr sz="2800" spc="4" dirty="0">
                <a:solidFill>
                  <a:srgbClr val="FFFC78"/>
                </a:solidFill>
                <a:latin typeface="Times New Roman"/>
                <a:cs typeface="Times New Roman"/>
              </a:rPr>
              <a:t> </a:t>
            </a:r>
            <a:r>
              <a:rPr sz="2800" dirty="0">
                <a:solidFill>
                  <a:srgbClr val="FFFC78"/>
                </a:solidFill>
                <a:latin typeface="Times New Roman"/>
                <a:cs typeface="Times New Roman"/>
              </a:rPr>
              <a:t>produce</a:t>
            </a:r>
            <a:r>
              <a:rPr sz="2800" spc="-26" dirty="0">
                <a:solidFill>
                  <a:srgbClr val="FFFC78"/>
                </a:solidFill>
                <a:latin typeface="Times New Roman"/>
                <a:cs typeface="Times New Roman"/>
              </a:rPr>
              <a:t> </a:t>
            </a:r>
            <a:r>
              <a:rPr sz="2800" dirty="0">
                <a:solidFill>
                  <a:srgbClr val="FFFC78"/>
                </a:solidFill>
                <a:latin typeface="Times New Roman"/>
                <a:cs typeface="Times New Roman"/>
              </a:rPr>
              <a:t>nueropeptide</a:t>
            </a:r>
            <a:r>
              <a:rPr sz="2800" spc="-26" dirty="0">
                <a:solidFill>
                  <a:srgbClr val="FFFC78"/>
                </a:solidFill>
                <a:latin typeface="Times New Roman"/>
                <a:cs typeface="Times New Roman"/>
              </a:rPr>
              <a:t> </a:t>
            </a:r>
            <a:r>
              <a:rPr sz="2800" u="heavy" dirty="0">
                <a:solidFill>
                  <a:srgbClr val="FFFC78"/>
                </a:solidFill>
                <a:uFill>
                  <a:solidFill>
                    <a:srgbClr val="FFFC78"/>
                  </a:solidFill>
                </a:uFill>
                <a:latin typeface="Times New Roman"/>
                <a:cs typeface="Times New Roman"/>
              </a:rPr>
              <a:t>calcitonin</a:t>
            </a:r>
            <a:r>
              <a:rPr sz="2800" u="heavy" spc="-26" dirty="0">
                <a:solidFill>
                  <a:srgbClr val="FFFC78"/>
                </a:solidFill>
                <a:uFill>
                  <a:solidFill>
                    <a:srgbClr val="FFFC78"/>
                  </a:solidFill>
                </a:uFill>
                <a:latin typeface="Times New Roman"/>
                <a:cs typeface="Times New Roman"/>
              </a:rPr>
              <a:t> </a:t>
            </a:r>
            <a:r>
              <a:rPr sz="2800" u="heavy" dirty="0">
                <a:solidFill>
                  <a:srgbClr val="FFFC78"/>
                </a:solidFill>
                <a:uFill>
                  <a:solidFill>
                    <a:srgbClr val="FFFC78"/>
                  </a:solidFill>
                </a:uFill>
                <a:latin typeface="Times New Roman"/>
                <a:cs typeface="Times New Roman"/>
              </a:rPr>
              <a:t>gene-related</a:t>
            </a:r>
            <a:r>
              <a:rPr sz="2800" u="heavy" spc="-22" dirty="0">
                <a:solidFill>
                  <a:srgbClr val="FFFC78"/>
                </a:solidFill>
                <a:uFill>
                  <a:solidFill>
                    <a:srgbClr val="FFFC78"/>
                  </a:solidFill>
                </a:uFill>
                <a:latin typeface="Times New Roman"/>
                <a:cs typeface="Times New Roman"/>
              </a:rPr>
              <a:t> </a:t>
            </a:r>
            <a:r>
              <a:rPr sz="2800" u="heavy" dirty="0">
                <a:solidFill>
                  <a:srgbClr val="FFFC78"/>
                </a:solidFill>
                <a:uFill>
                  <a:solidFill>
                    <a:srgbClr val="FFFC78"/>
                  </a:solidFill>
                </a:uFill>
                <a:latin typeface="Times New Roman"/>
                <a:cs typeface="Times New Roman"/>
              </a:rPr>
              <a:t>peptide </a:t>
            </a:r>
            <a:r>
              <a:rPr sz="2800" spc="-516" dirty="0">
                <a:solidFill>
                  <a:srgbClr val="FFFC78"/>
                </a:solidFill>
                <a:latin typeface="Times New Roman"/>
                <a:cs typeface="Times New Roman"/>
              </a:rPr>
              <a:t> </a:t>
            </a:r>
            <a:r>
              <a:rPr sz="2800" u="heavy" dirty="0">
                <a:solidFill>
                  <a:srgbClr val="FFFC78"/>
                </a:solidFill>
                <a:uFill>
                  <a:solidFill>
                    <a:srgbClr val="FFFC78"/>
                  </a:solidFill>
                </a:uFill>
                <a:latin typeface="Times New Roman"/>
                <a:cs typeface="Times New Roman"/>
              </a:rPr>
              <a:t>(CGRP)</a:t>
            </a:r>
            <a:endParaRPr lang="de-CH" sz="2800" u="heavy" dirty="0">
              <a:solidFill>
                <a:srgbClr val="FFFC78"/>
              </a:solidFill>
              <a:uFill>
                <a:solidFill>
                  <a:srgbClr val="FFFC78"/>
                </a:solidFill>
              </a:uFill>
              <a:latin typeface="Times New Roman"/>
              <a:cs typeface="Times New Roman"/>
            </a:endParaRPr>
          </a:p>
          <a:p>
            <a:pPr marL="884752" marR="4483" indent="-470672" defTabSz="806867">
              <a:lnSpc>
                <a:spcPts val="2285"/>
              </a:lnSpc>
              <a:tabLst>
                <a:tab pos="884752" algn="l"/>
              </a:tabLst>
            </a:pPr>
            <a:endParaRPr sz="2800" dirty="0">
              <a:solidFill>
                <a:prstClr val="black"/>
              </a:solidFill>
              <a:latin typeface="Times New Roman"/>
              <a:cs typeface="Times New Roman"/>
            </a:endParaRPr>
          </a:p>
          <a:p>
            <a:pPr marL="159132" algn="ctr" defTabSz="806867">
              <a:spcBef>
                <a:spcPts val="199"/>
              </a:spcBef>
              <a:tabLst>
                <a:tab pos="562565" algn="l"/>
              </a:tabLst>
            </a:pPr>
            <a:r>
              <a:rPr sz="2800" spc="-4" dirty="0">
                <a:solidFill>
                  <a:srgbClr val="FFFC78"/>
                </a:solidFill>
                <a:latin typeface="Times New Roman"/>
                <a:cs typeface="Times New Roman"/>
              </a:rPr>
              <a:t>–	CGRP</a:t>
            </a:r>
            <a:r>
              <a:rPr sz="2800" dirty="0">
                <a:solidFill>
                  <a:srgbClr val="FFFC78"/>
                </a:solidFill>
                <a:latin typeface="Times New Roman"/>
                <a:cs typeface="Times New Roman"/>
              </a:rPr>
              <a:t> </a:t>
            </a:r>
            <a:r>
              <a:rPr sz="2800" spc="-4" dirty="0">
                <a:solidFill>
                  <a:srgbClr val="FFFC78"/>
                </a:solidFill>
                <a:latin typeface="Times New Roman"/>
                <a:cs typeface="Times New Roman"/>
              </a:rPr>
              <a:t>stimulates transinguinal</a:t>
            </a:r>
            <a:r>
              <a:rPr sz="2800" dirty="0">
                <a:solidFill>
                  <a:srgbClr val="FFFC78"/>
                </a:solidFill>
                <a:latin typeface="Times New Roman"/>
                <a:cs typeface="Times New Roman"/>
              </a:rPr>
              <a:t> </a:t>
            </a:r>
            <a:r>
              <a:rPr sz="2800" spc="-4" dirty="0">
                <a:solidFill>
                  <a:srgbClr val="FFFC78"/>
                </a:solidFill>
                <a:latin typeface="Times New Roman"/>
                <a:cs typeface="Times New Roman"/>
              </a:rPr>
              <a:t>and</a:t>
            </a:r>
            <a:r>
              <a:rPr sz="2800" dirty="0">
                <a:solidFill>
                  <a:srgbClr val="FFFC78"/>
                </a:solidFill>
                <a:latin typeface="Times New Roman"/>
                <a:cs typeface="Times New Roman"/>
              </a:rPr>
              <a:t> </a:t>
            </a:r>
            <a:r>
              <a:rPr sz="2800" spc="-4" dirty="0">
                <a:solidFill>
                  <a:srgbClr val="FFFC78"/>
                </a:solidFill>
                <a:latin typeface="Times New Roman"/>
                <a:cs typeface="Times New Roman"/>
              </a:rPr>
              <a:t>scrotal</a:t>
            </a:r>
            <a:r>
              <a:rPr sz="2800" dirty="0">
                <a:solidFill>
                  <a:srgbClr val="FFFC78"/>
                </a:solidFill>
                <a:latin typeface="Times New Roman"/>
                <a:cs typeface="Times New Roman"/>
              </a:rPr>
              <a:t> </a:t>
            </a:r>
            <a:r>
              <a:rPr sz="2800" spc="-4" dirty="0">
                <a:solidFill>
                  <a:srgbClr val="FFFC78"/>
                </a:solidFill>
                <a:latin typeface="Times New Roman"/>
                <a:cs typeface="Times New Roman"/>
              </a:rPr>
              <a:t>migration</a:t>
            </a:r>
            <a:endParaRPr sz="2800" dirty="0">
              <a:solidFill>
                <a:prstClr val="black"/>
              </a:solidFill>
              <a:latin typeface="Times New Roman"/>
              <a:cs typeface="Times New Roman"/>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9593" y="332656"/>
            <a:ext cx="6266876" cy="1802790"/>
          </a:xfrm>
          <a:prstGeom prst="rect">
            <a:avLst/>
          </a:prstGeom>
        </p:spPr>
        <p:txBody>
          <a:bodyPr vert="horz" wrap="square" lIns="0" tIns="10085" rIns="0" bIns="0" rtlCol="0">
            <a:spAutoFit/>
          </a:bodyPr>
          <a:lstStyle/>
          <a:p>
            <a:pPr marL="1990271" marR="4483" indent="-1686575">
              <a:spcBef>
                <a:spcPts val="79"/>
              </a:spcBef>
            </a:pPr>
            <a:r>
              <a:rPr spc="-4" dirty="0"/>
              <a:t>Hormonal control of testicular </a:t>
            </a:r>
            <a:r>
              <a:rPr spc="-957" dirty="0"/>
              <a:t> </a:t>
            </a:r>
            <a:r>
              <a:rPr spc="-4" dirty="0"/>
              <a:t>migration (2)</a:t>
            </a:r>
          </a:p>
        </p:txBody>
      </p:sp>
      <p:grpSp>
        <p:nvGrpSpPr>
          <p:cNvPr id="3" name="object 3"/>
          <p:cNvGrpSpPr/>
          <p:nvPr/>
        </p:nvGrpSpPr>
        <p:grpSpPr>
          <a:xfrm>
            <a:off x="537882" y="1772816"/>
            <a:ext cx="7994558" cy="4211124"/>
            <a:chOff x="457200" y="2438399"/>
            <a:chExt cx="8305800" cy="4343400"/>
          </a:xfrm>
        </p:grpSpPr>
        <p:pic>
          <p:nvPicPr>
            <p:cNvPr id="4" name="object 4"/>
            <p:cNvPicPr/>
            <p:nvPr/>
          </p:nvPicPr>
          <p:blipFill>
            <a:blip r:embed="rId2" cstate="print"/>
            <a:stretch>
              <a:fillRect/>
            </a:stretch>
          </p:blipFill>
          <p:spPr>
            <a:xfrm>
              <a:off x="457200" y="2666999"/>
              <a:ext cx="2286000" cy="4114800"/>
            </a:xfrm>
            <a:prstGeom prst="rect">
              <a:avLst/>
            </a:prstGeom>
          </p:spPr>
        </p:pic>
        <p:pic>
          <p:nvPicPr>
            <p:cNvPr id="5" name="object 5"/>
            <p:cNvPicPr/>
            <p:nvPr/>
          </p:nvPicPr>
          <p:blipFill>
            <a:blip r:embed="rId3" cstate="print"/>
            <a:stretch>
              <a:fillRect/>
            </a:stretch>
          </p:blipFill>
          <p:spPr>
            <a:xfrm>
              <a:off x="5486400" y="2438399"/>
              <a:ext cx="3276600" cy="2819399"/>
            </a:xfrm>
            <a:prstGeom prst="rect">
              <a:avLst/>
            </a:prstGeom>
          </p:spPr>
        </p:pic>
        <p:sp>
          <p:nvSpPr>
            <p:cNvPr id="6" name="object 6"/>
            <p:cNvSpPr/>
            <p:nvPr/>
          </p:nvSpPr>
          <p:spPr>
            <a:xfrm>
              <a:off x="2452115" y="3156202"/>
              <a:ext cx="3874135" cy="731520"/>
            </a:xfrm>
            <a:custGeom>
              <a:avLst/>
              <a:gdLst/>
              <a:ahLst/>
              <a:cxnLst/>
              <a:rect l="l" t="t" r="r" b="b"/>
              <a:pathLst>
                <a:path w="3874135" h="731520">
                  <a:moveTo>
                    <a:pt x="3874008" y="731520"/>
                  </a:moveTo>
                  <a:lnTo>
                    <a:pt x="0" y="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2287523" y="3073906"/>
              <a:ext cx="186055" cy="167640"/>
            </a:xfrm>
            <a:custGeom>
              <a:avLst/>
              <a:gdLst/>
              <a:ahLst/>
              <a:cxnLst/>
              <a:rect l="l" t="t" r="r" b="b"/>
              <a:pathLst>
                <a:path w="186055" h="167639">
                  <a:moveTo>
                    <a:pt x="185927" y="0"/>
                  </a:moveTo>
                  <a:lnTo>
                    <a:pt x="0" y="54863"/>
                  </a:lnTo>
                  <a:lnTo>
                    <a:pt x="155448" y="167640"/>
                  </a:lnTo>
                  <a:lnTo>
                    <a:pt x="185927"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763012" y="3963922"/>
              <a:ext cx="3563620" cy="289560"/>
            </a:xfrm>
            <a:custGeom>
              <a:avLst/>
              <a:gdLst/>
              <a:ahLst/>
              <a:cxnLst/>
              <a:rect l="l" t="t" r="r" b="b"/>
              <a:pathLst>
                <a:path w="3563620" h="289560">
                  <a:moveTo>
                    <a:pt x="3563112" y="0"/>
                  </a:moveTo>
                  <a:lnTo>
                    <a:pt x="0" y="289559"/>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592323" y="4168138"/>
              <a:ext cx="180340" cy="173990"/>
            </a:xfrm>
            <a:custGeom>
              <a:avLst/>
              <a:gdLst/>
              <a:ahLst/>
              <a:cxnLst/>
              <a:rect l="l" t="t" r="r" b="b"/>
              <a:pathLst>
                <a:path w="180339" h="173989">
                  <a:moveTo>
                    <a:pt x="164592" y="0"/>
                  </a:moveTo>
                  <a:lnTo>
                    <a:pt x="0" y="100584"/>
                  </a:lnTo>
                  <a:lnTo>
                    <a:pt x="179831" y="173736"/>
                  </a:lnTo>
                  <a:lnTo>
                    <a:pt x="164592"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3295874" y="3094167"/>
            <a:ext cx="1210235" cy="349118"/>
          </a:xfrm>
          <a:prstGeom prst="rect">
            <a:avLst/>
          </a:prstGeom>
          <a:solidFill>
            <a:srgbClr val="004479"/>
          </a:solidFill>
          <a:ln w="9143">
            <a:solidFill>
              <a:srgbClr val="00D100"/>
            </a:solidFill>
          </a:ln>
        </p:spPr>
        <p:txBody>
          <a:bodyPr vert="horz" wrap="square" lIns="0" tIns="22971" rIns="0" bIns="0" rtlCol="0">
            <a:spAutoFit/>
          </a:bodyPr>
          <a:lstStyle/>
          <a:p>
            <a:pPr marL="84609" defTabSz="806867">
              <a:spcBef>
                <a:spcPts val="180"/>
              </a:spcBef>
            </a:pPr>
            <a:r>
              <a:rPr sz="2118" spc="-4" dirty="0">
                <a:solidFill>
                  <a:srgbClr val="00D100"/>
                </a:solidFill>
                <a:latin typeface="Times New Roman"/>
                <a:cs typeface="Times New Roman"/>
              </a:rPr>
              <a:t>MIS</a:t>
            </a:r>
            <a:endParaRPr sz="2118">
              <a:solidFill>
                <a:prstClr val="black"/>
              </a:solidFill>
              <a:latin typeface="Times New Roman"/>
              <a:cs typeface="Times New Roman"/>
            </a:endParaRPr>
          </a:p>
        </p:txBody>
      </p:sp>
      <p:grpSp>
        <p:nvGrpSpPr>
          <p:cNvPr id="11" name="object 11"/>
          <p:cNvGrpSpPr/>
          <p:nvPr/>
        </p:nvGrpSpPr>
        <p:grpSpPr>
          <a:xfrm>
            <a:off x="1883932" y="3816274"/>
            <a:ext cx="3783106" cy="1580029"/>
            <a:chOff x="1982723" y="4325110"/>
            <a:chExt cx="4287520" cy="1790700"/>
          </a:xfrm>
        </p:grpSpPr>
        <p:sp>
          <p:nvSpPr>
            <p:cNvPr id="12" name="object 12"/>
            <p:cNvSpPr/>
            <p:nvPr/>
          </p:nvSpPr>
          <p:spPr>
            <a:xfrm>
              <a:off x="2138171" y="4344922"/>
              <a:ext cx="4112260" cy="1689100"/>
            </a:xfrm>
            <a:custGeom>
              <a:avLst/>
              <a:gdLst/>
              <a:ahLst/>
              <a:cxnLst/>
              <a:rect l="l" t="t" r="r" b="b"/>
              <a:pathLst>
                <a:path w="4112260" h="1689100">
                  <a:moveTo>
                    <a:pt x="4111752" y="0"/>
                  </a:moveTo>
                  <a:lnTo>
                    <a:pt x="0" y="1688591"/>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13" name="object 13"/>
            <p:cNvSpPr/>
            <p:nvPr/>
          </p:nvSpPr>
          <p:spPr>
            <a:xfrm>
              <a:off x="1982723" y="5954267"/>
              <a:ext cx="192405" cy="161925"/>
            </a:xfrm>
            <a:custGeom>
              <a:avLst/>
              <a:gdLst/>
              <a:ahLst/>
              <a:cxnLst/>
              <a:rect l="l" t="t" r="r" b="b"/>
              <a:pathLst>
                <a:path w="192405" h="161925">
                  <a:moveTo>
                    <a:pt x="128015" y="0"/>
                  </a:moveTo>
                  <a:lnTo>
                    <a:pt x="0" y="143255"/>
                  </a:lnTo>
                  <a:lnTo>
                    <a:pt x="192023" y="161544"/>
                  </a:lnTo>
                  <a:lnTo>
                    <a:pt x="128015"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14" name="object 14"/>
          <p:cNvSpPr txBox="1"/>
          <p:nvPr/>
        </p:nvSpPr>
        <p:spPr>
          <a:xfrm>
            <a:off x="3766521" y="4707815"/>
            <a:ext cx="2017059" cy="362698"/>
          </a:xfrm>
          <a:prstGeom prst="rect">
            <a:avLst/>
          </a:prstGeom>
          <a:solidFill>
            <a:srgbClr val="004479"/>
          </a:solidFill>
          <a:ln w="39623">
            <a:solidFill>
              <a:srgbClr val="FFFC78"/>
            </a:solidFill>
          </a:ln>
        </p:spPr>
        <p:txBody>
          <a:bodyPr vert="horz" wrap="square" lIns="0" tIns="36419" rIns="0" bIns="0" rtlCol="0">
            <a:spAutoFit/>
          </a:bodyPr>
          <a:lstStyle/>
          <a:p>
            <a:pPr marL="95255" defTabSz="806867">
              <a:spcBef>
                <a:spcPts val="287"/>
              </a:spcBef>
            </a:pPr>
            <a:r>
              <a:rPr sz="2118" spc="-4" dirty="0">
                <a:solidFill>
                  <a:srgbClr val="FFFC78"/>
                </a:solidFill>
                <a:latin typeface="Times New Roman"/>
                <a:cs typeface="Times New Roman"/>
              </a:rPr>
              <a:t>Androgens</a:t>
            </a:r>
            <a:endParaRPr sz="2118">
              <a:solidFill>
                <a:prstClr val="black"/>
              </a:solidFill>
              <a:latin typeface="Times New Roman"/>
              <a:cs typeface="Times New Roman"/>
            </a:endParaRPr>
          </a:p>
        </p:txBody>
      </p:sp>
      <p:sp>
        <p:nvSpPr>
          <p:cNvPr id="15" name="object 15"/>
          <p:cNvSpPr txBox="1"/>
          <p:nvPr/>
        </p:nvSpPr>
        <p:spPr>
          <a:xfrm>
            <a:off x="1817594" y="5792544"/>
            <a:ext cx="3242422"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18"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1.8</a:t>
            </a:r>
            <a:r>
              <a:rPr sz="2118" spc="-13" dirty="0">
                <a:solidFill>
                  <a:srgbClr val="FFFC78"/>
                </a:solidFill>
                <a:latin typeface="Times New Roman"/>
                <a:cs typeface="Times New Roman"/>
              </a:rPr>
              <a:t> </a:t>
            </a:r>
            <a:r>
              <a:rPr sz="2118" dirty="0">
                <a:solidFill>
                  <a:srgbClr val="FFFC78"/>
                </a:solidFill>
                <a:latin typeface="Times New Roman"/>
                <a:cs typeface="Times New Roman"/>
              </a:rPr>
              <a:t>&amp;</a:t>
            </a:r>
            <a:r>
              <a:rPr sz="2118" spc="-18" dirty="0">
                <a:solidFill>
                  <a:srgbClr val="FFFC78"/>
                </a:solidFill>
                <a:latin typeface="Times New Roman"/>
                <a:cs typeface="Times New Roman"/>
              </a:rPr>
              <a:t> </a:t>
            </a:r>
            <a:r>
              <a:rPr sz="2118" dirty="0">
                <a:solidFill>
                  <a:srgbClr val="FFFC78"/>
                </a:solidFill>
                <a:latin typeface="Times New Roman"/>
                <a:cs typeface="Times New Roman"/>
              </a:rPr>
              <a:t>1.9</a:t>
            </a:r>
            <a:endParaRPr sz="2118">
              <a:solidFill>
                <a:prstClr val="black"/>
              </a:solidFill>
              <a:latin typeface="Times New Roman"/>
              <a:cs typeface="Times New Roman"/>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5576" y="476672"/>
            <a:ext cx="7077896" cy="607719"/>
          </a:xfrm>
          <a:prstGeom prst="rect">
            <a:avLst/>
          </a:prstGeom>
        </p:spPr>
        <p:txBody>
          <a:bodyPr vert="horz" wrap="square" lIns="0" tIns="10085" rIns="0" bIns="0" rtlCol="0">
            <a:spAutoFit/>
          </a:bodyPr>
          <a:lstStyle/>
          <a:p>
            <a:pPr marL="11206">
              <a:spcBef>
                <a:spcPts val="79"/>
              </a:spcBef>
            </a:pPr>
            <a:r>
              <a:rPr spc="-4" dirty="0"/>
              <a:t>Abnormalities in</a:t>
            </a:r>
            <a:r>
              <a:rPr dirty="0"/>
              <a:t> </a:t>
            </a:r>
            <a:r>
              <a:rPr spc="-4" dirty="0"/>
              <a:t>testis migration</a:t>
            </a:r>
          </a:p>
        </p:txBody>
      </p:sp>
      <p:sp>
        <p:nvSpPr>
          <p:cNvPr id="3" name="object 3"/>
          <p:cNvSpPr txBox="1"/>
          <p:nvPr/>
        </p:nvSpPr>
        <p:spPr>
          <a:xfrm>
            <a:off x="827584" y="1772816"/>
            <a:ext cx="7632848" cy="4453746"/>
          </a:xfrm>
          <a:prstGeom prst="rect">
            <a:avLst/>
          </a:prstGeom>
        </p:spPr>
        <p:txBody>
          <a:bodyPr vert="horz" wrap="square" lIns="0" tIns="100293" rIns="0" bIns="0" rtlCol="0">
            <a:spAutoFit/>
          </a:bodyPr>
          <a:lstStyle/>
          <a:p>
            <a:pPr marL="549118" indent="-537911" defTabSz="806867">
              <a:spcBef>
                <a:spcPts val="790"/>
              </a:spcBef>
              <a:buFontTx/>
              <a:buAutoNum type="arabicParenR"/>
              <a:tabLst>
                <a:tab pos="548557" algn="l"/>
                <a:tab pos="549118" algn="l"/>
              </a:tabLst>
            </a:pPr>
            <a:r>
              <a:rPr sz="2800" b="1" u="heavy" spc="-4" dirty="0">
                <a:solidFill>
                  <a:srgbClr val="FFFC78"/>
                </a:solidFill>
                <a:uFill>
                  <a:solidFill>
                    <a:srgbClr val="FFFC78"/>
                  </a:solidFill>
                </a:uFill>
                <a:latin typeface="Times New Roman"/>
                <a:cs typeface="Times New Roman"/>
              </a:rPr>
              <a:t>Cryptorchism</a:t>
            </a:r>
            <a:r>
              <a:rPr sz="2800" b="1" spc="4" dirty="0">
                <a:solidFill>
                  <a:srgbClr val="FFFC78"/>
                </a:solidFill>
                <a:latin typeface="Times New Roman"/>
                <a:cs typeface="Times New Roman"/>
              </a:rPr>
              <a:t> </a:t>
            </a:r>
            <a:r>
              <a:rPr sz="2800" spc="-4" dirty="0">
                <a:solidFill>
                  <a:srgbClr val="FFFC78"/>
                </a:solidFill>
                <a:latin typeface="Times New Roman"/>
                <a:cs typeface="Times New Roman"/>
              </a:rPr>
              <a:t>“abdominal”</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testis</a:t>
            </a:r>
            <a:endParaRPr lang="de-CH" sz="2800" spc="-4" dirty="0">
              <a:solidFill>
                <a:srgbClr val="FFFC78"/>
              </a:solidFill>
              <a:latin typeface="Times New Roman"/>
              <a:cs typeface="Times New Roman"/>
            </a:endParaRPr>
          </a:p>
          <a:p>
            <a:pPr marL="549118" indent="-537911" defTabSz="806867">
              <a:spcBef>
                <a:spcPts val="790"/>
              </a:spcBef>
              <a:buFontTx/>
              <a:buAutoNum type="arabicParenR"/>
              <a:tabLst>
                <a:tab pos="548557" algn="l"/>
                <a:tab pos="549118" algn="l"/>
              </a:tabLst>
            </a:pPr>
            <a:endParaRPr sz="2800" dirty="0">
              <a:solidFill>
                <a:prstClr val="black"/>
              </a:solidFill>
              <a:latin typeface="Times New Roman"/>
              <a:cs typeface="Times New Roman"/>
            </a:endParaRPr>
          </a:p>
          <a:p>
            <a:pPr marL="414079" defTabSz="806867">
              <a:spcBef>
                <a:spcPts val="627"/>
              </a:spcBef>
            </a:pPr>
            <a:r>
              <a:rPr sz="2800" spc="-4" dirty="0">
                <a:solidFill>
                  <a:srgbClr val="FFFC78"/>
                </a:solidFill>
                <a:latin typeface="Times New Roman"/>
                <a:cs typeface="Times New Roman"/>
              </a:rPr>
              <a:t>-testis does </a:t>
            </a:r>
            <a:r>
              <a:rPr sz="2800" dirty="0">
                <a:solidFill>
                  <a:srgbClr val="FFFC78"/>
                </a:solidFill>
                <a:latin typeface="Times New Roman"/>
                <a:cs typeface="Times New Roman"/>
              </a:rPr>
              <a:t>not </a:t>
            </a:r>
            <a:r>
              <a:rPr sz="2800" spc="-4" dirty="0">
                <a:solidFill>
                  <a:srgbClr val="FFFC78"/>
                </a:solidFill>
                <a:latin typeface="Times New Roman"/>
                <a:cs typeface="Times New Roman"/>
              </a:rPr>
              <a:t>descend properly</a:t>
            </a:r>
            <a:endParaRPr sz="2800" dirty="0">
              <a:solidFill>
                <a:prstClr val="black"/>
              </a:solidFill>
              <a:latin typeface="Times New Roman"/>
              <a:cs typeface="Times New Roman"/>
            </a:endParaRPr>
          </a:p>
          <a:p>
            <a:pPr marL="884752" marR="22413" lvl="1" indent="-470672" defTabSz="806867">
              <a:spcBef>
                <a:spcPts val="591"/>
              </a:spcBef>
              <a:buFontTx/>
              <a:buChar char="-"/>
              <a:tabLst>
                <a:tab pos="884752" algn="l"/>
                <a:tab pos="885312" algn="l"/>
              </a:tabLst>
            </a:pPr>
            <a:r>
              <a:rPr sz="2800" spc="-4" dirty="0">
                <a:solidFill>
                  <a:srgbClr val="FFFC78"/>
                </a:solidFill>
                <a:latin typeface="Times New Roman"/>
                <a:cs typeface="Times New Roman"/>
              </a:rPr>
              <a:t>detrimental </a:t>
            </a:r>
            <a:r>
              <a:rPr sz="2800" dirty="0">
                <a:solidFill>
                  <a:srgbClr val="FFFC78"/>
                </a:solidFill>
                <a:latin typeface="Times New Roman"/>
                <a:cs typeface="Times New Roman"/>
              </a:rPr>
              <a:t>to </a:t>
            </a:r>
            <a:r>
              <a:rPr sz="2800" spc="-4" dirty="0">
                <a:solidFill>
                  <a:srgbClr val="FFFC78"/>
                </a:solidFill>
                <a:latin typeface="Times New Roman"/>
                <a:cs typeface="Times New Roman"/>
              </a:rPr>
              <a:t>spermatogenesis</a:t>
            </a:r>
            <a:r>
              <a:rPr sz="2800" dirty="0">
                <a:solidFill>
                  <a:srgbClr val="FFFC78"/>
                </a:solidFill>
                <a:latin typeface="Times New Roman"/>
                <a:cs typeface="Times New Roman"/>
              </a:rPr>
              <a:t> and</a:t>
            </a:r>
            <a:r>
              <a:rPr sz="2800" spc="-4" dirty="0">
                <a:solidFill>
                  <a:srgbClr val="FFFC78"/>
                </a:solidFill>
                <a:latin typeface="Times New Roman"/>
                <a:cs typeface="Times New Roman"/>
              </a:rPr>
              <a:t> normal </a:t>
            </a:r>
            <a:r>
              <a:rPr sz="2800" spc="-604" dirty="0">
                <a:solidFill>
                  <a:srgbClr val="FFFC78"/>
                </a:solidFill>
                <a:latin typeface="Times New Roman"/>
                <a:cs typeface="Times New Roman"/>
              </a:rPr>
              <a:t> </a:t>
            </a:r>
            <a:r>
              <a:rPr sz="2800" spc="-4" dirty="0">
                <a:solidFill>
                  <a:srgbClr val="FFFC78"/>
                </a:solidFill>
                <a:latin typeface="Times New Roman"/>
                <a:cs typeface="Times New Roman"/>
              </a:rPr>
              <a:t>testicular</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metabolism</a:t>
            </a:r>
            <a:endParaRPr sz="2800" dirty="0">
              <a:solidFill>
                <a:prstClr val="black"/>
              </a:solidFill>
              <a:latin typeface="Times New Roman"/>
              <a:cs typeface="Times New Roman"/>
            </a:endParaRPr>
          </a:p>
          <a:p>
            <a:pPr marL="884752" marR="4483" lvl="1" indent="-470672" defTabSz="806867">
              <a:spcBef>
                <a:spcPts val="618"/>
              </a:spcBef>
              <a:buFontTx/>
              <a:buChar char="-"/>
              <a:tabLst>
                <a:tab pos="884752" algn="l"/>
                <a:tab pos="885312" algn="l"/>
              </a:tabLst>
            </a:pPr>
            <a:r>
              <a:rPr sz="2800" spc="-4" dirty="0">
                <a:solidFill>
                  <a:srgbClr val="FFFC78"/>
                </a:solidFill>
                <a:latin typeface="Times New Roman"/>
                <a:cs typeface="Times New Roman"/>
              </a:rPr>
              <a:t>Rise </a:t>
            </a:r>
            <a:r>
              <a:rPr sz="2800" dirty="0">
                <a:solidFill>
                  <a:srgbClr val="FFFC78"/>
                </a:solidFill>
                <a:latin typeface="Times New Roman"/>
                <a:cs typeface="Times New Roman"/>
              </a:rPr>
              <a:t>in </a:t>
            </a:r>
            <a:r>
              <a:rPr sz="2800" spc="-4" dirty="0">
                <a:solidFill>
                  <a:srgbClr val="FFFC78"/>
                </a:solidFill>
                <a:latin typeface="Times New Roman"/>
                <a:cs typeface="Times New Roman"/>
              </a:rPr>
              <a:t>humans </a:t>
            </a:r>
            <a:r>
              <a:rPr sz="2800" dirty="0">
                <a:solidFill>
                  <a:srgbClr val="FFFC78"/>
                </a:solidFill>
                <a:latin typeface="Times New Roman"/>
                <a:cs typeface="Times New Roman"/>
              </a:rPr>
              <a:t>in US and </a:t>
            </a:r>
            <a:r>
              <a:rPr sz="2800" spc="-4" dirty="0">
                <a:solidFill>
                  <a:srgbClr val="FFFC78"/>
                </a:solidFill>
                <a:latin typeface="Times New Roman"/>
                <a:cs typeface="Times New Roman"/>
              </a:rPr>
              <a:t>Europe </a:t>
            </a:r>
            <a:r>
              <a:rPr sz="2800" dirty="0">
                <a:solidFill>
                  <a:srgbClr val="FFFC78"/>
                </a:solidFill>
                <a:latin typeface="Times New Roman"/>
                <a:cs typeface="Times New Roman"/>
              </a:rPr>
              <a:t>by </a:t>
            </a:r>
            <a:r>
              <a:rPr sz="2800" spc="-4" dirty="0">
                <a:solidFill>
                  <a:srgbClr val="FFFC78"/>
                </a:solidFill>
                <a:latin typeface="Times New Roman"/>
                <a:cs typeface="Times New Roman"/>
              </a:rPr>
              <a:t>about </a:t>
            </a:r>
            <a:r>
              <a:rPr sz="2800" spc="-604" dirty="0">
                <a:solidFill>
                  <a:srgbClr val="FFFC78"/>
                </a:solidFill>
                <a:latin typeface="Times New Roman"/>
                <a:cs typeface="Times New Roman"/>
              </a:rPr>
              <a:t> </a:t>
            </a:r>
            <a:r>
              <a:rPr sz="2800" dirty="0">
                <a:solidFill>
                  <a:srgbClr val="FFFC78"/>
                </a:solidFill>
                <a:latin typeface="Times New Roman"/>
                <a:cs typeface="Times New Roman"/>
              </a:rPr>
              <a:t>250%</a:t>
            </a:r>
            <a:r>
              <a:rPr sz="2800" spc="-13" dirty="0">
                <a:solidFill>
                  <a:srgbClr val="FFFC78"/>
                </a:solidFill>
                <a:latin typeface="Times New Roman"/>
                <a:cs typeface="Times New Roman"/>
              </a:rPr>
              <a:t> </a:t>
            </a:r>
            <a:r>
              <a:rPr sz="2800" dirty="0">
                <a:solidFill>
                  <a:srgbClr val="FFFC78"/>
                </a:solidFill>
                <a:latin typeface="Times New Roman"/>
                <a:cs typeface="Times New Roman"/>
              </a:rPr>
              <a:t>in</a:t>
            </a:r>
            <a:r>
              <a:rPr sz="2800" spc="-4" dirty="0">
                <a:solidFill>
                  <a:srgbClr val="FFFC78"/>
                </a:solidFill>
                <a:latin typeface="Times New Roman"/>
                <a:cs typeface="Times New Roman"/>
              </a:rPr>
              <a:t> the last 30-40 years</a:t>
            </a:r>
            <a:endParaRPr sz="2800" dirty="0">
              <a:solidFill>
                <a:prstClr val="black"/>
              </a:solidFill>
              <a:latin typeface="Times New Roman"/>
              <a:cs typeface="Times New Roman"/>
            </a:endParaRPr>
          </a:p>
          <a:p>
            <a:pPr marL="885312" lvl="1" indent="-471232" defTabSz="806867">
              <a:spcBef>
                <a:spcPts val="591"/>
              </a:spcBef>
              <a:buFontTx/>
              <a:buChar char="-"/>
              <a:tabLst>
                <a:tab pos="884752" algn="l"/>
                <a:tab pos="885312" algn="l"/>
              </a:tabLst>
            </a:pPr>
            <a:r>
              <a:rPr sz="2800" spc="-4" dirty="0">
                <a:solidFill>
                  <a:srgbClr val="FFFC78"/>
                </a:solidFill>
                <a:latin typeface="Times New Roman"/>
                <a:cs typeface="Times New Roman"/>
              </a:rPr>
              <a:t>Leads </a:t>
            </a:r>
            <a:r>
              <a:rPr sz="2800" dirty="0">
                <a:solidFill>
                  <a:srgbClr val="FFFC78"/>
                </a:solidFill>
                <a:latin typeface="Times New Roman"/>
                <a:cs typeface="Times New Roman"/>
              </a:rPr>
              <a:t>to</a:t>
            </a:r>
            <a:r>
              <a:rPr sz="2800" spc="-4" dirty="0">
                <a:solidFill>
                  <a:srgbClr val="FFFC78"/>
                </a:solidFill>
                <a:latin typeface="Times New Roman"/>
                <a:cs typeface="Times New Roman"/>
              </a:rPr>
              <a:t> arrested</a:t>
            </a:r>
            <a:r>
              <a:rPr sz="2800" dirty="0">
                <a:solidFill>
                  <a:srgbClr val="FFFC78"/>
                </a:solidFill>
                <a:latin typeface="Times New Roman"/>
                <a:cs typeface="Times New Roman"/>
              </a:rPr>
              <a:t> </a:t>
            </a:r>
            <a:r>
              <a:rPr sz="2800" spc="-4" dirty="0">
                <a:solidFill>
                  <a:srgbClr val="FFFC78"/>
                </a:solidFill>
                <a:latin typeface="Times New Roman"/>
                <a:cs typeface="Times New Roman"/>
              </a:rPr>
              <a:t>spermatogenesis</a:t>
            </a:r>
            <a:endParaRPr sz="2800" dirty="0">
              <a:solidFill>
                <a:prstClr val="black"/>
              </a:solidFill>
              <a:latin typeface="Times New Roman"/>
              <a:cs typeface="Times New Roman"/>
            </a:endParaRPr>
          </a:p>
          <a:p>
            <a:pPr marL="817513" defTabSz="806867">
              <a:spcBef>
                <a:spcPts val="521"/>
              </a:spcBef>
              <a:tabLst>
                <a:tab pos="1220946" algn="l"/>
              </a:tabLst>
            </a:pPr>
            <a:r>
              <a:rPr sz="2800" dirty="0">
                <a:solidFill>
                  <a:srgbClr val="FFFC78"/>
                </a:solidFill>
                <a:latin typeface="Times New Roman"/>
                <a:cs typeface="Times New Roman"/>
              </a:rPr>
              <a:t>-	4-7</a:t>
            </a:r>
            <a:r>
              <a:rPr sz="2800" spc="-13" dirty="0">
                <a:solidFill>
                  <a:srgbClr val="FFFC78"/>
                </a:solidFill>
                <a:latin typeface="Times New Roman"/>
                <a:cs typeface="Times New Roman"/>
              </a:rPr>
              <a:t> </a:t>
            </a:r>
            <a:r>
              <a:rPr sz="2800" dirty="0">
                <a:solidFill>
                  <a:srgbClr val="FFFC78"/>
                </a:solidFill>
                <a:latin typeface="Times New Roman"/>
                <a:cs typeface="Times New Roman"/>
              </a:rPr>
              <a:t>degrees</a:t>
            </a:r>
            <a:r>
              <a:rPr sz="2800" spc="-13" dirty="0">
                <a:solidFill>
                  <a:srgbClr val="FFFC78"/>
                </a:solidFill>
                <a:latin typeface="Times New Roman"/>
                <a:cs typeface="Times New Roman"/>
              </a:rPr>
              <a:t> </a:t>
            </a:r>
            <a:r>
              <a:rPr sz="2800" dirty="0">
                <a:solidFill>
                  <a:srgbClr val="FFFC78"/>
                </a:solidFill>
                <a:latin typeface="Times New Roman"/>
                <a:cs typeface="Times New Roman"/>
              </a:rPr>
              <a:t>C</a:t>
            </a:r>
            <a:r>
              <a:rPr sz="2800" spc="-13" dirty="0">
                <a:solidFill>
                  <a:srgbClr val="FFFC78"/>
                </a:solidFill>
                <a:latin typeface="Times New Roman"/>
                <a:cs typeface="Times New Roman"/>
              </a:rPr>
              <a:t> </a:t>
            </a:r>
            <a:r>
              <a:rPr sz="2800" dirty="0">
                <a:solidFill>
                  <a:srgbClr val="FFFC78"/>
                </a:solidFill>
                <a:latin typeface="Times New Roman"/>
                <a:cs typeface="Times New Roman"/>
              </a:rPr>
              <a:t>below</a:t>
            </a:r>
            <a:r>
              <a:rPr sz="2800" spc="-9" dirty="0">
                <a:solidFill>
                  <a:srgbClr val="FFFC78"/>
                </a:solidFill>
                <a:latin typeface="Times New Roman"/>
                <a:cs typeface="Times New Roman"/>
              </a:rPr>
              <a:t> </a:t>
            </a:r>
            <a:r>
              <a:rPr sz="2800" dirty="0">
                <a:solidFill>
                  <a:srgbClr val="FFFC78"/>
                </a:solidFill>
                <a:latin typeface="Times New Roman"/>
                <a:cs typeface="Times New Roman"/>
              </a:rPr>
              <a:t>body</a:t>
            </a:r>
            <a:r>
              <a:rPr sz="2800" spc="-13" dirty="0">
                <a:solidFill>
                  <a:srgbClr val="FFFC78"/>
                </a:solidFill>
                <a:latin typeface="Times New Roman"/>
                <a:cs typeface="Times New Roman"/>
              </a:rPr>
              <a:t> </a:t>
            </a:r>
            <a:r>
              <a:rPr sz="2800" dirty="0">
                <a:solidFill>
                  <a:srgbClr val="FFFC78"/>
                </a:solidFill>
                <a:latin typeface="Times New Roman"/>
                <a:cs typeface="Times New Roman"/>
              </a:rPr>
              <a:t>temp</a:t>
            </a:r>
            <a:r>
              <a:rPr sz="2800" spc="-13" dirty="0">
                <a:solidFill>
                  <a:srgbClr val="FFFC78"/>
                </a:solidFill>
                <a:latin typeface="Times New Roman"/>
                <a:cs typeface="Times New Roman"/>
              </a:rPr>
              <a:t> </a:t>
            </a:r>
            <a:r>
              <a:rPr sz="2800" dirty="0">
                <a:solidFill>
                  <a:srgbClr val="FFFC78"/>
                </a:solidFill>
                <a:latin typeface="Times New Roman"/>
                <a:cs typeface="Times New Roman"/>
              </a:rPr>
              <a:t>ideal</a:t>
            </a:r>
            <a:endParaRPr sz="2800" dirty="0">
              <a:solidFill>
                <a:prstClr val="black"/>
              </a:solidFill>
              <a:latin typeface="Times New Roman"/>
              <a:cs typeface="Times New Roman"/>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3648" y="476672"/>
            <a:ext cx="6984776" cy="607719"/>
          </a:xfrm>
          <a:prstGeom prst="rect">
            <a:avLst/>
          </a:prstGeom>
        </p:spPr>
        <p:txBody>
          <a:bodyPr vert="horz" wrap="square" lIns="0" tIns="10085" rIns="0" bIns="0" rtlCol="0">
            <a:spAutoFit/>
          </a:bodyPr>
          <a:lstStyle/>
          <a:p>
            <a:pPr marL="11206">
              <a:spcBef>
                <a:spcPts val="79"/>
              </a:spcBef>
            </a:pPr>
            <a:r>
              <a:rPr spc="-4" dirty="0"/>
              <a:t>Testicular</a:t>
            </a:r>
            <a:r>
              <a:rPr spc="-35" dirty="0"/>
              <a:t> </a:t>
            </a:r>
            <a:r>
              <a:rPr spc="-4" dirty="0"/>
              <a:t>Histology</a:t>
            </a:r>
          </a:p>
        </p:txBody>
      </p:sp>
      <p:grpSp>
        <p:nvGrpSpPr>
          <p:cNvPr id="3" name="object 3"/>
          <p:cNvGrpSpPr/>
          <p:nvPr/>
        </p:nvGrpSpPr>
        <p:grpSpPr>
          <a:xfrm>
            <a:off x="539552" y="1484784"/>
            <a:ext cx="5328592" cy="4896544"/>
            <a:chOff x="914400" y="2514599"/>
            <a:chExt cx="4517390" cy="3810000"/>
          </a:xfrm>
        </p:grpSpPr>
        <p:pic>
          <p:nvPicPr>
            <p:cNvPr id="4" name="object 4"/>
            <p:cNvPicPr/>
            <p:nvPr/>
          </p:nvPicPr>
          <p:blipFill>
            <a:blip r:embed="rId2" cstate="print"/>
            <a:stretch>
              <a:fillRect/>
            </a:stretch>
          </p:blipFill>
          <p:spPr>
            <a:xfrm>
              <a:off x="914400" y="2514599"/>
              <a:ext cx="4038600" cy="3810000"/>
            </a:xfrm>
            <a:prstGeom prst="rect">
              <a:avLst/>
            </a:prstGeom>
          </p:spPr>
        </p:pic>
        <p:sp>
          <p:nvSpPr>
            <p:cNvPr id="5" name="object 5"/>
            <p:cNvSpPr/>
            <p:nvPr/>
          </p:nvSpPr>
          <p:spPr>
            <a:xfrm>
              <a:off x="3131819" y="3659122"/>
              <a:ext cx="2280285" cy="710565"/>
            </a:xfrm>
            <a:custGeom>
              <a:avLst/>
              <a:gdLst/>
              <a:ahLst/>
              <a:cxnLst/>
              <a:rect l="l" t="t" r="r" b="b"/>
              <a:pathLst>
                <a:path w="2280285" h="710564">
                  <a:moveTo>
                    <a:pt x="2279904" y="0"/>
                  </a:moveTo>
                  <a:lnTo>
                    <a:pt x="0" y="710183"/>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2976372" y="4290059"/>
              <a:ext cx="189230" cy="161925"/>
            </a:xfrm>
            <a:custGeom>
              <a:avLst/>
              <a:gdLst/>
              <a:ahLst/>
              <a:cxnLst/>
              <a:rect l="l" t="t" r="r" b="b"/>
              <a:pathLst>
                <a:path w="189230" h="161925">
                  <a:moveTo>
                    <a:pt x="134111" y="0"/>
                  </a:moveTo>
                  <a:lnTo>
                    <a:pt x="0" y="131063"/>
                  </a:lnTo>
                  <a:lnTo>
                    <a:pt x="188975" y="161543"/>
                  </a:lnTo>
                  <a:lnTo>
                    <a:pt x="134111"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2985516" y="5335522"/>
              <a:ext cx="2426335" cy="356870"/>
            </a:xfrm>
            <a:custGeom>
              <a:avLst/>
              <a:gdLst/>
              <a:ahLst/>
              <a:cxnLst/>
              <a:rect l="l" t="t" r="r" b="b"/>
              <a:pathLst>
                <a:path w="2426335" h="356870">
                  <a:moveTo>
                    <a:pt x="2426208" y="0"/>
                  </a:moveTo>
                  <a:lnTo>
                    <a:pt x="0" y="356615"/>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823972" y="5609843"/>
              <a:ext cx="180340" cy="167640"/>
            </a:xfrm>
            <a:custGeom>
              <a:avLst/>
              <a:gdLst/>
              <a:ahLst/>
              <a:cxnLst/>
              <a:rect l="l" t="t" r="r" b="b"/>
              <a:pathLst>
                <a:path w="180339" h="167639">
                  <a:moveTo>
                    <a:pt x="155447" y="0"/>
                  </a:moveTo>
                  <a:lnTo>
                    <a:pt x="0" y="109727"/>
                  </a:lnTo>
                  <a:lnTo>
                    <a:pt x="179831" y="167639"/>
                  </a:lnTo>
                  <a:lnTo>
                    <a:pt x="155447"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9" name="object 9"/>
          <p:cNvSpPr txBox="1"/>
          <p:nvPr/>
        </p:nvSpPr>
        <p:spPr>
          <a:xfrm>
            <a:off x="5437002" y="2134944"/>
            <a:ext cx="3311461" cy="3991477"/>
          </a:xfrm>
          <a:prstGeom prst="rect">
            <a:avLst/>
          </a:prstGeom>
        </p:spPr>
        <p:txBody>
          <a:bodyPr vert="horz" wrap="square" lIns="0" tIns="47625" rIns="0" bIns="0" rtlCol="0">
            <a:spAutoFit/>
          </a:bodyPr>
          <a:lstStyle/>
          <a:p>
            <a:pPr marL="314902" marR="4483" indent="-304256" defTabSz="806867">
              <a:lnSpc>
                <a:spcPts val="2285"/>
              </a:lnSpc>
              <a:spcBef>
                <a:spcPts val="375"/>
              </a:spcBef>
            </a:pPr>
            <a:r>
              <a:rPr sz="2118" dirty="0">
                <a:solidFill>
                  <a:srgbClr val="FFFC78"/>
                </a:solidFill>
                <a:latin typeface="Times New Roman"/>
                <a:cs typeface="Times New Roman"/>
              </a:rPr>
              <a:t>Testis</a:t>
            </a:r>
            <a:r>
              <a:rPr sz="2118" spc="-18" dirty="0">
                <a:solidFill>
                  <a:srgbClr val="FFFC78"/>
                </a:solidFill>
                <a:latin typeface="Times New Roman"/>
                <a:cs typeface="Times New Roman"/>
              </a:rPr>
              <a:t> </a:t>
            </a:r>
            <a:r>
              <a:rPr sz="2118" dirty="0">
                <a:solidFill>
                  <a:srgbClr val="FFFC78"/>
                </a:solidFill>
                <a:latin typeface="Times New Roman"/>
                <a:cs typeface="Times New Roman"/>
              </a:rPr>
              <a:t>is</a:t>
            </a:r>
            <a:r>
              <a:rPr sz="2118" spc="-13" dirty="0">
                <a:solidFill>
                  <a:srgbClr val="FFFC78"/>
                </a:solidFill>
                <a:latin typeface="Times New Roman"/>
                <a:cs typeface="Times New Roman"/>
              </a:rPr>
              <a:t> </a:t>
            </a:r>
            <a:r>
              <a:rPr sz="2118" dirty="0">
                <a:solidFill>
                  <a:srgbClr val="FFFC78"/>
                </a:solidFill>
                <a:latin typeface="Times New Roman"/>
                <a:cs typeface="Times New Roman"/>
              </a:rPr>
              <a:t>made</a:t>
            </a:r>
            <a:r>
              <a:rPr sz="2118" spc="-13" dirty="0">
                <a:solidFill>
                  <a:srgbClr val="FFFC78"/>
                </a:solidFill>
                <a:latin typeface="Times New Roman"/>
                <a:cs typeface="Times New Roman"/>
              </a:rPr>
              <a:t> </a:t>
            </a:r>
            <a:r>
              <a:rPr sz="2118" dirty="0">
                <a:solidFill>
                  <a:srgbClr val="FFFC78"/>
                </a:solidFill>
                <a:latin typeface="Times New Roman"/>
                <a:cs typeface="Times New Roman"/>
              </a:rPr>
              <a:t>up</a:t>
            </a:r>
            <a:r>
              <a:rPr sz="2118" spc="-18" dirty="0">
                <a:solidFill>
                  <a:srgbClr val="FFFC78"/>
                </a:solidFill>
                <a:latin typeface="Times New Roman"/>
                <a:cs typeface="Times New Roman"/>
              </a:rPr>
              <a:t> </a:t>
            </a:r>
            <a:r>
              <a:rPr sz="2118" dirty="0">
                <a:solidFill>
                  <a:srgbClr val="FFFC78"/>
                </a:solidFill>
                <a:latin typeface="Times New Roman"/>
                <a:cs typeface="Times New Roman"/>
              </a:rPr>
              <a:t>of</a:t>
            </a:r>
            <a:r>
              <a:rPr sz="2118" spc="-13" dirty="0">
                <a:solidFill>
                  <a:srgbClr val="FFFC78"/>
                </a:solidFill>
                <a:latin typeface="Times New Roman"/>
                <a:cs typeface="Times New Roman"/>
              </a:rPr>
              <a:t> </a:t>
            </a:r>
            <a:r>
              <a:rPr sz="2118" dirty="0">
                <a:solidFill>
                  <a:srgbClr val="FFFC78"/>
                </a:solidFill>
                <a:latin typeface="Times New Roman"/>
                <a:cs typeface="Times New Roman"/>
              </a:rPr>
              <a:t>2</a:t>
            </a:r>
            <a:r>
              <a:rPr sz="2118" spc="-13" dirty="0">
                <a:solidFill>
                  <a:srgbClr val="FFFC78"/>
                </a:solidFill>
                <a:latin typeface="Times New Roman"/>
                <a:cs typeface="Times New Roman"/>
              </a:rPr>
              <a:t> </a:t>
            </a:r>
            <a:r>
              <a:rPr sz="2118" dirty="0">
                <a:solidFill>
                  <a:srgbClr val="FFFC78"/>
                </a:solidFill>
                <a:latin typeface="Times New Roman"/>
                <a:cs typeface="Times New Roman"/>
              </a:rPr>
              <a:t>major </a:t>
            </a:r>
            <a:r>
              <a:rPr sz="2118" spc="-516" dirty="0">
                <a:solidFill>
                  <a:srgbClr val="FFFC78"/>
                </a:solidFill>
                <a:latin typeface="Times New Roman"/>
                <a:cs typeface="Times New Roman"/>
              </a:rPr>
              <a:t> </a:t>
            </a:r>
            <a:r>
              <a:rPr sz="2118" dirty="0">
                <a:solidFill>
                  <a:srgbClr val="FFFC78"/>
                </a:solidFill>
                <a:latin typeface="Times New Roman"/>
                <a:cs typeface="Times New Roman"/>
              </a:rPr>
              <a:t>compartments</a:t>
            </a:r>
            <a:endParaRPr sz="2118" dirty="0">
              <a:solidFill>
                <a:prstClr val="black"/>
              </a:solidFill>
              <a:latin typeface="Times New Roman"/>
              <a:cs typeface="Times New Roman"/>
            </a:endParaRPr>
          </a:p>
          <a:p>
            <a:pPr marL="817513" marR="456104" indent="-403433" defTabSz="806867">
              <a:spcBef>
                <a:spcPts val="1160"/>
              </a:spcBef>
              <a:buFontTx/>
              <a:buAutoNum type="arabicParenR"/>
              <a:tabLst>
                <a:tab pos="817513" algn="l"/>
                <a:tab pos="818073" algn="l"/>
              </a:tabLst>
            </a:pPr>
            <a:r>
              <a:rPr sz="2471" b="1" spc="-4" dirty="0">
                <a:solidFill>
                  <a:srgbClr val="FFFC78"/>
                </a:solidFill>
                <a:latin typeface="Times New Roman"/>
                <a:cs typeface="Times New Roman"/>
              </a:rPr>
              <a:t>Region</a:t>
            </a:r>
            <a:r>
              <a:rPr sz="2471" b="1" spc="-49" dirty="0">
                <a:solidFill>
                  <a:srgbClr val="FFFC78"/>
                </a:solidFill>
                <a:latin typeface="Times New Roman"/>
                <a:cs typeface="Times New Roman"/>
              </a:rPr>
              <a:t> </a:t>
            </a:r>
            <a:r>
              <a:rPr sz="2471" b="1" spc="-4" dirty="0">
                <a:solidFill>
                  <a:srgbClr val="FFFC78"/>
                </a:solidFill>
                <a:latin typeface="Times New Roman"/>
                <a:cs typeface="Times New Roman"/>
              </a:rPr>
              <a:t>inside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seminiferous </a:t>
            </a:r>
            <a:r>
              <a:rPr sz="2471" b="1" dirty="0">
                <a:solidFill>
                  <a:srgbClr val="FFFC78"/>
                </a:solidFill>
                <a:latin typeface="Times New Roman"/>
                <a:cs typeface="Times New Roman"/>
              </a:rPr>
              <a:t> </a:t>
            </a:r>
            <a:r>
              <a:rPr sz="2471" b="1" spc="-4" dirty="0">
                <a:solidFill>
                  <a:srgbClr val="FFFC78"/>
                </a:solidFill>
                <a:latin typeface="Times New Roman"/>
                <a:cs typeface="Times New Roman"/>
              </a:rPr>
              <a:t>tubules</a:t>
            </a:r>
            <a:endParaRPr sz="2471" dirty="0">
              <a:solidFill>
                <a:prstClr val="black"/>
              </a:solidFill>
              <a:latin typeface="Times New Roman"/>
              <a:cs typeface="Times New Roman"/>
            </a:endParaRPr>
          </a:p>
          <a:p>
            <a:pPr marL="817513" defTabSz="806867">
              <a:spcBef>
                <a:spcPts val="424"/>
              </a:spcBef>
            </a:pPr>
            <a:r>
              <a:rPr sz="1412" b="1" spc="-4" dirty="0">
                <a:solidFill>
                  <a:srgbClr val="FFFC78"/>
                </a:solidFill>
                <a:latin typeface="Times New Roman"/>
                <a:cs typeface="Times New Roman"/>
              </a:rPr>
              <a:t>Spermatozoa</a:t>
            </a:r>
            <a:r>
              <a:rPr sz="1412" b="1" spc="-9" dirty="0">
                <a:solidFill>
                  <a:srgbClr val="FFFC78"/>
                </a:solidFill>
                <a:latin typeface="Times New Roman"/>
                <a:cs typeface="Times New Roman"/>
              </a:rPr>
              <a:t> </a:t>
            </a:r>
            <a:r>
              <a:rPr sz="1412" b="1" spc="-4" dirty="0">
                <a:solidFill>
                  <a:srgbClr val="FFFC78"/>
                </a:solidFill>
                <a:latin typeface="Times New Roman"/>
                <a:cs typeface="Times New Roman"/>
              </a:rPr>
              <a:t>development</a:t>
            </a:r>
            <a:endParaRPr lang="de-CH" sz="1412" b="1" spc="-4" dirty="0">
              <a:solidFill>
                <a:srgbClr val="FFFC78"/>
              </a:solidFill>
              <a:latin typeface="Times New Roman"/>
              <a:cs typeface="Times New Roman"/>
            </a:endParaRPr>
          </a:p>
          <a:p>
            <a:pPr marL="817513" defTabSz="806867">
              <a:spcBef>
                <a:spcPts val="424"/>
              </a:spcBef>
            </a:pPr>
            <a:endParaRPr sz="1412" dirty="0">
              <a:solidFill>
                <a:prstClr val="black"/>
              </a:solidFill>
              <a:latin typeface="Times New Roman"/>
              <a:cs typeface="Times New Roman"/>
            </a:endParaRPr>
          </a:p>
          <a:p>
            <a:pPr defTabSz="806867">
              <a:spcBef>
                <a:spcPts val="22"/>
              </a:spcBef>
            </a:pPr>
            <a:endParaRPr sz="1456" dirty="0">
              <a:solidFill>
                <a:prstClr val="black"/>
              </a:solidFill>
              <a:latin typeface="Times New Roman"/>
              <a:cs typeface="Times New Roman"/>
            </a:endParaRPr>
          </a:p>
          <a:p>
            <a:pPr marL="414079" marR="84609" defTabSz="806867">
              <a:buFont typeface="Times New Roman"/>
              <a:buAutoNum type="arabicParenR" startAt="2"/>
              <a:tabLst>
                <a:tab pos="753636" algn="l"/>
              </a:tabLst>
            </a:pPr>
            <a:r>
              <a:rPr sz="2471" b="1" spc="-4" dirty="0">
                <a:solidFill>
                  <a:srgbClr val="FFFC78"/>
                </a:solidFill>
                <a:latin typeface="Times New Roman"/>
                <a:cs typeface="Times New Roman"/>
              </a:rPr>
              <a:t>Interstitial space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outside</a:t>
            </a:r>
            <a:r>
              <a:rPr sz="2471" b="1" spc="-9" dirty="0">
                <a:solidFill>
                  <a:srgbClr val="FFFC78"/>
                </a:solidFill>
                <a:latin typeface="Times New Roman"/>
                <a:cs typeface="Times New Roman"/>
              </a:rPr>
              <a:t> </a:t>
            </a:r>
            <a:r>
              <a:rPr sz="2471" b="1" dirty="0">
                <a:solidFill>
                  <a:srgbClr val="FFFC78"/>
                </a:solidFill>
                <a:latin typeface="Times New Roman"/>
                <a:cs typeface="Times New Roman"/>
              </a:rPr>
              <a:t>ST</a:t>
            </a:r>
            <a:endParaRPr sz="2471" dirty="0">
              <a:solidFill>
                <a:prstClr val="black"/>
              </a:solidFill>
              <a:latin typeface="Times New Roman"/>
              <a:cs typeface="Times New Roman"/>
            </a:endParaRPr>
          </a:p>
          <a:p>
            <a:pPr marL="1328528" lvl="1" indent="-108143" defTabSz="806867">
              <a:spcBef>
                <a:spcPts val="401"/>
              </a:spcBef>
              <a:buFontTx/>
              <a:buChar char="-"/>
              <a:tabLst>
                <a:tab pos="1329089" algn="l"/>
              </a:tabLst>
            </a:pPr>
            <a:r>
              <a:rPr sz="1412" b="1" spc="-4" dirty="0">
                <a:solidFill>
                  <a:srgbClr val="FFFC78"/>
                </a:solidFill>
                <a:latin typeface="Times New Roman"/>
                <a:cs typeface="Times New Roman"/>
              </a:rPr>
              <a:t>Leydig</a:t>
            </a:r>
            <a:r>
              <a:rPr sz="1412" b="1" spc="-26" dirty="0">
                <a:solidFill>
                  <a:srgbClr val="FFFC78"/>
                </a:solidFill>
                <a:latin typeface="Times New Roman"/>
                <a:cs typeface="Times New Roman"/>
              </a:rPr>
              <a:t> </a:t>
            </a:r>
            <a:r>
              <a:rPr sz="1412" b="1" spc="-4" dirty="0">
                <a:solidFill>
                  <a:srgbClr val="FFFC78"/>
                </a:solidFill>
                <a:latin typeface="Times New Roman"/>
                <a:cs typeface="Times New Roman"/>
              </a:rPr>
              <a:t>cells,</a:t>
            </a:r>
            <a:endParaRPr sz="1412" dirty="0">
              <a:solidFill>
                <a:prstClr val="black"/>
              </a:solidFill>
              <a:latin typeface="Times New Roman"/>
              <a:cs typeface="Times New Roman"/>
            </a:endParaRPr>
          </a:p>
          <a:p>
            <a:pPr marL="1328528" lvl="1" indent="-108143" defTabSz="806867">
              <a:spcBef>
                <a:spcPts val="361"/>
              </a:spcBef>
              <a:buFontTx/>
              <a:buChar char="-"/>
              <a:tabLst>
                <a:tab pos="1329089" algn="l"/>
              </a:tabLst>
            </a:pPr>
            <a:r>
              <a:rPr sz="1412" b="1" spc="-4" dirty="0">
                <a:solidFill>
                  <a:srgbClr val="FFFC78"/>
                </a:solidFill>
                <a:latin typeface="Times New Roman"/>
                <a:cs typeface="Times New Roman"/>
              </a:rPr>
              <a:t>Androgen</a:t>
            </a:r>
            <a:r>
              <a:rPr sz="1412" b="1" spc="-13" dirty="0">
                <a:solidFill>
                  <a:srgbClr val="FFFC78"/>
                </a:solidFill>
                <a:latin typeface="Times New Roman"/>
                <a:cs typeface="Times New Roman"/>
              </a:rPr>
              <a:t> </a:t>
            </a:r>
            <a:r>
              <a:rPr sz="1412" b="1" spc="-4" dirty="0">
                <a:solidFill>
                  <a:srgbClr val="FFFC78"/>
                </a:solidFill>
                <a:latin typeface="Times New Roman"/>
                <a:cs typeface="Times New Roman"/>
              </a:rPr>
              <a:t>Production</a:t>
            </a:r>
            <a:endParaRPr sz="1412" dirty="0">
              <a:solidFill>
                <a:prstClr val="black"/>
              </a:solidFill>
              <a:latin typeface="Times New Roman"/>
              <a:cs typeface="Times New Roman"/>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3648" y="404664"/>
            <a:ext cx="5352602" cy="607719"/>
          </a:xfrm>
          <a:prstGeom prst="rect">
            <a:avLst/>
          </a:prstGeom>
        </p:spPr>
        <p:txBody>
          <a:bodyPr vert="horz" wrap="square" lIns="0" tIns="10085" rIns="0" bIns="0" rtlCol="0">
            <a:spAutoFit/>
          </a:bodyPr>
          <a:lstStyle/>
          <a:p>
            <a:pPr marL="11206">
              <a:spcBef>
                <a:spcPts val="79"/>
              </a:spcBef>
            </a:pPr>
            <a:r>
              <a:rPr spc="-4" dirty="0"/>
              <a:t>Seminiferous</a:t>
            </a:r>
            <a:r>
              <a:rPr spc="-26" dirty="0"/>
              <a:t> </a:t>
            </a:r>
            <a:r>
              <a:rPr spc="-4" dirty="0"/>
              <a:t>Tubules</a:t>
            </a:r>
          </a:p>
        </p:txBody>
      </p:sp>
      <p:sp>
        <p:nvSpPr>
          <p:cNvPr id="3" name="object 3"/>
          <p:cNvSpPr txBox="1"/>
          <p:nvPr/>
        </p:nvSpPr>
        <p:spPr>
          <a:xfrm>
            <a:off x="4962339" y="1844825"/>
            <a:ext cx="3666463" cy="4169777"/>
          </a:xfrm>
          <a:prstGeom prst="rect">
            <a:avLst/>
          </a:prstGeom>
        </p:spPr>
        <p:txBody>
          <a:bodyPr vert="horz" wrap="square" lIns="0" tIns="54909" rIns="0" bIns="0" rtlCol="0">
            <a:spAutoFit/>
          </a:bodyPr>
          <a:lstStyle/>
          <a:p>
            <a:pPr marL="314902" marR="4483" indent="-304256" defTabSz="806867">
              <a:lnSpc>
                <a:spcPts val="2665"/>
              </a:lnSpc>
              <a:spcBef>
                <a:spcPts val="432"/>
              </a:spcBef>
              <a:buFontTx/>
              <a:buChar char="•"/>
              <a:tabLst>
                <a:tab pos="314902" algn="l"/>
                <a:tab pos="315462" algn="l"/>
              </a:tabLst>
            </a:pPr>
            <a:r>
              <a:rPr sz="2471" spc="-4" dirty="0">
                <a:solidFill>
                  <a:srgbClr val="FFFC78"/>
                </a:solidFill>
                <a:latin typeface="Times New Roman"/>
                <a:cs typeface="Times New Roman"/>
              </a:rPr>
              <a:t>Seminiferous tubules </a:t>
            </a:r>
            <a:r>
              <a:rPr sz="2471" dirty="0">
                <a:solidFill>
                  <a:srgbClr val="FFFC78"/>
                </a:solidFill>
                <a:latin typeface="Times New Roman"/>
                <a:cs typeface="Times New Roman"/>
              </a:rPr>
              <a:t> </a:t>
            </a:r>
            <a:r>
              <a:rPr sz="2471" spc="-4" dirty="0">
                <a:solidFill>
                  <a:srgbClr val="FFFC78"/>
                </a:solidFill>
                <a:latin typeface="Times New Roman"/>
                <a:cs typeface="Times New Roman"/>
              </a:rPr>
              <a:t>are</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lined</a:t>
            </a:r>
            <a:r>
              <a:rPr sz="2471" spc="-13" dirty="0">
                <a:solidFill>
                  <a:srgbClr val="FFFC78"/>
                </a:solidFill>
                <a:latin typeface="Times New Roman"/>
                <a:cs typeface="Times New Roman"/>
              </a:rPr>
              <a:t> </a:t>
            </a:r>
            <a:r>
              <a:rPr sz="2471" dirty="0">
                <a:solidFill>
                  <a:srgbClr val="FFFC78"/>
                </a:solidFill>
                <a:latin typeface="Times New Roman"/>
                <a:cs typeface="Times New Roman"/>
              </a:rPr>
              <a:t>by</a:t>
            </a:r>
            <a:r>
              <a:rPr sz="2471" spc="-18" dirty="0">
                <a:solidFill>
                  <a:srgbClr val="FFFC78"/>
                </a:solidFill>
                <a:latin typeface="Times New Roman"/>
                <a:cs typeface="Times New Roman"/>
              </a:rPr>
              <a:t> </a:t>
            </a:r>
            <a:r>
              <a:rPr sz="2471" dirty="0">
                <a:solidFill>
                  <a:srgbClr val="FFFC78"/>
                </a:solidFill>
                <a:latin typeface="Times New Roman"/>
                <a:cs typeface="Times New Roman"/>
              </a:rPr>
              <a:t>a</a:t>
            </a:r>
            <a:r>
              <a:rPr sz="2471" spc="-9" dirty="0">
                <a:solidFill>
                  <a:srgbClr val="00D100"/>
                </a:solidFill>
                <a:latin typeface="Times New Roman"/>
                <a:cs typeface="Times New Roman"/>
              </a:rPr>
              <a:t> </a:t>
            </a:r>
            <a:r>
              <a:rPr sz="2471" u="heavy" dirty="0">
                <a:solidFill>
                  <a:srgbClr val="00D100"/>
                </a:solidFill>
                <a:uFill>
                  <a:solidFill>
                    <a:srgbClr val="00D100"/>
                  </a:solidFill>
                </a:uFill>
                <a:latin typeface="Times New Roman"/>
                <a:cs typeface="Times New Roman"/>
              </a:rPr>
              <a:t>germinal </a:t>
            </a:r>
            <a:r>
              <a:rPr sz="2471" spc="-604" dirty="0">
                <a:solidFill>
                  <a:srgbClr val="00D100"/>
                </a:solidFill>
                <a:latin typeface="Times New Roman"/>
                <a:cs typeface="Times New Roman"/>
              </a:rPr>
              <a:t> </a:t>
            </a:r>
            <a:r>
              <a:rPr sz="2471" u="heavy" spc="-4" dirty="0">
                <a:solidFill>
                  <a:srgbClr val="00D100"/>
                </a:solidFill>
                <a:uFill>
                  <a:solidFill>
                    <a:srgbClr val="00D100"/>
                  </a:solidFill>
                </a:uFill>
                <a:latin typeface="Times New Roman"/>
                <a:cs typeface="Times New Roman"/>
              </a:rPr>
              <a:t>epithelium</a:t>
            </a:r>
            <a:endParaRPr lang="de-CH" sz="2471" u="heavy" spc="-4" dirty="0">
              <a:solidFill>
                <a:srgbClr val="00D100"/>
              </a:solidFill>
              <a:uFill>
                <a:solidFill>
                  <a:srgbClr val="00D100"/>
                </a:solidFill>
              </a:uFill>
              <a:latin typeface="Times New Roman"/>
              <a:cs typeface="Times New Roman"/>
            </a:endParaRPr>
          </a:p>
          <a:p>
            <a:pPr marL="314902" marR="4483" indent="-304256" defTabSz="806867">
              <a:lnSpc>
                <a:spcPts val="2665"/>
              </a:lnSpc>
              <a:spcBef>
                <a:spcPts val="432"/>
              </a:spcBef>
              <a:buFontTx/>
              <a:buChar char="•"/>
              <a:tabLst>
                <a:tab pos="314902" algn="l"/>
                <a:tab pos="315462" algn="l"/>
              </a:tabLst>
            </a:pPr>
            <a:endParaRPr sz="2471" dirty="0">
              <a:solidFill>
                <a:prstClr val="black"/>
              </a:solidFill>
              <a:latin typeface="Times New Roman"/>
              <a:cs typeface="Times New Roman"/>
            </a:endParaRPr>
          </a:p>
          <a:p>
            <a:pPr marL="314902" marR="563686" indent="-304256" defTabSz="806867">
              <a:lnSpc>
                <a:spcPts val="2665"/>
              </a:lnSpc>
              <a:spcBef>
                <a:spcPts val="604"/>
              </a:spcBef>
              <a:buFontTx/>
              <a:buChar char="•"/>
              <a:tabLst>
                <a:tab pos="314902" algn="l"/>
                <a:tab pos="315462" algn="l"/>
              </a:tabLst>
            </a:pPr>
            <a:r>
              <a:rPr sz="2471" spc="-4" dirty="0">
                <a:solidFill>
                  <a:srgbClr val="FFFC78"/>
                </a:solidFill>
                <a:latin typeface="Times New Roman"/>
                <a:cs typeface="Times New Roman"/>
              </a:rPr>
              <a:t>Primary</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product</a:t>
            </a:r>
            <a:r>
              <a:rPr sz="2471" spc="-22" dirty="0">
                <a:solidFill>
                  <a:srgbClr val="FFFC78"/>
                </a:solidFill>
                <a:latin typeface="Times New Roman"/>
                <a:cs typeface="Times New Roman"/>
              </a:rPr>
              <a:t> </a:t>
            </a:r>
            <a:r>
              <a:rPr sz="2471" dirty="0">
                <a:solidFill>
                  <a:srgbClr val="FFFC78"/>
                </a:solidFill>
                <a:latin typeface="Times New Roman"/>
                <a:cs typeface="Times New Roman"/>
              </a:rPr>
              <a:t>is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spermatozoa</a:t>
            </a:r>
            <a:endParaRPr lang="de-CH" sz="2471" spc="-4" dirty="0">
              <a:solidFill>
                <a:srgbClr val="FFFC78"/>
              </a:solidFill>
              <a:latin typeface="Times New Roman"/>
              <a:cs typeface="Times New Roman"/>
            </a:endParaRPr>
          </a:p>
          <a:p>
            <a:pPr marL="10646" marR="563686" defTabSz="806867">
              <a:lnSpc>
                <a:spcPts val="2665"/>
              </a:lnSpc>
              <a:spcBef>
                <a:spcPts val="604"/>
              </a:spcBef>
              <a:tabLst>
                <a:tab pos="314902" algn="l"/>
                <a:tab pos="315462" algn="l"/>
              </a:tabLst>
            </a:pPr>
            <a:endParaRPr sz="2471" dirty="0">
              <a:solidFill>
                <a:prstClr val="black"/>
              </a:solidFill>
              <a:latin typeface="Times New Roman"/>
              <a:cs typeface="Times New Roman"/>
            </a:endParaRPr>
          </a:p>
          <a:p>
            <a:pPr marL="314902" marR="590581" indent="-304256" defTabSz="806867">
              <a:lnSpc>
                <a:spcPts val="2691"/>
              </a:lnSpc>
              <a:spcBef>
                <a:spcPts val="578"/>
              </a:spcBef>
              <a:buFontTx/>
              <a:buChar char="•"/>
              <a:tabLst>
                <a:tab pos="314902" algn="l"/>
                <a:tab pos="315462" algn="l"/>
              </a:tabLst>
            </a:pPr>
            <a:r>
              <a:rPr sz="2471" spc="-4" dirty="0">
                <a:solidFill>
                  <a:srgbClr val="FFFC78"/>
                </a:solidFill>
                <a:latin typeface="Times New Roman"/>
                <a:cs typeface="Times New Roman"/>
              </a:rPr>
              <a:t>Two</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cell</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types</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are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found</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within</a:t>
            </a:r>
            <a:r>
              <a:rPr sz="2471" spc="-13" dirty="0">
                <a:solidFill>
                  <a:srgbClr val="FFFC78"/>
                </a:solidFill>
                <a:latin typeface="Times New Roman"/>
                <a:cs typeface="Times New Roman"/>
              </a:rPr>
              <a:t> </a:t>
            </a:r>
            <a:r>
              <a:rPr sz="2471" dirty="0">
                <a:solidFill>
                  <a:srgbClr val="FFFC78"/>
                </a:solidFill>
                <a:latin typeface="Times New Roman"/>
                <a:cs typeface="Times New Roman"/>
              </a:rPr>
              <a:t>ST</a:t>
            </a:r>
            <a:endParaRPr sz="2471" dirty="0">
              <a:solidFill>
                <a:prstClr val="black"/>
              </a:solidFill>
              <a:latin typeface="Times New Roman"/>
              <a:cs typeface="Times New Roman"/>
            </a:endParaRPr>
          </a:p>
          <a:p>
            <a:pPr marL="667346" lvl="1" indent="-253827" defTabSz="806867">
              <a:spcBef>
                <a:spcPts val="202"/>
              </a:spcBef>
              <a:buFontTx/>
              <a:buChar char="–"/>
              <a:tabLst>
                <a:tab pos="667346" algn="l"/>
                <a:tab pos="667906" algn="l"/>
              </a:tabLst>
            </a:pPr>
            <a:r>
              <a:rPr sz="2118" spc="-4" dirty="0">
                <a:solidFill>
                  <a:srgbClr val="FFFC78"/>
                </a:solidFill>
                <a:latin typeface="Times New Roman"/>
                <a:cs typeface="Times New Roman"/>
              </a:rPr>
              <a:t>Germ</a:t>
            </a:r>
            <a:r>
              <a:rPr sz="2118" spc="-44" dirty="0">
                <a:solidFill>
                  <a:srgbClr val="FFFC78"/>
                </a:solidFill>
                <a:latin typeface="Times New Roman"/>
                <a:cs typeface="Times New Roman"/>
              </a:rPr>
              <a:t> </a:t>
            </a:r>
            <a:r>
              <a:rPr sz="2118" dirty="0">
                <a:solidFill>
                  <a:srgbClr val="FFFC78"/>
                </a:solidFill>
                <a:latin typeface="Times New Roman"/>
                <a:cs typeface="Times New Roman"/>
              </a:rPr>
              <a:t>cells</a:t>
            </a:r>
            <a:endParaRPr sz="2118" dirty="0">
              <a:solidFill>
                <a:prstClr val="black"/>
              </a:solidFill>
              <a:latin typeface="Times New Roman"/>
              <a:cs typeface="Times New Roman"/>
            </a:endParaRPr>
          </a:p>
          <a:p>
            <a:pPr marL="667346" lvl="1" indent="-253827" defTabSz="806867">
              <a:spcBef>
                <a:spcPts val="251"/>
              </a:spcBef>
              <a:buFontTx/>
              <a:buChar char="–"/>
              <a:tabLst>
                <a:tab pos="667346" algn="l"/>
                <a:tab pos="667906" algn="l"/>
              </a:tabLst>
            </a:pPr>
            <a:r>
              <a:rPr sz="2118" spc="-4" dirty="0">
                <a:solidFill>
                  <a:srgbClr val="FFFC78"/>
                </a:solidFill>
                <a:latin typeface="Times New Roman"/>
                <a:cs typeface="Times New Roman"/>
              </a:rPr>
              <a:t>Sertoli</a:t>
            </a:r>
            <a:r>
              <a:rPr sz="2118" spc="-44" dirty="0">
                <a:solidFill>
                  <a:srgbClr val="FFFC78"/>
                </a:solidFill>
                <a:latin typeface="Times New Roman"/>
                <a:cs typeface="Times New Roman"/>
              </a:rPr>
              <a:t> </a:t>
            </a:r>
            <a:r>
              <a:rPr sz="2118" dirty="0">
                <a:solidFill>
                  <a:srgbClr val="FFFC78"/>
                </a:solidFill>
                <a:latin typeface="Times New Roman"/>
                <a:cs typeface="Times New Roman"/>
              </a:rPr>
              <a:t>cells</a:t>
            </a:r>
            <a:endParaRPr sz="2118" dirty="0">
              <a:solidFill>
                <a:prstClr val="black"/>
              </a:solidFill>
              <a:latin typeface="Times New Roman"/>
              <a:cs typeface="Times New Roman"/>
            </a:endParaRPr>
          </a:p>
        </p:txBody>
      </p:sp>
      <p:grpSp>
        <p:nvGrpSpPr>
          <p:cNvPr id="4" name="object 4"/>
          <p:cNvGrpSpPr/>
          <p:nvPr/>
        </p:nvGrpSpPr>
        <p:grpSpPr>
          <a:xfrm>
            <a:off x="467544" y="1379396"/>
            <a:ext cx="5112568" cy="4857915"/>
            <a:chOff x="838200" y="2590799"/>
            <a:chExt cx="4822190" cy="3581400"/>
          </a:xfrm>
        </p:grpSpPr>
        <p:pic>
          <p:nvPicPr>
            <p:cNvPr id="5" name="object 5"/>
            <p:cNvPicPr/>
            <p:nvPr/>
          </p:nvPicPr>
          <p:blipFill>
            <a:blip r:embed="rId2" cstate="print"/>
            <a:stretch>
              <a:fillRect/>
            </a:stretch>
          </p:blipFill>
          <p:spPr>
            <a:xfrm>
              <a:off x="838200" y="2590799"/>
              <a:ext cx="4191000" cy="3581400"/>
            </a:xfrm>
            <a:prstGeom prst="rect">
              <a:avLst/>
            </a:prstGeom>
          </p:spPr>
        </p:pic>
        <p:sp>
          <p:nvSpPr>
            <p:cNvPr id="6" name="object 6"/>
            <p:cNvSpPr/>
            <p:nvPr/>
          </p:nvSpPr>
          <p:spPr>
            <a:xfrm>
              <a:off x="4122420" y="5012434"/>
              <a:ext cx="1518285" cy="551815"/>
            </a:xfrm>
            <a:custGeom>
              <a:avLst/>
              <a:gdLst/>
              <a:ahLst/>
              <a:cxnLst/>
              <a:rect l="l" t="t" r="r" b="b"/>
              <a:pathLst>
                <a:path w="1518285" h="551814">
                  <a:moveTo>
                    <a:pt x="1517904" y="551688"/>
                  </a:moveTo>
                  <a:lnTo>
                    <a:pt x="0" y="0"/>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3963923" y="4933187"/>
              <a:ext cx="192405" cy="161925"/>
            </a:xfrm>
            <a:custGeom>
              <a:avLst/>
              <a:gdLst/>
              <a:ahLst/>
              <a:cxnLst/>
              <a:rect l="l" t="t" r="r" b="b"/>
              <a:pathLst>
                <a:path w="192404" h="161925">
                  <a:moveTo>
                    <a:pt x="192023" y="0"/>
                  </a:moveTo>
                  <a:lnTo>
                    <a:pt x="0" y="24383"/>
                  </a:lnTo>
                  <a:lnTo>
                    <a:pt x="134111" y="161544"/>
                  </a:lnTo>
                  <a:lnTo>
                    <a:pt x="192023"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528316" y="5369050"/>
              <a:ext cx="3112135" cy="652780"/>
            </a:xfrm>
            <a:custGeom>
              <a:avLst/>
              <a:gdLst/>
              <a:ahLst/>
              <a:cxnLst/>
              <a:rect l="l" t="t" r="r" b="b"/>
              <a:pathLst>
                <a:path w="3112135" h="652779">
                  <a:moveTo>
                    <a:pt x="3112008" y="652272"/>
                  </a:moveTo>
                  <a:lnTo>
                    <a:pt x="0" y="0"/>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366772" y="5286755"/>
              <a:ext cx="182880" cy="167640"/>
            </a:xfrm>
            <a:custGeom>
              <a:avLst/>
              <a:gdLst/>
              <a:ahLst/>
              <a:cxnLst/>
              <a:rect l="l" t="t" r="r" b="b"/>
              <a:pathLst>
                <a:path w="182880" h="167639">
                  <a:moveTo>
                    <a:pt x="182879" y="0"/>
                  </a:moveTo>
                  <a:lnTo>
                    <a:pt x="0" y="48767"/>
                  </a:lnTo>
                  <a:lnTo>
                    <a:pt x="149351" y="167639"/>
                  </a:lnTo>
                  <a:lnTo>
                    <a:pt x="182879"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10" name="object 10"/>
            <p:cNvSpPr/>
            <p:nvPr/>
          </p:nvSpPr>
          <p:spPr>
            <a:xfrm>
              <a:off x="4344924" y="3049522"/>
              <a:ext cx="0" cy="1828800"/>
            </a:xfrm>
            <a:custGeom>
              <a:avLst/>
              <a:gdLst/>
              <a:ahLst/>
              <a:cxnLst/>
              <a:rect l="l" t="t" r="r" b="b"/>
              <a:pathLst>
                <a:path h="1828800">
                  <a:moveTo>
                    <a:pt x="0" y="0"/>
                  </a:moveTo>
                  <a:lnTo>
                    <a:pt x="0" y="1828800"/>
                  </a:lnTo>
                </a:path>
              </a:pathLst>
            </a:custGeom>
            <a:ln w="57911">
              <a:solidFill>
                <a:srgbClr val="00D100"/>
              </a:solidFill>
            </a:ln>
          </p:spPr>
          <p:txBody>
            <a:bodyPr wrap="square" lIns="0" tIns="0" rIns="0" bIns="0" rtlCol="0"/>
            <a:lstStyle/>
            <a:p>
              <a:pPr defTabSz="806867"/>
              <a:endParaRPr sz="1588">
                <a:solidFill>
                  <a:prstClr val="black"/>
                </a:solidFill>
                <a:latin typeface="Calibri"/>
              </a:endParaRPr>
            </a:p>
          </p:txBody>
        </p:sp>
        <p:sp>
          <p:nvSpPr>
            <p:cNvPr id="11" name="object 11"/>
            <p:cNvSpPr/>
            <p:nvPr/>
          </p:nvSpPr>
          <p:spPr>
            <a:xfrm>
              <a:off x="4509515" y="3506722"/>
              <a:ext cx="978535" cy="195580"/>
            </a:xfrm>
            <a:custGeom>
              <a:avLst/>
              <a:gdLst/>
              <a:ahLst/>
              <a:cxnLst/>
              <a:rect l="l" t="t" r="r" b="b"/>
              <a:pathLst>
                <a:path w="978535" h="195579">
                  <a:moveTo>
                    <a:pt x="978408" y="0"/>
                  </a:moveTo>
                  <a:lnTo>
                    <a:pt x="0" y="195071"/>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12" name="object 12"/>
            <p:cNvSpPr/>
            <p:nvPr/>
          </p:nvSpPr>
          <p:spPr>
            <a:xfrm>
              <a:off x="4347971" y="3619499"/>
              <a:ext cx="182880" cy="167640"/>
            </a:xfrm>
            <a:custGeom>
              <a:avLst/>
              <a:gdLst/>
              <a:ahLst/>
              <a:cxnLst/>
              <a:rect l="l" t="t" r="r" b="b"/>
              <a:pathLst>
                <a:path w="182879" h="167639">
                  <a:moveTo>
                    <a:pt x="149352" y="0"/>
                  </a:moveTo>
                  <a:lnTo>
                    <a:pt x="0" y="118871"/>
                  </a:lnTo>
                  <a:lnTo>
                    <a:pt x="182879" y="167639"/>
                  </a:lnTo>
                  <a:lnTo>
                    <a:pt x="149352"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0330" y="404664"/>
            <a:ext cx="4235824" cy="607719"/>
          </a:xfrm>
          <a:prstGeom prst="rect">
            <a:avLst/>
          </a:prstGeom>
        </p:spPr>
        <p:txBody>
          <a:bodyPr vert="horz" wrap="square" lIns="0" tIns="10085" rIns="0" bIns="0" rtlCol="0">
            <a:spAutoFit/>
          </a:bodyPr>
          <a:lstStyle/>
          <a:p>
            <a:pPr marL="11206">
              <a:spcBef>
                <a:spcPts val="79"/>
              </a:spcBef>
            </a:pPr>
            <a:r>
              <a:rPr spc="-4" dirty="0"/>
              <a:t>Interstitial</a:t>
            </a:r>
            <a:r>
              <a:rPr spc="-44" dirty="0"/>
              <a:t> </a:t>
            </a:r>
            <a:r>
              <a:rPr spc="-4" dirty="0"/>
              <a:t>space</a:t>
            </a:r>
          </a:p>
        </p:txBody>
      </p:sp>
      <p:sp>
        <p:nvSpPr>
          <p:cNvPr id="3" name="object 3"/>
          <p:cNvSpPr txBox="1"/>
          <p:nvPr/>
        </p:nvSpPr>
        <p:spPr>
          <a:xfrm>
            <a:off x="5508104" y="2159149"/>
            <a:ext cx="3096344" cy="2674148"/>
          </a:xfrm>
          <a:prstGeom prst="rect">
            <a:avLst/>
          </a:prstGeom>
        </p:spPr>
        <p:txBody>
          <a:bodyPr vert="horz" wrap="square" lIns="0" tIns="11766" rIns="0" bIns="0" rtlCol="0">
            <a:spAutoFit/>
          </a:bodyPr>
          <a:lstStyle/>
          <a:p>
            <a:pPr marL="314902" marR="315462" indent="-304256" defTabSz="806867">
              <a:spcBef>
                <a:spcPts val="93"/>
              </a:spcBef>
              <a:buFontTx/>
              <a:buChar char="•"/>
              <a:tabLst>
                <a:tab pos="314902" algn="l"/>
                <a:tab pos="315462" algn="l"/>
              </a:tabLst>
            </a:pPr>
            <a:r>
              <a:rPr sz="2400" spc="-4" dirty="0">
                <a:solidFill>
                  <a:srgbClr val="FFFC78"/>
                </a:solidFill>
                <a:latin typeface="Times New Roman"/>
                <a:cs typeface="Times New Roman"/>
              </a:rPr>
              <a:t>Outside</a:t>
            </a:r>
            <a:r>
              <a:rPr sz="2400" spc="-18" dirty="0">
                <a:solidFill>
                  <a:srgbClr val="FFFC78"/>
                </a:solidFill>
                <a:latin typeface="Times New Roman"/>
                <a:cs typeface="Times New Roman"/>
              </a:rPr>
              <a:t> </a:t>
            </a:r>
            <a:r>
              <a:rPr sz="2400" spc="-4" dirty="0">
                <a:solidFill>
                  <a:srgbClr val="FFFC78"/>
                </a:solidFill>
                <a:latin typeface="Times New Roman"/>
                <a:cs typeface="Times New Roman"/>
              </a:rPr>
              <a:t>the</a:t>
            </a:r>
            <a:r>
              <a:rPr sz="2400" spc="-18" dirty="0">
                <a:solidFill>
                  <a:srgbClr val="FFFC78"/>
                </a:solidFill>
                <a:latin typeface="Times New Roman"/>
                <a:cs typeface="Times New Roman"/>
              </a:rPr>
              <a:t> </a:t>
            </a:r>
            <a:r>
              <a:rPr sz="2400" dirty="0">
                <a:solidFill>
                  <a:srgbClr val="FFFC78"/>
                </a:solidFill>
                <a:latin typeface="Times New Roman"/>
                <a:cs typeface="Times New Roman"/>
              </a:rPr>
              <a:t>ST</a:t>
            </a:r>
            <a:r>
              <a:rPr sz="2400" spc="-18" dirty="0">
                <a:solidFill>
                  <a:srgbClr val="FFFC78"/>
                </a:solidFill>
                <a:latin typeface="Times New Roman"/>
                <a:cs typeface="Times New Roman"/>
              </a:rPr>
              <a:t> </a:t>
            </a:r>
            <a:r>
              <a:rPr sz="2400" spc="-4" dirty="0">
                <a:solidFill>
                  <a:srgbClr val="FFFC78"/>
                </a:solidFill>
                <a:latin typeface="Times New Roman"/>
                <a:cs typeface="Times New Roman"/>
              </a:rPr>
              <a:t>lie </a:t>
            </a:r>
            <a:r>
              <a:rPr lang="de-CH" sz="2400" spc="-4" dirty="0" err="1">
                <a:solidFill>
                  <a:srgbClr val="FFFC78"/>
                </a:solidFill>
                <a:latin typeface="Times New Roman"/>
                <a:cs typeface="Times New Roman"/>
              </a:rPr>
              <a:t>the</a:t>
            </a:r>
            <a:r>
              <a:rPr lang="de-CH" sz="2400" spc="-4" dirty="0">
                <a:solidFill>
                  <a:srgbClr val="FFFC78"/>
                </a:solidFill>
                <a:latin typeface="Times New Roman"/>
                <a:cs typeface="Times New Roman"/>
              </a:rPr>
              <a:t> </a:t>
            </a:r>
            <a:r>
              <a:rPr sz="2400" spc="-604" dirty="0">
                <a:solidFill>
                  <a:srgbClr val="FFFC78"/>
                </a:solidFill>
                <a:latin typeface="Times New Roman"/>
                <a:cs typeface="Times New Roman"/>
              </a:rPr>
              <a:t> </a:t>
            </a:r>
            <a:r>
              <a:rPr sz="2400" spc="-4" dirty="0">
                <a:solidFill>
                  <a:srgbClr val="FFFC78"/>
                </a:solidFill>
                <a:latin typeface="Times New Roman"/>
                <a:cs typeface="Times New Roman"/>
              </a:rPr>
              <a:t>Leydig</a:t>
            </a:r>
            <a:r>
              <a:rPr sz="2400" spc="-9" dirty="0">
                <a:solidFill>
                  <a:srgbClr val="FFFC78"/>
                </a:solidFill>
                <a:latin typeface="Times New Roman"/>
                <a:cs typeface="Times New Roman"/>
              </a:rPr>
              <a:t> </a:t>
            </a:r>
            <a:r>
              <a:rPr sz="2400" spc="-4" dirty="0">
                <a:solidFill>
                  <a:srgbClr val="FFFC78"/>
                </a:solidFill>
                <a:latin typeface="Times New Roman"/>
                <a:cs typeface="Times New Roman"/>
              </a:rPr>
              <a:t>cells</a:t>
            </a:r>
            <a:endParaRPr lang="de-CH" sz="2400" spc="-4" dirty="0">
              <a:solidFill>
                <a:srgbClr val="FFFC78"/>
              </a:solidFill>
              <a:latin typeface="Times New Roman"/>
              <a:cs typeface="Times New Roman"/>
            </a:endParaRPr>
          </a:p>
          <a:p>
            <a:pPr marL="10646" marR="315462" defTabSz="806867">
              <a:spcBef>
                <a:spcPts val="93"/>
              </a:spcBef>
              <a:tabLst>
                <a:tab pos="314902" algn="l"/>
                <a:tab pos="315462" algn="l"/>
              </a:tabLst>
            </a:pPr>
            <a:endParaRPr sz="2400" dirty="0">
              <a:solidFill>
                <a:prstClr val="black"/>
              </a:solidFill>
              <a:latin typeface="Times New Roman"/>
              <a:cs typeface="Times New Roman"/>
            </a:endParaRPr>
          </a:p>
          <a:p>
            <a:pPr marL="667346" marR="4483" indent="-253266" defTabSz="806867">
              <a:spcBef>
                <a:spcPts val="525"/>
              </a:spcBef>
              <a:tabLst>
                <a:tab pos="667346" algn="l"/>
              </a:tabLst>
            </a:pPr>
            <a:r>
              <a:rPr sz="2400" dirty="0">
                <a:solidFill>
                  <a:srgbClr val="FFFC78"/>
                </a:solidFill>
                <a:latin typeface="Times New Roman"/>
                <a:cs typeface="Times New Roman"/>
              </a:rPr>
              <a:t>–	Responsible for </a:t>
            </a:r>
            <a:r>
              <a:rPr sz="2400" spc="4" dirty="0">
                <a:solidFill>
                  <a:srgbClr val="FFFC78"/>
                </a:solidFill>
                <a:latin typeface="Times New Roman"/>
                <a:cs typeface="Times New Roman"/>
              </a:rPr>
              <a:t> </a:t>
            </a:r>
            <a:r>
              <a:rPr sz="2400" dirty="0">
                <a:solidFill>
                  <a:srgbClr val="FFFC78"/>
                </a:solidFill>
                <a:latin typeface="Times New Roman"/>
                <a:cs typeface="Times New Roman"/>
              </a:rPr>
              <a:t>androgen</a:t>
            </a:r>
            <a:r>
              <a:rPr sz="2400" spc="-88" dirty="0">
                <a:solidFill>
                  <a:srgbClr val="FFFC78"/>
                </a:solidFill>
                <a:latin typeface="Times New Roman"/>
                <a:cs typeface="Times New Roman"/>
              </a:rPr>
              <a:t> </a:t>
            </a:r>
            <a:r>
              <a:rPr sz="2400" dirty="0">
                <a:solidFill>
                  <a:srgbClr val="FFFC78"/>
                </a:solidFill>
                <a:latin typeface="Times New Roman"/>
                <a:cs typeface="Times New Roman"/>
              </a:rPr>
              <a:t>production </a:t>
            </a:r>
            <a:r>
              <a:rPr sz="2400" spc="-521" dirty="0">
                <a:solidFill>
                  <a:srgbClr val="FFFC78"/>
                </a:solidFill>
                <a:latin typeface="Times New Roman"/>
                <a:cs typeface="Times New Roman"/>
              </a:rPr>
              <a:t> </a:t>
            </a:r>
            <a:r>
              <a:rPr sz="2400" dirty="0">
                <a:solidFill>
                  <a:srgbClr val="FFFC78"/>
                </a:solidFill>
                <a:latin typeface="Times New Roman"/>
                <a:cs typeface="Times New Roman"/>
              </a:rPr>
              <a:t>in</a:t>
            </a:r>
            <a:r>
              <a:rPr sz="2400" spc="-13" dirty="0">
                <a:solidFill>
                  <a:srgbClr val="FFFC78"/>
                </a:solidFill>
                <a:latin typeface="Times New Roman"/>
                <a:cs typeface="Times New Roman"/>
              </a:rPr>
              <a:t> </a:t>
            </a:r>
            <a:r>
              <a:rPr sz="2400" dirty="0">
                <a:solidFill>
                  <a:srgbClr val="FFFC78"/>
                </a:solidFill>
                <a:latin typeface="Times New Roman"/>
                <a:cs typeface="Times New Roman"/>
              </a:rPr>
              <a:t>response</a:t>
            </a:r>
            <a:r>
              <a:rPr sz="2400" spc="-13" dirty="0">
                <a:solidFill>
                  <a:srgbClr val="FFFC78"/>
                </a:solidFill>
                <a:latin typeface="Times New Roman"/>
                <a:cs typeface="Times New Roman"/>
              </a:rPr>
              <a:t> </a:t>
            </a:r>
            <a:r>
              <a:rPr sz="2400" dirty="0">
                <a:solidFill>
                  <a:srgbClr val="FFFC78"/>
                </a:solidFill>
                <a:latin typeface="Times New Roman"/>
                <a:cs typeface="Times New Roman"/>
              </a:rPr>
              <a:t>to</a:t>
            </a:r>
            <a:r>
              <a:rPr sz="2400" spc="-9" dirty="0">
                <a:solidFill>
                  <a:srgbClr val="FFFC78"/>
                </a:solidFill>
                <a:latin typeface="Times New Roman"/>
                <a:cs typeface="Times New Roman"/>
              </a:rPr>
              <a:t> </a:t>
            </a:r>
            <a:r>
              <a:rPr sz="2400" dirty="0">
                <a:solidFill>
                  <a:srgbClr val="FFFC78"/>
                </a:solidFill>
                <a:latin typeface="Times New Roman"/>
                <a:cs typeface="Times New Roman"/>
              </a:rPr>
              <a:t>LH</a:t>
            </a:r>
            <a:endParaRPr sz="2400"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539552" y="1340768"/>
            <a:ext cx="4824536" cy="49685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D73698-B08B-D37A-C818-E18988E0A69C}"/>
              </a:ext>
            </a:extLst>
          </p:cNvPr>
          <p:cNvSpPr>
            <a:spLocks noGrp="1"/>
          </p:cNvSpPr>
          <p:nvPr>
            <p:ph type="title"/>
          </p:nvPr>
        </p:nvSpPr>
        <p:spPr>
          <a:xfrm>
            <a:off x="603504" y="908720"/>
            <a:ext cx="3104400" cy="4104456"/>
          </a:xfrm>
        </p:spPr>
        <p:txBody>
          <a:bodyPr vert="horz" lIns="205740" tIns="137160" rIns="205740" bIns="137160" rtlCol="0" anchor="ctr" anchorCtr="1">
            <a:normAutofit/>
          </a:bodyPr>
          <a:lstStyle/>
          <a:p>
            <a:pPr algn="ctr"/>
            <a:r>
              <a:rPr lang="en-US" sz="2800" b="1" dirty="0">
                <a:solidFill>
                  <a:schemeClr val="accent6">
                    <a:lumMod val="50000"/>
                  </a:schemeClr>
                </a:solidFill>
              </a:rPr>
              <a:t>UNDESCENDED TESTIS</a:t>
            </a:r>
          </a:p>
        </p:txBody>
      </p:sp>
      <p:pic>
        <p:nvPicPr>
          <p:cNvPr id="4" name="Θέση περιεχομένου 3">
            <a:extLst>
              <a:ext uri="{FF2B5EF4-FFF2-40B4-BE49-F238E27FC236}">
                <a16:creationId xmlns:a16="http://schemas.microsoft.com/office/drawing/2014/main" id="{D29E5274-252D-8C2F-5A80-52D2BD10FFAD}"/>
              </a:ext>
            </a:extLst>
          </p:cNvPr>
          <p:cNvPicPr>
            <a:picLocks noGrp="1" noChangeAspect="1"/>
          </p:cNvPicPr>
          <p:nvPr>
            <p:ph idx="1"/>
          </p:nvPr>
        </p:nvPicPr>
        <p:blipFill>
          <a:blip r:embed="rId2"/>
          <a:stretch>
            <a:fillRect/>
          </a:stretch>
        </p:blipFill>
        <p:spPr>
          <a:xfrm>
            <a:off x="3779912" y="476672"/>
            <a:ext cx="4608512" cy="5832648"/>
          </a:xfrm>
          <a:prstGeom prst="rect">
            <a:avLst/>
          </a:prstGeom>
        </p:spPr>
      </p:pic>
    </p:spTree>
    <p:extLst>
      <p:ext uri="{BB962C8B-B14F-4D97-AF65-F5344CB8AC3E}">
        <p14:creationId xmlns:p14="http://schemas.microsoft.com/office/powerpoint/2010/main" val="23640419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7594" y="476672"/>
            <a:ext cx="4654139" cy="607719"/>
          </a:xfrm>
          <a:prstGeom prst="rect">
            <a:avLst/>
          </a:prstGeom>
        </p:spPr>
        <p:txBody>
          <a:bodyPr vert="horz" wrap="square" lIns="0" tIns="10085" rIns="0" bIns="0" rtlCol="0">
            <a:spAutoFit/>
          </a:bodyPr>
          <a:lstStyle/>
          <a:p>
            <a:pPr marL="11206">
              <a:spcBef>
                <a:spcPts val="79"/>
              </a:spcBef>
            </a:pPr>
            <a:r>
              <a:rPr spc="-4" dirty="0"/>
              <a:t>Blood</a:t>
            </a:r>
            <a:r>
              <a:rPr spc="-18" dirty="0"/>
              <a:t> </a:t>
            </a:r>
            <a:r>
              <a:rPr spc="-4" dirty="0"/>
              <a:t>testis</a:t>
            </a:r>
            <a:r>
              <a:rPr spc="-18" dirty="0"/>
              <a:t> </a:t>
            </a:r>
            <a:r>
              <a:rPr spc="-4" dirty="0"/>
              <a:t>barrier</a:t>
            </a:r>
            <a:r>
              <a:rPr lang="de-CH" spc="-4" dirty="0"/>
              <a:t> 1</a:t>
            </a:r>
            <a:endParaRPr spc="-4" dirty="0"/>
          </a:p>
        </p:txBody>
      </p:sp>
      <p:grpSp>
        <p:nvGrpSpPr>
          <p:cNvPr id="3" name="object 3"/>
          <p:cNvGrpSpPr/>
          <p:nvPr/>
        </p:nvGrpSpPr>
        <p:grpSpPr>
          <a:xfrm>
            <a:off x="539552" y="836712"/>
            <a:ext cx="5112568" cy="5544616"/>
            <a:chOff x="1143000" y="1962910"/>
            <a:chExt cx="4044950" cy="4590415"/>
          </a:xfrm>
        </p:grpSpPr>
        <p:pic>
          <p:nvPicPr>
            <p:cNvPr id="4" name="object 4"/>
            <p:cNvPicPr/>
            <p:nvPr/>
          </p:nvPicPr>
          <p:blipFill>
            <a:blip r:embed="rId2" cstate="print"/>
            <a:stretch>
              <a:fillRect/>
            </a:stretch>
          </p:blipFill>
          <p:spPr>
            <a:xfrm>
              <a:off x="1143000" y="2438399"/>
              <a:ext cx="3810000" cy="4114800"/>
            </a:xfrm>
            <a:prstGeom prst="rect">
              <a:avLst/>
            </a:prstGeom>
          </p:spPr>
        </p:pic>
        <p:sp>
          <p:nvSpPr>
            <p:cNvPr id="5" name="object 5"/>
            <p:cNvSpPr/>
            <p:nvPr/>
          </p:nvSpPr>
          <p:spPr>
            <a:xfrm>
              <a:off x="3095244" y="1982722"/>
              <a:ext cx="563880" cy="2048510"/>
            </a:xfrm>
            <a:custGeom>
              <a:avLst/>
              <a:gdLst/>
              <a:ahLst/>
              <a:cxnLst/>
              <a:rect l="l" t="t" r="r" b="b"/>
              <a:pathLst>
                <a:path w="563879" h="2048510">
                  <a:moveTo>
                    <a:pt x="563880" y="0"/>
                  </a:moveTo>
                  <a:lnTo>
                    <a:pt x="0" y="2048256"/>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3012947" y="4006595"/>
              <a:ext cx="167640" cy="189230"/>
            </a:xfrm>
            <a:custGeom>
              <a:avLst/>
              <a:gdLst/>
              <a:ahLst/>
              <a:cxnLst/>
              <a:rect l="l" t="t" r="r" b="b"/>
              <a:pathLst>
                <a:path w="167639" h="189229">
                  <a:moveTo>
                    <a:pt x="0" y="0"/>
                  </a:moveTo>
                  <a:lnTo>
                    <a:pt x="36576" y="188975"/>
                  </a:lnTo>
                  <a:lnTo>
                    <a:pt x="167640" y="45720"/>
                  </a:lnTo>
                  <a:lnTo>
                    <a:pt x="0"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2973324" y="3887722"/>
              <a:ext cx="0" cy="1066800"/>
            </a:xfrm>
            <a:custGeom>
              <a:avLst/>
              <a:gdLst/>
              <a:ahLst/>
              <a:cxnLst/>
              <a:rect l="l" t="t" r="r" b="b"/>
              <a:pathLst>
                <a:path h="1066800">
                  <a:moveTo>
                    <a:pt x="0" y="0"/>
                  </a:moveTo>
                  <a:lnTo>
                    <a:pt x="0" y="1066799"/>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3052572" y="2897122"/>
              <a:ext cx="2131060" cy="1545590"/>
            </a:xfrm>
            <a:custGeom>
              <a:avLst/>
              <a:gdLst/>
              <a:ahLst/>
              <a:cxnLst/>
              <a:rect l="l" t="t" r="r" b="b"/>
              <a:pathLst>
                <a:path w="2131060" h="1545589">
                  <a:moveTo>
                    <a:pt x="2130552" y="0"/>
                  </a:moveTo>
                  <a:lnTo>
                    <a:pt x="0" y="1545336"/>
                  </a:lnTo>
                </a:path>
              </a:pathLst>
            </a:custGeom>
            <a:ln w="9143">
              <a:solidFill>
                <a:srgbClr val="FFFC78"/>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976372" y="4399787"/>
              <a:ext cx="109855" cy="100965"/>
            </a:xfrm>
            <a:custGeom>
              <a:avLst/>
              <a:gdLst/>
              <a:ahLst/>
              <a:cxnLst/>
              <a:rect l="l" t="t" r="r" b="b"/>
              <a:pathLst>
                <a:path w="109855" h="100964">
                  <a:moveTo>
                    <a:pt x="51815" y="0"/>
                  </a:moveTo>
                  <a:lnTo>
                    <a:pt x="0" y="100583"/>
                  </a:lnTo>
                  <a:lnTo>
                    <a:pt x="109727" y="82295"/>
                  </a:lnTo>
                  <a:lnTo>
                    <a:pt x="51815"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2699792" y="1772817"/>
            <a:ext cx="5904655" cy="4026185"/>
          </a:xfrm>
          <a:prstGeom prst="rect">
            <a:avLst/>
          </a:prstGeom>
        </p:spPr>
        <p:txBody>
          <a:bodyPr vert="horz" wrap="square" lIns="0" tIns="11766" rIns="0" bIns="0" rtlCol="0">
            <a:spAutoFit/>
          </a:bodyPr>
          <a:lstStyle/>
          <a:p>
            <a:pPr marL="3206174" marR="4483" indent="-304256" defTabSz="806867">
              <a:spcBef>
                <a:spcPts val="93"/>
              </a:spcBef>
            </a:pPr>
            <a:r>
              <a:rPr sz="2471" spc="-4" dirty="0">
                <a:solidFill>
                  <a:srgbClr val="FFFC78"/>
                </a:solidFill>
                <a:latin typeface="Times New Roman"/>
                <a:cs typeface="Times New Roman"/>
              </a:rPr>
              <a:t>Limits fluid transfer </a:t>
            </a:r>
            <a:r>
              <a:rPr sz="2471" dirty="0">
                <a:solidFill>
                  <a:srgbClr val="FFFC78"/>
                </a:solidFill>
                <a:latin typeface="Times New Roman"/>
                <a:cs typeface="Times New Roman"/>
              </a:rPr>
              <a:t> </a:t>
            </a:r>
            <a:r>
              <a:rPr sz="2471" spc="-4" dirty="0">
                <a:solidFill>
                  <a:srgbClr val="FFFC78"/>
                </a:solidFill>
                <a:latin typeface="Times New Roman"/>
                <a:cs typeface="Times New Roman"/>
              </a:rPr>
              <a:t>between</a:t>
            </a:r>
            <a:r>
              <a:rPr sz="2471" spc="-62" dirty="0">
                <a:solidFill>
                  <a:srgbClr val="FFFC78"/>
                </a:solidFill>
                <a:latin typeface="Times New Roman"/>
                <a:cs typeface="Times New Roman"/>
              </a:rPr>
              <a:t> </a:t>
            </a:r>
            <a:r>
              <a:rPr sz="2471" dirty="0">
                <a:solidFill>
                  <a:srgbClr val="FFFC78"/>
                </a:solidFill>
                <a:latin typeface="Times New Roman"/>
                <a:cs typeface="Times New Roman"/>
              </a:rPr>
              <a:t>adluminal </a:t>
            </a:r>
            <a:r>
              <a:rPr sz="2471" spc="-604" dirty="0">
                <a:solidFill>
                  <a:srgbClr val="FFFC78"/>
                </a:solidFill>
                <a:latin typeface="Times New Roman"/>
                <a:cs typeface="Times New Roman"/>
              </a:rPr>
              <a:t>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basal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interstitial </a:t>
            </a:r>
            <a:r>
              <a:rPr sz="2471" dirty="0">
                <a:solidFill>
                  <a:srgbClr val="FFFC78"/>
                </a:solidFill>
                <a:latin typeface="Times New Roman"/>
                <a:cs typeface="Times New Roman"/>
              </a:rPr>
              <a:t> </a:t>
            </a:r>
            <a:r>
              <a:rPr sz="2471" spc="-4" dirty="0">
                <a:solidFill>
                  <a:srgbClr val="FFFC78"/>
                </a:solidFill>
                <a:latin typeface="Times New Roman"/>
                <a:cs typeface="Times New Roman"/>
              </a:rPr>
              <a:t>compartments</a:t>
            </a:r>
            <a:endParaRPr sz="2471" dirty="0">
              <a:solidFill>
                <a:prstClr val="black"/>
              </a:solidFill>
              <a:latin typeface="Times New Roman"/>
              <a:cs typeface="Times New Roman"/>
            </a:endParaRPr>
          </a:p>
          <a:p>
            <a:pPr defTabSz="806867">
              <a:spcBef>
                <a:spcPts val="13"/>
              </a:spcBef>
            </a:pPr>
            <a:endParaRPr sz="3618" dirty="0">
              <a:solidFill>
                <a:prstClr val="black"/>
              </a:solidFill>
              <a:latin typeface="Times New Roman"/>
              <a:cs typeface="Times New Roman"/>
            </a:endParaRPr>
          </a:p>
          <a:p>
            <a:pPr marL="3206174" marR="6724" indent="-304256" defTabSz="806867"/>
            <a:r>
              <a:rPr sz="2471" spc="-4" dirty="0">
                <a:solidFill>
                  <a:srgbClr val="FFFC78"/>
                </a:solidFill>
                <a:latin typeface="Times New Roman"/>
                <a:cs typeface="Times New Roman"/>
              </a:rPr>
              <a:t>Prevents gametes </a:t>
            </a:r>
            <a:r>
              <a:rPr sz="2471" dirty="0">
                <a:solidFill>
                  <a:srgbClr val="FFFC78"/>
                </a:solidFill>
                <a:latin typeface="Times New Roman"/>
                <a:cs typeface="Times New Roman"/>
              </a:rPr>
              <a:t> </a:t>
            </a:r>
            <a:r>
              <a:rPr sz="2471" spc="-4" dirty="0">
                <a:solidFill>
                  <a:srgbClr val="FFFC78"/>
                </a:solidFill>
                <a:latin typeface="Times New Roman"/>
                <a:cs typeface="Times New Roman"/>
              </a:rPr>
              <a:t>entering interstitial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space</a:t>
            </a:r>
            <a:endParaRPr sz="2471" dirty="0">
              <a:solidFill>
                <a:prstClr val="black"/>
              </a:solidFill>
              <a:latin typeface="Times New Roman"/>
              <a:cs typeface="Times New Roman"/>
            </a:endParaRPr>
          </a:p>
          <a:p>
            <a:pPr marL="11206" defTabSz="806867">
              <a:spcBef>
                <a:spcPts val="715"/>
              </a:spcBef>
            </a:pPr>
            <a:r>
              <a:rPr sz="2118" spc="-4" dirty="0">
                <a:solidFill>
                  <a:srgbClr val="FFFC78"/>
                </a:solidFill>
                <a:latin typeface="Times New Roman"/>
                <a:cs typeface="Times New Roman"/>
              </a:rPr>
              <a:t>Johnson</a:t>
            </a:r>
            <a:r>
              <a:rPr sz="2118" spc="-26"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dirty="0">
                <a:solidFill>
                  <a:srgbClr val="FFFC78"/>
                </a:solidFill>
                <a:latin typeface="Times New Roman"/>
                <a:cs typeface="Times New Roman"/>
              </a:rPr>
              <a:t>4.1</a:t>
            </a:r>
            <a:endParaRPr sz="2118" dirty="0">
              <a:solidFill>
                <a:prstClr val="black"/>
              </a:solidFill>
              <a:latin typeface="Times New Roman"/>
              <a:cs typeface="Times New Roman"/>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1680" y="476672"/>
            <a:ext cx="4963717" cy="607719"/>
          </a:xfrm>
          <a:prstGeom prst="rect">
            <a:avLst/>
          </a:prstGeom>
        </p:spPr>
        <p:txBody>
          <a:bodyPr vert="horz" wrap="square" lIns="0" tIns="10085" rIns="0" bIns="0" rtlCol="0">
            <a:spAutoFit/>
          </a:bodyPr>
          <a:lstStyle/>
          <a:p>
            <a:pPr marL="11206">
              <a:spcBef>
                <a:spcPts val="79"/>
              </a:spcBef>
            </a:pPr>
            <a:r>
              <a:rPr spc="-4" dirty="0"/>
              <a:t>Blood</a:t>
            </a:r>
            <a:r>
              <a:rPr spc="-13" dirty="0"/>
              <a:t> </a:t>
            </a:r>
            <a:r>
              <a:rPr spc="-4" dirty="0"/>
              <a:t>testis</a:t>
            </a:r>
            <a:r>
              <a:rPr spc="-13" dirty="0"/>
              <a:t> </a:t>
            </a:r>
            <a:r>
              <a:rPr spc="-4" dirty="0"/>
              <a:t>barrier</a:t>
            </a:r>
            <a:r>
              <a:rPr spc="-9" dirty="0"/>
              <a:t> </a:t>
            </a:r>
            <a:r>
              <a:rPr spc="-4" dirty="0"/>
              <a:t>2</a:t>
            </a:r>
          </a:p>
        </p:txBody>
      </p:sp>
      <p:sp>
        <p:nvSpPr>
          <p:cNvPr id="3" name="object 3"/>
          <p:cNvSpPr txBox="1"/>
          <p:nvPr/>
        </p:nvSpPr>
        <p:spPr>
          <a:xfrm>
            <a:off x="539552" y="1556792"/>
            <a:ext cx="8064896" cy="4391059"/>
          </a:xfrm>
          <a:prstGeom prst="rect">
            <a:avLst/>
          </a:prstGeom>
        </p:spPr>
        <p:txBody>
          <a:bodyPr vert="horz" wrap="square" lIns="0" tIns="61072" rIns="0" bIns="0" rtlCol="0">
            <a:spAutoFit/>
          </a:bodyPr>
          <a:lstStyle/>
          <a:p>
            <a:pPr marL="314902" marR="203397" indent="-304256" defTabSz="806867">
              <a:lnSpc>
                <a:spcPts val="3026"/>
              </a:lnSpc>
              <a:spcBef>
                <a:spcPts val="481"/>
              </a:spcBef>
              <a:buFontTx/>
              <a:buChar char="•"/>
              <a:tabLst>
                <a:tab pos="314902" algn="l"/>
                <a:tab pos="315462" algn="l"/>
              </a:tabLst>
            </a:pPr>
            <a:r>
              <a:rPr sz="2800" spc="-4" dirty="0">
                <a:solidFill>
                  <a:srgbClr val="FFFC78"/>
                </a:solidFill>
                <a:latin typeface="Times New Roman"/>
                <a:cs typeface="Times New Roman"/>
              </a:rPr>
              <a:t>The two compartments are separated by a </a:t>
            </a:r>
            <a:r>
              <a:rPr sz="2800" spc="-693" dirty="0">
                <a:solidFill>
                  <a:srgbClr val="00D100"/>
                </a:solidFill>
                <a:latin typeface="Times New Roman"/>
                <a:cs typeface="Times New Roman"/>
              </a:rPr>
              <a:t> </a:t>
            </a:r>
            <a:r>
              <a:rPr sz="2800" u="heavy" spc="-4" dirty="0">
                <a:solidFill>
                  <a:srgbClr val="00D100"/>
                </a:solidFill>
                <a:uFill>
                  <a:solidFill>
                    <a:srgbClr val="00D100"/>
                  </a:solidFill>
                </a:uFill>
                <a:latin typeface="Times New Roman"/>
                <a:cs typeface="Times New Roman"/>
              </a:rPr>
              <a:t>blood testis</a:t>
            </a:r>
            <a:r>
              <a:rPr sz="2800" u="heavy" dirty="0">
                <a:solidFill>
                  <a:srgbClr val="00D100"/>
                </a:solidFill>
                <a:uFill>
                  <a:solidFill>
                    <a:srgbClr val="00D100"/>
                  </a:solidFill>
                </a:uFill>
                <a:latin typeface="Times New Roman"/>
                <a:cs typeface="Times New Roman"/>
              </a:rPr>
              <a:t> </a:t>
            </a:r>
            <a:r>
              <a:rPr sz="2800" u="heavy" spc="-4" dirty="0">
                <a:solidFill>
                  <a:srgbClr val="00D100"/>
                </a:solidFill>
                <a:uFill>
                  <a:solidFill>
                    <a:srgbClr val="00D100"/>
                  </a:solidFill>
                </a:uFill>
                <a:latin typeface="Times New Roman"/>
                <a:cs typeface="Times New Roman"/>
              </a:rPr>
              <a:t>barrier</a:t>
            </a:r>
            <a:endParaRPr lang="de-CH" sz="2800" u="heavy" spc="-4" dirty="0">
              <a:solidFill>
                <a:srgbClr val="00D100"/>
              </a:solidFill>
              <a:uFill>
                <a:solidFill>
                  <a:srgbClr val="00D100"/>
                </a:solidFill>
              </a:uFill>
              <a:latin typeface="Times New Roman"/>
              <a:cs typeface="Times New Roman"/>
            </a:endParaRPr>
          </a:p>
          <a:p>
            <a:pPr marL="314902" marR="203397" indent="-304256" defTabSz="806867">
              <a:lnSpc>
                <a:spcPts val="3026"/>
              </a:lnSpc>
              <a:spcBef>
                <a:spcPts val="481"/>
              </a:spcBef>
              <a:buFontTx/>
              <a:buChar char="•"/>
              <a:tabLst>
                <a:tab pos="314902" algn="l"/>
                <a:tab pos="315462" algn="l"/>
              </a:tabLst>
            </a:pPr>
            <a:endParaRPr sz="2800" dirty="0">
              <a:solidFill>
                <a:prstClr val="black"/>
              </a:solidFill>
              <a:latin typeface="Times New Roman"/>
              <a:cs typeface="Times New Roman"/>
            </a:endParaRPr>
          </a:p>
          <a:p>
            <a:pPr marL="667346" marR="4483" lvl="1" indent="-253266" defTabSz="806867">
              <a:lnSpc>
                <a:spcPts val="2665"/>
              </a:lnSpc>
              <a:spcBef>
                <a:spcPts val="635"/>
              </a:spcBef>
              <a:buFontTx/>
              <a:buChar char="–"/>
              <a:tabLst>
                <a:tab pos="667906" algn="l"/>
              </a:tabLst>
            </a:pPr>
            <a:r>
              <a:rPr sz="2800" spc="-4" dirty="0">
                <a:solidFill>
                  <a:srgbClr val="FFFC78"/>
                </a:solidFill>
                <a:latin typeface="Times New Roman"/>
                <a:cs typeface="Times New Roman"/>
              </a:rPr>
              <a:t>Consists </a:t>
            </a:r>
            <a:r>
              <a:rPr sz="2800" dirty="0">
                <a:solidFill>
                  <a:srgbClr val="FFFC78"/>
                </a:solidFill>
                <a:latin typeface="Times New Roman"/>
                <a:cs typeface="Times New Roman"/>
              </a:rPr>
              <a:t>of a </a:t>
            </a:r>
            <a:r>
              <a:rPr sz="2800" spc="-4" dirty="0">
                <a:solidFill>
                  <a:srgbClr val="FFFC78"/>
                </a:solidFill>
                <a:latin typeface="Times New Roman"/>
                <a:cs typeface="Times New Roman"/>
              </a:rPr>
              <a:t>series </a:t>
            </a:r>
            <a:r>
              <a:rPr sz="2800" dirty="0">
                <a:solidFill>
                  <a:srgbClr val="FFFC78"/>
                </a:solidFill>
                <a:latin typeface="Times New Roman"/>
                <a:cs typeface="Times New Roman"/>
              </a:rPr>
              <a:t>of</a:t>
            </a:r>
            <a:r>
              <a:rPr sz="2800" dirty="0">
                <a:solidFill>
                  <a:srgbClr val="00D100"/>
                </a:solidFill>
                <a:latin typeface="Times New Roman"/>
                <a:cs typeface="Times New Roman"/>
              </a:rPr>
              <a:t> </a:t>
            </a:r>
            <a:r>
              <a:rPr sz="2800" u="heavy" dirty="0">
                <a:solidFill>
                  <a:srgbClr val="00D100"/>
                </a:solidFill>
                <a:uFill>
                  <a:solidFill>
                    <a:srgbClr val="00D100"/>
                  </a:solidFill>
                </a:uFill>
                <a:latin typeface="Times New Roman"/>
                <a:cs typeface="Times New Roman"/>
              </a:rPr>
              <a:t>gap and </a:t>
            </a:r>
            <a:r>
              <a:rPr sz="2800" u="heavy" spc="-4" dirty="0">
                <a:solidFill>
                  <a:srgbClr val="00D100"/>
                </a:solidFill>
                <a:uFill>
                  <a:solidFill>
                    <a:srgbClr val="00D100"/>
                  </a:solidFill>
                </a:uFill>
                <a:latin typeface="Times New Roman"/>
                <a:cs typeface="Times New Roman"/>
              </a:rPr>
              <a:t>tight junctions </a:t>
            </a:r>
            <a:r>
              <a:rPr sz="2800" dirty="0">
                <a:solidFill>
                  <a:srgbClr val="00D100"/>
                </a:solidFill>
                <a:latin typeface="Times New Roman"/>
                <a:cs typeface="Times New Roman"/>
              </a:rPr>
              <a:t> </a:t>
            </a:r>
            <a:r>
              <a:rPr sz="2800" spc="-4" dirty="0">
                <a:solidFill>
                  <a:srgbClr val="FFFC78"/>
                </a:solidFill>
                <a:latin typeface="Times New Roman"/>
                <a:cs typeface="Times New Roman"/>
              </a:rPr>
              <a:t>that</a:t>
            </a:r>
            <a:r>
              <a:rPr sz="2800" dirty="0">
                <a:solidFill>
                  <a:srgbClr val="FFFC78"/>
                </a:solidFill>
                <a:latin typeface="Times New Roman"/>
                <a:cs typeface="Times New Roman"/>
              </a:rPr>
              <a:t> </a:t>
            </a:r>
            <a:r>
              <a:rPr sz="2800" spc="-4" dirty="0">
                <a:solidFill>
                  <a:srgbClr val="FFFC78"/>
                </a:solidFill>
                <a:latin typeface="Times New Roman"/>
                <a:cs typeface="Times New Roman"/>
              </a:rPr>
              <a:t>serve</a:t>
            </a:r>
            <a:r>
              <a:rPr sz="2800" spc="4" dirty="0">
                <a:solidFill>
                  <a:srgbClr val="FFFC78"/>
                </a:solidFill>
                <a:latin typeface="Times New Roman"/>
                <a:cs typeface="Times New Roman"/>
              </a:rPr>
              <a:t> </a:t>
            </a:r>
            <a:r>
              <a:rPr sz="2800" dirty="0">
                <a:solidFill>
                  <a:srgbClr val="FFFC78"/>
                </a:solidFill>
                <a:latin typeface="Times New Roman"/>
                <a:cs typeface="Times New Roman"/>
              </a:rPr>
              <a:t>as</a:t>
            </a:r>
            <a:r>
              <a:rPr sz="2800" spc="4" dirty="0">
                <a:solidFill>
                  <a:srgbClr val="FFFC78"/>
                </a:solidFill>
                <a:latin typeface="Times New Roman"/>
                <a:cs typeface="Times New Roman"/>
              </a:rPr>
              <a:t> </a:t>
            </a:r>
            <a:r>
              <a:rPr sz="2800" dirty="0">
                <a:solidFill>
                  <a:srgbClr val="FFFC78"/>
                </a:solidFill>
                <a:latin typeface="Times New Roman"/>
                <a:cs typeface="Times New Roman"/>
              </a:rPr>
              <a:t>a</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physiological</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barrier</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separating </a:t>
            </a:r>
            <a:r>
              <a:rPr sz="2800" spc="-604" dirty="0">
                <a:solidFill>
                  <a:srgbClr val="FFFC78"/>
                </a:solidFill>
                <a:latin typeface="Times New Roman"/>
                <a:cs typeface="Times New Roman"/>
              </a:rPr>
              <a:t> </a:t>
            </a:r>
            <a:r>
              <a:rPr sz="2800" spc="-4" dirty="0">
                <a:solidFill>
                  <a:srgbClr val="FFFC78"/>
                </a:solidFill>
                <a:latin typeface="Times New Roman"/>
                <a:cs typeface="Times New Roman"/>
              </a:rPr>
              <a:t>the</a:t>
            </a:r>
            <a:r>
              <a:rPr sz="2800" dirty="0">
                <a:solidFill>
                  <a:srgbClr val="FFFC78"/>
                </a:solidFill>
                <a:latin typeface="Times New Roman"/>
                <a:cs typeface="Times New Roman"/>
              </a:rPr>
              <a:t> sertoli </a:t>
            </a:r>
            <a:r>
              <a:rPr sz="2800" spc="-4" dirty="0">
                <a:solidFill>
                  <a:srgbClr val="FFFC78"/>
                </a:solidFill>
                <a:latin typeface="Times New Roman"/>
                <a:cs typeface="Times New Roman"/>
              </a:rPr>
              <a:t>cells </a:t>
            </a:r>
            <a:r>
              <a:rPr sz="2800" dirty="0">
                <a:solidFill>
                  <a:srgbClr val="FFFC78"/>
                </a:solidFill>
                <a:latin typeface="Times New Roman"/>
                <a:cs typeface="Times New Roman"/>
              </a:rPr>
              <a:t>from</a:t>
            </a:r>
            <a:r>
              <a:rPr sz="2800" spc="-4" dirty="0">
                <a:solidFill>
                  <a:srgbClr val="FFFC78"/>
                </a:solidFill>
                <a:latin typeface="Times New Roman"/>
                <a:cs typeface="Times New Roman"/>
              </a:rPr>
              <a:t> the capillaries</a:t>
            </a:r>
            <a:r>
              <a:rPr sz="2800" dirty="0">
                <a:solidFill>
                  <a:srgbClr val="FFFC78"/>
                </a:solidFill>
                <a:latin typeface="Times New Roman"/>
                <a:cs typeface="Times New Roman"/>
              </a:rPr>
              <a:t> </a:t>
            </a:r>
            <a:r>
              <a:rPr sz="2800" spc="-4" dirty="0">
                <a:solidFill>
                  <a:srgbClr val="FFFC78"/>
                </a:solidFill>
                <a:latin typeface="Times New Roman"/>
                <a:cs typeface="Times New Roman"/>
              </a:rPr>
              <a:t>located </a:t>
            </a:r>
            <a:r>
              <a:rPr sz="2800" dirty="0">
                <a:solidFill>
                  <a:srgbClr val="FFFC78"/>
                </a:solidFill>
                <a:latin typeface="Times New Roman"/>
                <a:cs typeface="Times New Roman"/>
              </a:rPr>
              <a:t>in </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the</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interstitial space.</a:t>
            </a:r>
            <a:endParaRPr lang="de-CH" sz="2800" spc="-4" dirty="0">
              <a:solidFill>
                <a:srgbClr val="FFFC78"/>
              </a:solidFill>
              <a:latin typeface="Times New Roman"/>
              <a:cs typeface="Times New Roman"/>
            </a:endParaRPr>
          </a:p>
          <a:p>
            <a:pPr marL="667346" marR="4483" lvl="1" indent="-253266" defTabSz="806867">
              <a:lnSpc>
                <a:spcPts val="2665"/>
              </a:lnSpc>
              <a:spcBef>
                <a:spcPts val="635"/>
              </a:spcBef>
              <a:buFontTx/>
              <a:buChar char="–"/>
              <a:tabLst>
                <a:tab pos="667906" algn="l"/>
              </a:tabLst>
            </a:pPr>
            <a:endParaRPr sz="2800" dirty="0">
              <a:solidFill>
                <a:prstClr val="black"/>
              </a:solidFill>
              <a:latin typeface="Times New Roman"/>
              <a:cs typeface="Times New Roman"/>
            </a:endParaRPr>
          </a:p>
          <a:p>
            <a:pPr marL="667346" marR="786695" lvl="1" indent="-253266" defTabSz="806867">
              <a:lnSpc>
                <a:spcPts val="2665"/>
              </a:lnSpc>
              <a:spcBef>
                <a:spcPts val="604"/>
              </a:spcBef>
              <a:buFont typeface="Times New Roman"/>
              <a:buChar char="–"/>
              <a:tabLst>
                <a:tab pos="667906" algn="l"/>
              </a:tabLst>
            </a:pPr>
            <a:r>
              <a:rPr sz="2800" b="1" spc="-4" dirty="0">
                <a:solidFill>
                  <a:srgbClr val="FFFC78"/>
                </a:solidFill>
                <a:latin typeface="Times New Roman"/>
                <a:cs typeface="Times New Roman"/>
              </a:rPr>
              <a:t>Function</a:t>
            </a:r>
            <a:r>
              <a:rPr sz="2800" spc="-4" dirty="0">
                <a:solidFill>
                  <a:srgbClr val="FFFC78"/>
                </a:solidFill>
                <a:latin typeface="Times New Roman"/>
                <a:cs typeface="Times New Roman"/>
              </a:rPr>
              <a:t>:</a:t>
            </a:r>
            <a:r>
              <a:rPr sz="2800" dirty="0">
                <a:solidFill>
                  <a:srgbClr val="FFFC78"/>
                </a:solidFill>
                <a:latin typeface="Times New Roman"/>
                <a:cs typeface="Times New Roman"/>
              </a:rPr>
              <a:t> </a:t>
            </a:r>
            <a:r>
              <a:rPr sz="2800" spc="-4" dirty="0">
                <a:solidFill>
                  <a:srgbClr val="FFFC78"/>
                </a:solidFill>
                <a:latin typeface="Times New Roman"/>
                <a:cs typeface="Times New Roman"/>
              </a:rPr>
              <a:t>prevents</a:t>
            </a:r>
            <a:r>
              <a:rPr sz="2800" dirty="0">
                <a:solidFill>
                  <a:srgbClr val="FFFC78"/>
                </a:solidFill>
                <a:latin typeface="Times New Roman"/>
                <a:cs typeface="Times New Roman"/>
              </a:rPr>
              <a:t> </a:t>
            </a:r>
            <a:r>
              <a:rPr sz="2800" spc="-4" dirty="0">
                <a:solidFill>
                  <a:srgbClr val="FFFC78"/>
                </a:solidFill>
                <a:latin typeface="Times New Roman"/>
                <a:cs typeface="Times New Roman"/>
              </a:rPr>
              <a:t>immune</a:t>
            </a:r>
            <a:r>
              <a:rPr sz="2800" dirty="0">
                <a:solidFill>
                  <a:srgbClr val="FFFC78"/>
                </a:solidFill>
                <a:latin typeface="Times New Roman"/>
                <a:cs typeface="Times New Roman"/>
              </a:rPr>
              <a:t> </a:t>
            </a:r>
            <a:r>
              <a:rPr sz="2800" spc="-4" dirty="0">
                <a:solidFill>
                  <a:srgbClr val="FFFC78"/>
                </a:solidFill>
                <a:latin typeface="Times New Roman"/>
                <a:cs typeface="Times New Roman"/>
              </a:rPr>
              <a:t>response</a:t>
            </a:r>
            <a:r>
              <a:rPr sz="2800" dirty="0">
                <a:solidFill>
                  <a:srgbClr val="FFFC78"/>
                </a:solidFill>
                <a:latin typeface="Times New Roman"/>
                <a:cs typeface="Times New Roman"/>
              </a:rPr>
              <a:t> to </a:t>
            </a:r>
            <a:r>
              <a:rPr sz="2800" spc="-604" dirty="0">
                <a:solidFill>
                  <a:srgbClr val="FFFC78"/>
                </a:solidFill>
                <a:latin typeface="Times New Roman"/>
                <a:cs typeface="Times New Roman"/>
              </a:rPr>
              <a:t> </a:t>
            </a:r>
            <a:r>
              <a:rPr sz="2800" dirty="0">
                <a:solidFill>
                  <a:srgbClr val="FFFC78"/>
                </a:solidFill>
                <a:latin typeface="Times New Roman"/>
                <a:cs typeface="Times New Roman"/>
              </a:rPr>
              <a:t>“foreign”</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protein </a:t>
            </a:r>
            <a:r>
              <a:rPr sz="2800" dirty="0">
                <a:solidFill>
                  <a:srgbClr val="FFFC78"/>
                </a:solidFill>
                <a:latin typeface="Times New Roman"/>
                <a:cs typeface="Times New Roman"/>
              </a:rPr>
              <a:t>of</a:t>
            </a:r>
            <a:r>
              <a:rPr sz="2800" spc="-4" dirty="0">
                <a:solidFill>
                  <a:srgbClr val="FFFC78"/>
                </a:solidFill>
                <a:latin typeface="Times New Roman"/>
                <a:cs typeface="Times New Roman"/>
              </a:rPr>
              <a:t> gametes</a:t>
            </a:r>
            <a:endParaRPr sz="2800" dirty="0">
              <a:solidFill>
                <a:prstClr val="black"/>
              </a:solidFill>
              <a:latin typeface="Times New Roman"/>
              <a:cs typeface="Times New Roman"/>
            </a:endParaRPr>
          </a:p>
          <a:p>
            <a:pPr marL="1019790" lvl="2" indent="-202277" defTabSz="806867">
              <a:spcBef>
                <a:spcPts val="212"/>
              </a:spcBef>
              <a:buFontTx/>
              <a:buChar char="•"/>
              <a:tabLst>
                <a:tab pos="1019790" algn="l"/>
              </a:tabLst>
            </a:pPr>
            <a:r>
              <a:rPr sz="2800" spc="-4" dirty="0">
                <a:solidFill>
                  <a:srgbClr val="FFFC78"/>
                </a:solidFill>
                <a:latin typeface="Times New Roman"/>
                <a:cs typeface="Times New Roman"/>
              </a:rPr>
              <a:t>Sperm</a:t>
            </a:r>
            <a:r>
              <a:rPr sz="2800" spc="-40" dirty="0">
                <a:solidFill>
                  <a:srgbClr val="FFFC78"/>
                </a:solidFill>
                <a:latin typeface="Times New Roman"/>
                <a:cs typeface="Times New Roman"/>
              </a:rPr>
              <a:t> </a:t>
            </a:r>
            <a:r>
              <a:rPr sz="2800" dirty="0">
                <a:solidFill>
                  <a:srgbClr val="FFFC78"/>
                </a:solidFill>
                <a:latin typeface="Times New Roman"/>
                <a:cs typeface="Times New Roman"/>
              </a:rPr>
              <a:t>granuloma</a:t>
            </a:r>
            <a:endParaRPr sz="2800" dirty="0">
              <a:solidFill>
                <a:prstClr val="black"/>
              </a:solidFill>
              <a:latin typeface="Times New Roman"/>
              <a:cs typeface="Times New Roman"/>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99792" y="548680"/>
            <a:ext cx="6120680" cy="607719"/>
          </a:xfrm>
          <a:prstGeom prst="rect">
            <a:avLst/>
          </a:prstGeom>
        </p:spPr>
        <p:txBody>
          <a:bodyPr vert="horz" wrap="square" lIns="0" tIns="10085" rIns="0" bIns="0" rtlCol="0">
            <a:spAutoFit/>
          </a:bodyPr>
          <a:lstStyle/>
          <a:p>
            <a:pPr marL="11206">
              <a:spcBef>
                <a:spcPts val="79"/>
              </a:spcBef>
            </a:pPr>
            <a:r>
              <a:rPr spc="-4" dirty="0"/>
              <a:t>Ducts</a:t>
            </a:r>
            <a:r>
              <a:rPr spc="-31" dirty="0"/>
              <a:t> </a:t>
            </a:r>
            <a:r>
              <a:rPr spc="-4" dirty="0"/>
              <a:t>in</a:t>
            </a:r>
            <a:r>
              <a:rPr spc="-22" dirty="0"/>
              <a:t> </a:t>
            </a:r>
            <a:r>
              <a:rPr spc="-4" dirty="0"/>
              <a:t>males</a:t>
            </a:r>
          </a:p>
        </p:txBody>
      </p:sp>
      <p:sp>
        <p:nvSpPr>
          <p:cNvPr id="3" name="object 3"/>
          <p:cNvSpPr txBox="1"/>
          <p:nvPr/>
        </p:nvSpPr>
        <p:spPr>
          <a:xfrm>
            <a:off x="611560" y="2156459"/>
            <a:ext cx="7920880" cy="3067431"/>
          </a:xfrm>
          <a:prstGeom prst="rect">
            <a:avLst/>
          </a:prstGeom>
        </p:spPr>
        <p:txBody>
          <a:bodyPr vert="horz" wrap="square" lIns="0" tIns="10085" rIns="0" bIns="0" rtlCol="0">
            <a:spAutoFit/>
          </a:bodyPr>
          <a:lstStyle/>
          <a:p>
            <a:pPr marL="314902" marR="4483" indent="-304256" defTabSz="806867">
              <a:spcBef>
                <a:spcPts val="79"/>
              </a:spcBef>
              <a:buFontTx/>
              <a:buChar char="•"/>
              <a:tabLst>
                <a:tab pos="314902" algn="l"/>
                <a:tab pos="315462" algn="l"/>
              </a:tabLst>
            </a:pPr>
            <a:r>
              <a:rPr sz="3200" spc="-4" dirty="0">
                <a:solidFill>
                  <a:srgbClr val="FFFC78"/>
                </a:solidFill>
                <a:latin typeface="Times New Roman"/>
                <a:cs typeface="Times New Roman"/>
              </a:rPr>
              <a:t>All</a:t>
            </a:r>
            <a:r>
              <a:rPr sz="3200" spc="-9" dirty="0">
                <a:solidFill>
                  <a:srgbClr val="FFFC78"/>
                </a:solidFill>
                <a:latin typeface="Times New Roman"/>
                <a:cs typeface="Times New Roman"/>
              </a:rPr>
              <a:t> </a:t>
            </a:r>
            <a:r>
              <a:rPr sz="3200" spc="-4" dirty="0">
                <a:solidFill>
                  <a:srgbClr val="FFFC78"/>
                </a:solidFill>
                <a:latin typeface="Times New Roman"/>
                <a:cs typeface="Times New Roman"/>
              </a:rPr>
              <a:t>ducts in</a:t>
            </a:r>
            <a:r>
              <a:rPr sz="3200" spc="-9" dirty="0">
                <a:solidFill>
                  <a:srgbClr val="FFFC78"/>
                </a:solidFill>
                <a:latin typeface="Times New Roman"/>
                <a:cs typeface="Times New Roman"/>
              </a:rPr>
              <a:t> </a:t>
            </a:r>
            <a:r>
              <a:rPr sz="3200" spc="-4" dirty="0">
                <a:solidFill>
                  <a:srgbClr val="FFFC78"/>
                </a:solidFill>
                <a:latin typeface="Times New Roman"/>
                <a:cs typeface="Times New Roman"/>
              </a:rPr>
              <a:t>human</a:t>
            </a:r>
            <a:r>
              <a:rPr sz="3200" spc="4" dirty="0">
                <a:solidFill>
                  <a:srgbClr val="FFFC78"/>
                </a:solidFill>
                <a:latin typeface="Times New Roman"/>
                <a:cs typeface="Times New Roman"/>
              </a:rPr>
              <a:t> </a:t>
            </a:r>
            <a:r>
              <a:rPr sz="3200" b="1" u="heavy" dirty="0">
                <a:solidFill>
                  <a:srgbClr val="FFFC78"/>
                </a:solidFill>
                <a:uFill>
                  <a:solidFill>
                    <a:srgbClr val="FFFC78"/>
                  </a:solidFill>
                </a:uFill>
                <a:latin typeface="Times New Roman"/>
                <a:cs typeface="Times New Roman"/>
              </a:rPr>
              <a:t>males</a:t>
            </a:r>
            <a:r>
              <a:rPr sz="3200" b="1" spc="18" dirty="0">
                <a:solidFill>
                  <a:srgbClr val="FFFC78"/>
                </a:solidFill>
                <a:latin typeface="Times New Roman"/>
                <a:cs typeface="Times New Roman"/>
              </a:rPr>
              <a:t> </a:t>
            </a:r>
            <a:r>
              <a:rPr sz="3200" spc="-4" dirty="0">
                <a:solidFill>
                  <a:srgbClr val="FFFC78"/>
                </a:solidFill>
                <a:latin typeface="Times New Roman"/>
                <a:cs typeface="Times New Roman"/>
              </a:rPr>
              <a:t>are</a:t>
            </a:r>
            <a:r>
              <a:rPr sz="3200" spc="-9" dirty="0">
                <a:solidFill>
                  <a:srgbClr val="FFFC78"/>
                </a:solidFill>
                <a:latin typeface="Times New Roman"/>
                <a:cs typeface="Times New Roman"/>
              </a:rPr>
              <a:t> </a:t>
            </a:r>
            <a:r>
              <a:rPr sz="3200" spc="-4" dirty="0">
                <a:solidFill>
                  <a:srgbClr val="FFFC78"/>
                </a:solidFill>
                <a:latin typeface="Times New Roman"/>
                <a:cs typeface="Times New Roman"/>
              </a:rPr>
              <a:t>derived from </a:t>
            </a:r>
            <a:r>
              <a:rPr sz="3200" spc="-693" dirty="0">
                <a:solidFill>
                  <a:srgbClr val="FFFC78"/>
                </a:solidFill>
                <a:latin typeface="Times New Roman"/>
                <a:cs typeface="Times New Roman"/>
              </a:rPr>
              <a:t> </a:t>
            </a:r>
            <a:r>
              <a:rPr sz="3200" spc="-4" dirty="0">
                <a:solidFill>
                  <a:srgbClr val="FFFC78"/>
                </a:solidFill>
                <a:latin typeface="Times New Roman"/>
                <a:cs typeface="Times New Roman"/>
              </a:rPr>
              <a:t>the primitive</a:t>
            </a:r>
            <a:r>
              <a:rPr sz="3200" dirty="0">
                <a:solidFill>
                  <a:srgbClr val="FFFC78"/>
                </a:solidFill>
                <a:latin typeface="Times New Roman"/>
                <a:cs typeface="Times New Roman"/>
              </a:rPr>
              <a:t> </a:t>
            </a:r>
            <a:r>
              <a:rPr sz="3200" spc="-4" dirty="0">
                <a:solidFill>
                  <a:srgbClr val="FFFC78"/>
                </a:solidFill>
                <a:latin typeface="Times New Roman"/>
                <a:cs typeface="Times New Roman"/>
              </a:rPr>
              <a:t>kidney</a:t>
            </a:r>
            <a:endParaRPr lang="de-CH" sz="3200" spc="-4" dirty="0">
              <a:solidFill>
                <a:srgbClr val="FFFC78"/>
              </a:solidFill>
              <a:latin typeface="Times New Roman"/>
              <a:cs typeface="Times New Roman"/>
            </a:endParaRPr>
          </a:p>
          <a:p>
            <a:pPr marL="314902" marR="4483" indent="-304256" defTabSz="806867">
              <a:spcBef>
                <a:spcPts val="79"/>
              </a:spcBef>
              <a:buFontTx/>
              <a:buChar char="•"/>
              <a:tabLst>
                <a:tab pos="314902" algn="l"/>
                <a:tab pos="315462" algn="l"/>
              </a:tabLst>
            </a:pPr>
            <a:endParaRPr lang="de-CH" sz="3200" spc="-4" dirty="0">
              <a:solidFill>
                <a:srgbClr val="FFFC78"/>
              </a:solidFill>
              <a:latin typeface="Times New Roman"/>
              <a:cs typeface="Times New Roman"/>
            </a:endParaRPr>
          </a:p>
          <a:p>
            <a:pPr marL="314902" marR="4483" indent="-304256" defTabSz="806867">
              <a:spcBef>
                <a:spcPts val="79"/>
              </a:spcBef>
              <a:buFontTx/>
              <a:buChar char="•"/>
              <a:tabLst>
                <a:tab pos="314902" algn="l"/>
                <a:tab pos="315462" algn="l"/>
              </a:tabLst>
            </a:pPr>
            <a:endParaRPr sz="3200" dirty="0">
              <a:solidFill>
                <a:prstClr val="black"/>
              </a:solidFill>
              <a:latin typeface="Times New Roman"/>
              <a:cs typeface="Times New Roman"/>
            </a:endParaRPr>
          </a:p>
          <a:p>
            <a:pPr marL="667346" marR="156330" indent="-253266" defTabSz="806867">
              <a:spcBef>
                <a:spcPts val="631"/>
              </a:spcBef>
            </a:pPr>
            <a:r>
              <a:rPr sz="3200" dirty="0">
                <a:solidFill>
                  <a:srgbClr val="FFFC78"/>
                </a:solidFill>
                <a:latin typeface="Times New Roman"/>
                <a:cs typeface="Times New Roman"/>
              </a:rPr>
              <a:t>–</a:t>
            </a:r>
            <a:r>
              <a:rPr sz="3200" spc="128" dirty="0">
                <a:solidFill>
                  <a:srgbClr val="FFFC78"/>
                </a:solidFill>
                <a:latin typeface="Times New Roman"/>
                <a:cs typeface="Times New Roman"/>
              </a:rPr>
              <a:t> </a:t>
            </a:r>
            <a:r>
              <a:rPr sz="3200" spc="-4" dirty="0">
                <a:solidFill>
                  <a:srgbClr val="FFFC78"/>
                </a:solidFill>
                <a:latin typeface="Times New Roman"/>
                <a:cs typeface="Times New Roman"/>
              </a:rPr>
              <a:t>termed</a:t>
            </a:r>
            <a:r>
              <a:rPr sz="3200" spc="-9" dirty="0">
                <a:solidFill>
                  <a:srgbClr val="FFFC78"/>
                </a:solidFill>
                <a:latin typeface="Times New Roman"/>
                <a:cs typeface="Times New Roman"/>
              </a:rPr>
              <a:t> </a:t>
            </a:r>
            <a:r>
              <a:rPr sz="3200" spc="-4" dirty="0">
                <a:solidFill>
                  <a:srgbClr val="FFFC78"/>
                </a:solidFill>
                <a:latin typeface="Times New Roman"/>
                <a:cs typeface="Times New Roman"/>
              </a:rPr>
              <a:t>the </a:t>
            </a:r>
            <a:r>
              <a:rPr sz="3200" b="1" u="heavy" dirty="0">
                <a:solidFill>
                  <a:srgbClr val="FFFC78"/>
                </a:solidFill>
                <a:uFill>
                  <a:solidFill>
                    <a:srgbClr val="FFFC78"/>
                  </a:solidFill>
                </a:uFill>
                <a:latin typeface="Times New Roman"/>
                <a:cs typeface="Times New Roman"/>
              </a:rPr>
              <a:t>Wolffian</a:t>
            </a:r>
            <a:r>
              <a:rPr sz="3200" b="1" u="heavy" spc="13" dirty="0">
                <a:solidFill>
                  <a:srgbClr val="FFFC78"/>
                </a:solidFill>
                <a:uFill>
                  <a:solidFill>
                    <a:srgbClr val="FFFC78"/>
                  </a:solidFill>
                </a:uFill>
                <a:latin typeface="Times New Roman"/>
                <a:cs typeface="Times New Roman"/>
              </a:rPr>
              <a:t> </a:t>
            </a:r>
            <a:r>
              <a:rPr sz="3200" b="1" u="heavy" spc="-4" dirty="0">
                <a:solidFill>
                  <a:srgbClr val="FFFC78"/>
                </a:solidFill>
                <a:uFill>
                  <a:solidFill>
                    <a:srgbClr val="FFFC78"/>
                  </a:solidFill>
                </a:uFill>
                <a:latin typeface="Times New Roman"/>
                <a:cs typeface="Times New Roman"/>
              </a:rPr>
              <a:t>ducts</a:t>
            </a:r>
            <a:r>
              <a:rPr sz="3200" b="1" u="heavy" dirty="0">
                <a:solidFill>
                  <a:srgbClr val="FFFC78"/>
                </a:solidFill>
                <a:uFill>
                  <a:solidFill>
                    <a:srgbClr val="FFFC78"/>
                  </a:solidFill>
                </a:uFill>
                <a:latin typeface="Times New Roman"/>
                <a:cs typeface="Times New Roman"/>
              </a:rPr>
              <a:t> </a:t>
            </a:r>
            <a:r>
              <a:rPr sz="3200" b="1" spc="4" dirty="0">
                <a:solidFill>
                  <a:srgbClr val="FFFC78"/>
                </a:solidFill>
                <a:latin typeface="Times New Roman"/>
                <a:cs typeface="Times New Roman"/>
              </a:rPr>
              <a:t>(or</a:t>
            </a:r>
            <a:r>
              <a:rPr sz="3200" b="1" spc="-4" dirty="0">
                <a:solidFill>
                  <a:srgbClr val="FFFC78"/>
                </a:solidFill>
                <a:latin typeface="Times New Roman"/>
                <a:cs typeface="Times New Roman"/>
              </a:rPr>
              <a:t> </a:t>
            </a:r>
            <a:r>
              <a:rPr sz="3200" b="1" dirty="0">
                <a:solidFill>
                  <a:srgbClr val="FFFC78"/>
                </a:solidFill>
                <a:latin typeface="Times New Roman"/>
                <a:cs typeface="Times New Roman"/>
              </a:rPr>
              <a:t>archinephric </a:t>
            </a:r>
            <a:r>
              <a:rPr sz="3200" b="1" spc="-604" dirty="0">
                <a:solidFill>
                  <a:srgbClr val="FFFC78"/>
                </a:solidFill>
                <a:latin typeface="Times New Roman"/>
                <a:cs typeface="Times New Roman"/>
              </a:rPr>
              <a:t> </a:t>
            </a:r>
            <a:r>
              <a:rPr sz="3200" b="1" spc="-4" dirty="0">
                <a:solidFill>
                  <a:srgbClr val="FFFC78"/>
                </a:solidFill>
                <a:latin typeface="Times New Roman"/>
                <a:cs typeface="Times New Roman"/>
              </a:rPr>
              <a:t>duct)</a:t>
            </a:r>
            <a:endParaRPr sz="3200" dirty="0">
              <a:solidFill>
                <a:prstClr val="black"/>
              </a:solidFill>
              <a:latin typeface="Times New Roman"/>
              <a:cs typeface="Times New Roman"/>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64024" y="404664"/>
            <a:ext cx="4783790" cy="607719"/>
          </a:xfrm>
          <a:prstGeom prst="rect">
            <a:avLst/>
          </a:prstGeom>
        </p:spPr>
        <p:txBody>
          <a:bodyPr vert="horz" wrap="square" lIns="0" tIns="10085" rIns="0" bIns="0" rtlCol="0">
            <a:spAutoFit/>
          </a:bodyPr>
          <a:lstStyle/>
          <a:p>
            <a:pPr marL="11206">
              <a:spcBef>
                <a:spcPts val="79"/>
              </a:spcBef>
            </a:pPr>
            <a:r>
              <a:rPr spc="-4" dirty="0"/>
              <a:t>Ducts</a:t>
            </a:r>
            <a:r>
              <a:rPr spc="-31" dirty="0"/>
              <a:t> </a:t>
            </a:r>
            <a:r>
              <a:rPr spc="-4" dirty="0"/>
              <a:t>in</a:t>
            </a:r>
            <a:r>
              <a:rPr spc="-22" dirty="0"/>
              <a:t> </a:t>
            </a:r>
            <a:r>
              <a:rPr spc="-4" dirty="0"/>
              <a:t>males</a:t>
            </a:r>
          </a:p>
        </p:txBody>
      </p:sp>
      <p:sp>
        <p:nvSpPr>
          <p:cNvPr id="3" name="object 3"/>
          <p:cNvSpPr txBox="1"/>
          <p:nvPr/>
        </p:nvSpPr>
        <p:spPr>
          <a:xfrm>
            <a:off x="4860032" y="1968201"/>
            <a:ext cx="3960440" cy="3929504"/>
          </a:xfrm>
          <a:prstGeom prst="rect">
            <a:avLst/>
          </a:prstGeom>
        </p:spPr>
        <p:txBody>
          <a:bodyPr vert="horz" wrap="square" lIns="0" tIns="11206" rIns="0" bIns="0" rtlCol="0">
            <a:spAutoFit/>
          </a:bodyPr>
          <a:lstStyle/>
          <a:p>
            <a:pPr marL="11206" marR="117668" defTabSz="806867">
              <a:lnSpc>
                <a:spcPct val="110000"/>
              </a:lnSpc>
              <a:spcBef>
                <a:spcPts val="88"/>
              </a:spcBef>
            </a:pPr>
            <a:r>
              <a:rPr sz="2118" b="1" dirty="0">
                <a:solidFill>
                  <a:srgbClr val="FFFC78"/>
                </a:solidFill>
                <a:latin typeface="Times New Roman"/>
                <a:cs typeface="Times New Roman"/>
              </a:rPr>
              <a:t>1)</a:t>
            </a:r>
            <a:r>
              <a:rPr sz="2118" b="1" spc="-40" dirty="0">
                <a:solidFill>
                  <a:srgbClr val="FFFC78"/>
                </a:solidFill>
                <a:latin typeface="Times New Roman"/>
                <a:cs typeface="Times New Roman"/>
              </a:rPr>
              <a:t> </a:t>
            </a:r>
            <a:r>
              <a:rPr sz="2118" b="1" u="heavy" dirty="0">
                <a:solidFill>
                  <a:srgbClr val="FFFC78"/>
                </a:solidFill>
                <a:uFill>
                  <a:solidFill>
                    <a:srgbClr val="FFFC78"/>
                  </a:solidFill>
                </a:uFill>
                <a:latin typeface="Times New Roman"/>
                <a:cs typeface="Times New Roman"/>
              </a:rPr>
              <a:t>Seminiferous</a:t>
            </a:r>
            <a:r>
              <a:rPr sz="2118" b="1" u="heavy" spc="-31"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tubules</a:t>
            </a:r>
            <a:r>
              <a:rPr sz="2118" b="1" dirty="0">
                <a:solidFill>
                  <a:srgbClr val="FFFC78"/>
                </a:solidFill>
                <a:latin typeface="Times New Roman"/>
                <a:cs typeface="Times New Roman"/>
              </a:rPr>
              <a:t> </a:t>
            </a:r>
            <a:r>
              <a:rPr sz="2118" dirty="0">
                <a:solidFill>
                  <a:srgbClr val="FFFC78"/>
                </a:solidFill>
                <a:latin typeface="Times New Roman"/>
                <a:cs typeface="Times New Roman"/>
              </a:rPr>
              <a:t>– </a:t>
            </a:r>
            <a:r>
              <a:rPr sz="2118" spc="-516" dirty="0">
                <a:solidFill>
                  <a:srgbClr val="FFFC78"/>
                </a:solidFill>
                <a:latin typeface="Times New Roman"/>
                <a:cs typeface="Times New Roman"/>
              </a:rPr>
              <a:t> </a:t>
            </a:r>
            <a:r>
              <a:rPr sz="2118" dirty="0">
                <a:solidFill>
                  <a:srgbClr val="FFFC78"/>
                </a:solidFill>
                <a:latin typeface="Times New Roman"/>
                <a:cs typeface="Times New Roman"/>
              </a:rPr>
              <a:t>2)</a:t>
            </a:r>
            <a:r>
              <a:rPr sz="2118" b="1" dirty="0">
                <a:solidFill>
                  <a:srgbClr val="FFFC78"/>
                </a:solidFill>
                <a:latin typeface="Times New Roman"/>
                <a:cs typeface="Times New Roman"/>
              </a:rPr>
              <a:t>T</a:t>
            </a:r>
            <a:r>
              <a:rPr sz="2118" b="1" u="heavy" dirty="0">
                <a:solidFill>
                  <a:srgbClr val="FFFC78"/>
                </a:solidFill>
                <a:uFill>
                  <a:solidFill>
                    <a:srgbClr val="FFFC78"/>
                  </a:solidFill>
                </a:uFill>
                <a:latin typeface="Times New Roman"/>
                <a:cs typeface="Times New Roman"/>
              </a:rPr>
              <a:t>ubuli</a:t>
            </a:r>
            <a:r>
              <a:rPr sz="2118" b="1" u="heavy" spc="-22"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recti</a:t>
            </a:r>
            <a:r>
              <a:rPr sz="2118" b="1" spc="4" dirty="0">
                <a:solidFill>
                  <a:srgbClr val="FFFC78"/>
                </a:solidFill>
                <a:latin typeface="Times New Roman"/>
                <a:cs typeface="Times New Roman"/>
              </a:rPr>
              <a:t> </a:t>
            </a:r>
            <a:r>
              <a:rPr sz="2118" dirty="0">
                <a:solidFill>
                  <a:srgbClr val="FFFC78"/>
                </a:solidFill>
                <a:latin typeface="Times New Roman"/>
                <a:cs typeface="Times New Roman"/>
              </a:rPr>
              <a:t>(straight</a:t>
            </a:r>
            <a:endParaRPr sz="2118" dirty="0">
              <a:solidFill>
                <a:prstClr val="black"/>
              </a:solidFill>
              <a:latin typeface="Times New Roman"/>
              <a:cs typeface="Times New Roman"/>
            </a:endParaRPr>
          </a:p>
          <a:p>
            <a:pPr marL="314902" defTabSz="806867">
              <a:lnSpc>
                <a:spcPts val="2285"/>
              </a:lnSpc>
            </a:pPr>
            <a:r>
              <a:rPr sz="2118" dirty="0">
                <a:solidFill>
                  <a:srgbClr val="FFFC78"/>
                </a:solidFill>
                <a:latin typeface="Times New Roman"/>
                <a:cs typeface="Times New Roman"/>
              </a:rPr>
              <a:t>tubules)</a:t>
            </a:r>
            <a:endParaRPr sz="2118" dirty="0">
              <a:solidFill>
                <a:prstClr val="black"/>
              </a:solidFill>
              <a:latin typeface="Times New Roman"/>
              <a:cs typeface="Times New Roman"/>
            </a:endParaRPr>
          </a:p>
          <a:p>
            <a:pPr marL="302015" marR="419122" indent="-302015" defTabSz="806867">
              <a:lnSpc>
                <a:spcPts val="2285"/>
              </a:lnSpc>
              <a:spcBef>
                <a:spcPts val="543"/>
              </a:spcBef>
              <a:buFontTx/>
              <a:buAutoNum type="arabicParenR" startAt="3"/>
              <a:tabLst>
                <a:tab pos="302015" algn="l"/>
              </a:tabLst>
            </a:pPr>
            <a:r>
              <a:rPr sz="2118" b="1" u="heavy" dirty="0">
                <a:solidFill>
                  <a:srgbClr val="FFFC78"/>
                </a:solidFill>
                <a:uFill>
                  <a:solidFill>
                    <a:srgbClr val="FFFC78"/>
                  </a:solidFill>
                </a:uFill>
                <a:latin typeface="Times New Roman"/>
                <a:cs typeface="Times New Roman"/>
              </a:rPr>
              <a:t>Rete</a:t>
            </a:r>
            <a:r>
              <a:rPr sz="2118" b="1" u="heavy" spc="-13" dirty="0">
                <a:solidFill>
                  <a:srgbClr val="FFFC78"/>
                </a:solidFill>
                <a:uFill>
                  <a:solidFill>
                    <a:srgbClr val="FFFC78"/>
                  </a:solidFill>
                </a:uFill>
                <a:latin typeface="Times New Roman"/>
                <a:cs typeface="Times New Roman"/>
              </a:rPr>
              <a:t> </a:t>
            </a:r>
            <a:r>
              <a:rPr sz="2118" b="1" u="heavy" spc="-4" dirty="0">
                <a:solidFill>
                  <a:srgbClr val="FFFC78"/>
                </a:solidFill>
                <a:uFill>
                  <a:solidFill>
                    <a:srgbClr val="FFFC78"/>
                  </a:solidFill>
                </a:uFill>
                <a:latin typeface="Times New Roman"/>
                <a:cs typeface="Times New Roman"/>
              </a:rPr>
              <a:t>testis</a:t>
            </a:r>
            <a:r>
              <a:rPr sz="2118" spc="-4" dirty="0">
                <a:solidFill>
                  <a:srgbClr val="FFFC78"/>
                </a:solidFill>
                <a:latin typeface="Times New Roman"/>
                <a:cs typeface="Times New Roman"/>
              </a:rPr>
              <a:t>-</a:t>
            </a:r>
            <a:r>
              <a:rPr sz="2118" spc="-26" dirty="0">
                <a:solidFill>
                  <a:srgbClr val="FFFC78"/>
                </a:solidFill>
                <a:latin typeface="Times New Roman"/>
                <a:cs typeface="Times New Roman"/>
              </a:rPr>
              <a:t> </a:t>
            </a:r>
            <a:r>
              <a:rPr sz="2118" dirty="0">
                <a:solidFill>
                  <a:srgbClr val="FFFC78"/>
                </a:solidFill>
                <a:latin typeface="Times New Roman"/>
                <a:cs typeface="Times New Roman"/>
              </a:rPr>
              <a:t>branched </a:t>
            </a:r>
            <a:r>
              <a:rPr sz="2118" spc="-516" dirty="0">
                <a:solidFill>
                  <a:srgbClr val="FFFC78"/>
                </a:solidFill>
                <a:latin typeface="Times New Roman"/>
                <a:cs typeface="Times New Roman"/>
              </a:rPr>
              <a:t> </a:t>
            </a:r>
            <a:r>
              <a:rPr sz="2118" dirty="0">
                <a:solidFill>
                  <a:srgbClr val="FFFC78"/>
                </a:solidFill>
                <a:latin typeface="Times New Roman"/>
                <a:cs typeface="Times New Roman"/>
              </a:rPr>
              <a:t>network</a:t>
            </a:r>
            <a:r>
              <a:rPr sz="2118" spc="-13" dirty="0">
                <a:solidFill>
                  <a:srgbClr val="FFFC78"/>
                </a:solidFill>
                <a:latin typeface="Times New Roman"/>
                <a:cs typeface="Times New Roman"/>
              </a:rPr>
              <a:t> </a:t>
            </a:r>
            <a:r>
              <a:rPr sz="2118" dirty="0">
                <a:solidFill>
                  <a:srgbClr val="FFFC78"/>
                </a:solidFill>
                <a:latin typeface="Times New Roman"/>
                <a:cs typeface="Times New Roman"/>
              </a:rPr>
              <a:t>of</a:t>
            </a:r>
            <a:r>
              <a:rPr sz="2118" spc="-9" dirty="0">
                <a:solidFill>
                  <a:srgbClr val="FFFC78"/>
                </a:solidFill>
                <a:latin typeface="Times New Roman"/>
                <a:cs typeface="Times New Roman"/>
              </a:rPr>
              <a:t> </a:t>
            </a:r>
            <a:r>
              <a:rPr sz="2118" dirty="0">
                <a:solidFill>
                  <a:srgbClr val="FFFC78"/>
                </a:solidFill>
                <a:latin typeface="Times New Roman"/>
                <a:cs typeface="Times New Roman"/>
              </a:rPr>
              <a:t>ducts</a:t>
            </a:r>
            <a:endParaRPr sz="2118" dirty="0">
              <a:solidFill>
                <a:prstClr val="black"/>
              </a:solidFill>
              <a:latin typeface="Times New Roman"/>
              <a:cs typeface="Times New Roman"/>
            </a:endParaRPr>
          </a:p>
          <a:p>
            <a:pPr marL="302015" marR="10086" indent="-302015" defTabSz="806867">
              <a:lnSpc>
                <a:spcPts val="2285"/>
              </a:lnSpc>
              <a:spcBef>
                <a:spcPts val="490"/>
              </a:spcBef>
              <a:buFontTx/>
              <a:buAutoNum type="arabicParenR" startAt="3"/>
              <a:tabLst>
                <a:tab pos="302015" algn="l"/>
              </a:tabLst>
            </a:pPr>
            <a:r>
              <a:rPr sz="2118" b="1" u="heavy" dirty="0">
                <a:solidFill>
                  <a:srgbClr val="FFFC78"/>
                </a:solidFill>
                <a:uFill>
                  <a:solidFill>
                    <a:srgbClr val="FFFC78"/>
                  </a:solidFill>
                </a:uFill>
                <a:latin typeface="Times New Roman"/>
                <a:cs typeface="Times New Roman"/>
              </a:rPr>
              <a:t>Vasa</a:t>
            </a:r>
            <a:r>
              <a:rPr sz="2118" b="1" u="heavy" spc="-44" dirty="0">
                <a:solidFill>
                  <a:srgbClr val="FFFC78"/>
                </a:solidFill>
                <a:uFill>
                  <a:solidFill>
                    <a:srgbClr val="FFFC78"/>
                  </a:solidFill>
                </a:uFill>
                <a:latin typeface="Times New Roman"/>
                <a:cs typeface="Times New Roman"/>
              </a:rPr>
              <a:t> </a:t>
            </a:r>
            <a:r>
              <a:rPr sz="2118" b="1" u="heavy" dirty="0">
                <a:solidFill>
                  <a:srgbClr val="FFFC78"/>
                </a:solidFill>
                <a:uFill>
                  <a:solidFill>
                    <a:srgbClr val="FFFC78"/>
                  </a:solidFill>
                </a:uFill>
                <a:latin typeface="Times New Roman"/>
                <a:cs typeface="Times New Roman"/>
              </a:rPr>
              <a:t>efferentia</a:t>
            </a:r>
            <a:r>
              <a:rPr sz="2118" dirty="0">
                <a:solidFill>
                  <a:srgbClr val="FFFC78"/>
                </a:solidFill>
                <a:latin typeface="Times New Roman"/>
                <a:cs typeface="Times New Roman"/>
              </a:rPr>
              <a:t>-</a:t>
            </a:r>
            <a:r>
              <a:rPr sz="2118" spc="-22" dirty="0">
                <a:solidFill>
                  <a:srgbClr val="FFFC78"/>
                </a:solidFill>
                <a:latin typeface="Times New Roman"/>
                <a:cs typeface="Times New Roman"/>
              </a:rPr>
              <a:t> </a:t>
            </a:r>
            <a:r>
              <a:rPr sz="2118" dirty="0">
                <a:solidFill>
                  <a:srgbClr val="FFFC78"/>
                </a:solidFill>
                <a:latin typeface="Times New Roman"/>
                <a:cs typeface="Times New Roman"/>
              </a:rPr>
              <a:t>carry</a:t>
            </a:r>
            <a:r>
              <a:rPr sz="2118" spc="-26" dirty="0">
                <a:solidFill>
                  <a:srgbClr val="FFFC78"/>
                </a:solidFill>
                <a:latin typeface="Times New Roman"/>
                <a:cs typeface="Times New Roman"/>
              </a:rPr>
              <a:t> </a:t>
            </a:r>
            <a:r>
              <a:rPr sz="2118" dirty="0">
                <a:solidFill>
                  <a:srgbClr val="FFFC78"/>
                </a:solidFill>
                <a:latin typeface="Times New Roman"/>
                <a:cs typeface="Times New Roman"/>
              </a:rPr>
              <a:t>to </a:t>
            </a:r>
            <a:r>
              <a:rPr sz="2118" spc="-516" dirty="0">
                <a:solidFill>
                  <a:srgbClr val="FFFC78"/>
                </a:solidFill>
                <a:latin typeface="Times New Roman"/>
                <a:cs typeface="Times New Roman"/>
              </a:rPr>
              <a:t> </a:t>
            </a:r>
            <a:r>
              <a:rPr sz="2118" spc="-4" dirty="0">
                <a:solidFill>
                  <a:srgbClr val="FFFC78"/>
                </a:solidFill>
                <a:latin typeface="Times New Roman"/>
                <a:cs typeface="Times New Roman"/>
              </a:rPr>
              <a:t>single</a:t>
            </a:r>
            <a:r>
              <a:rPr sz="2118" spc="-13" dirty="0">
                <a:solidFill>
                  <a:srgbClr val="FFFC78"/>
                </a:solidFill>
                <a:latin typeface="Times New Roman"/>
                <a:cs typeface="Times New Roman"/>
              </a:rPr>
              <a:t> </a:t>
            </a:r>
            <a:r>
              <a:rPr sz="2118" dirty="0">
                <a:solidFill>
                  <a:srgbClr val="FFFC78"/>
                </a:solidFill>
                <a:latin typeface="Times New Roman"/>
                <a:cs typeface="Times New Roman"/>
              </a:rPr>
              <a:t>common</a:t>
            </a:r>
            <a:r>
              <a:rPr sz="2118" spc="-9" dirty="0">
                <a:solidFill>
                  <a:srgbClr val="FFFC78"/>
                </a:solidFill>
                <a:latin typeface="Times New Roman"/>
                <a:cs typeface="Times New Roman"/>
              </a:rPr>
              <a:t> </a:t>
            </a:r>
            <a:r>
              <a:rPr sz="2118" dirty="0">
                <a:solidFill>
                  <a:srgbClr val="FFFC78"/>
                </a:solidFill>
                <a:latin typeface="Times New Roman"/>
                <a:cs typeface="Times New Roman"/>
              </a:rPr>
              <a:t>duct</a:t>
            </a:r>
            <a:endParaRPr sz="2118" dirty="0">
              <a:solidFill>
                <a:prstClr val="black"/>
              </a:solidFill>
              <a:latin typeface="Times New Roman"/>
              <a:cs typeface="Times New Roman"/>
            </a:endParaRPr>
          </a:p>
          <a:p>
            <a:pPr marL="302015" marR="163615" indent="-302015" defTabSz="806867">
              <a:lnSpc>
                <a:spcPts val="2285"/>
              </a:lnSpc>
              <a:spcBef>
                <a:spcPts val="512"/>
              </a:spcBef>
              <a:buFontTx/>
              <a:buAutoNum type="arabicParenR" startAt="3"/>
              <a:tabLst>
                <a:tab pos="302015" algn="l"/>
              </a:tabLst>
            </a:pPr>
            <a:r>
              <a:rPr sz="2118" b="1" u="heavy" spc="-4" dirty="0">
                <a:solidFill>
                  <a:srgbClr val="FFFC78"/>
                </a:solidFill>
                <a:uFill>
                  <a:solidFill>
                    <a:srgbClr val="FFFC78"/>
                  </a:solidFill>
                </a:uFill>
                <a:latin typeface="Times New Roman"/>
                <a:cs typeface="Times New Roman"/>
              </a:rPr>
              <a:t>Epidydmis</a:t>
            </a:r>
            <a:r>
              <a:rPr sz="2118" spc="-4" dirty="0">
                <a:solidFill>
                  <a:srgbClr val="FFFC78"/>
                </a:solidFill>
                <a:latin typeface="Times New Roman"/>
                <a:cs typeface="Times New Roman"/>
              </a:rPr>
              <a:t>- single </a:t>
            </a:r>
            <a:r>
              <a:rPr sz="2118" dirty="0">
                <a:solidFill>
                  <a:srgbClr val="FFFC78"/>
                </a:solidFill>
                <a:latin typeface="Times New Roman"/>
                <a:cs typeface="Times New Roman"/>
              </a:rPr>
              <a:t>duct </a:t>
            </a:r>
            <a:r>
              <a:rPr sz="2118" spc="-516" dirty="0">
                <a:solidFill>
                  <a:srgbClr val="FFFC78"/>
                </a:solidFill>
                <a:latin typeface="Times New Roman"/>
                <a:cs typeface="Times New Roman"/>
              </a:rPr>
              <a:t> </a:t>
            </a:r>
            <a:r>
              <a:rPr sz="2118" dirty="0">
                <a:solidFill>
                  <a:srgbClr val="FFFC78"/>
                </a:solidFill>
                <a:latin typeface="Times New Roman"/>
                <a:cs typeface="Times New Roman"/>
              </a:rPr>
              <a:t>(&gt;15</a:t>
            </a:r>
            <a:r>
              <a:rPr sz="2118" spc="-22" dirty="0">
                <a:solidFill>
                  <a:srgbClr val="FFFC78"/>
                </a:solidFill>
                <a:latin typeface="Times New Roman"/>
                <a:cs typeface="Times New Roman"/>
              </a:rPr>
              <a:t> </a:t>
            </a:r>
            <a:r>
              <a:rPr sz="2118" dirty="0">
                <a:solidFill>
                  <a:srgbClr val="FFFC78"/>
                </a:solidFill>
                <a:latin typeface="Times New Roman"/>
                <a:cs typeface="Times New Roman"/>
              </a:rPr>
              <a:t>ft</a:t>
            </a:r>
            <a:r>
              <a:rPr sz="2118" spc="-18" dirty="0">
                <a:solidFill>
                  <a:srgbClr val="FFFC78"/>
                </a:solidFill>
                <a:latin typeface="Times New Roman"/>
                <a:cs typeface="Times New Roman"/>
              </a:rPr>
              <a:t> </a:t>
            </a:r>
            <a:r>
              <a:rPr sz="2118" dirty="0">
                <a:solidFill>
                  <a:srgbClr val="FFFC78"/>
                </a:solidFill>
                <a:latin typeface="Times New Roman"/>
                <a:cs typeface="Times New Roman"/>
              </a:rPr>
              <a:t>in</a:t>
            </a:r>
            <a:r>
              <a:rPr sz="2118" spc="-18" dirty="0">
                <a:solidFill>
                  <a:srgbClr val="FFFC78"/>
                </a:solidFill>
                <a:latin typeface="Times New Roman"/>
                <a:cs typeface="Times New Roman"/>
              </a:rPr>
              <a:t> </a:t>
            </a:r>
            <a:r>
              <a:rPr sz="2118" dirty="0">
                <a:solidFill>
                  <a:srgbClr val="FFFC78"/>
                </a:solidFill>
                <a:latin typeface="Times New Roman"/>
                <a:cs typeface="Times New Roman"/>
              </a:rPr>
              <a:t>human</a:t>
            </a:r>
            <a:r>
              <a:rPr sz="2118" spc="-18" dirty="0">
                <a:solidFill>
                  <a:srgbClr val="FFFC78"/>
                </a:solidFill>
                <a:latin typeface="Times New Roman"/>
                <a:cs typeface="Times New Roman"/>
              </a:rPr>
              <a:t> </a:t>
            </a:r>
            <a:r>
              <a:rPr sz="2118" dirty="0">
                <a:solidFill>
                  <a:srgbClr val="FFFC78"/>
                </a:solidFill>
                <a:latin typeface="Times New Roman"/>
                <a:cs typeface="Times New Roman"/>
              </a:rPr>
              <a:t>male)</a:t>
            </a:r>
            <a:endParaRPr sz="2118" dirty="0">
              <a:solidFill>
                <a:prstClr val="black"/>
              </a:solidFill>
              <a:latin typeface="Times New Roman"/>
              <a:cs typeface="Times New Roman"/>
            </a:endParaRPr>
          </a:p>
          <a:p>
            <a:pPr marL="302015" marR="4483" indent="-302015" defTabSz="806867">
              <a:lnSpc>
                <a:spcPct val="89600"/>
              </a:lnSpc>
              <a:spcBef>
                <a:spcPts val="485"/>
              </a:spcBef>
              <a:buFontTx/>
              <a:buAutoNum type="arabicParenR" startAt="3"/>
              <a:tabLst>
                <a:tab pos="302015" algn="l"/>
              </a:tabLst>
            </a:pPr>
            <a:r>
              <a:rPr sz="2118" b="1" u="heavy" dirty="0">
                <a:solidFill>
                  <a:srgbClr val="FFFC78"/>
                </a:solidFill>
                <a:uFill>
                  <a:solidFill>
                    <a:srgbClr val="FFFC78"/>
                  </a:solidFill>
                </a:uFill>
                <a:latin typeface="Times New Roman"/>
                <a:cs typeface="Times New Roman"/>
              </a:rPr>
              <a:t>Vas </a:t>
            </a:r>
            <a:r>
              <a:rPr sz="2118" b="1" u="heavy" spc="-4" dirty="0">
                <a:solidFill>
                  <a:srgbClr val="FFFC78"/>
                </a:solidFill>
                <a:uFill>
                  <a:solidFill>
                    <a:srgbClr val="FFFC78"/>
                  </a:solidFill>
                </a:uFill>
                <a:latin typeface="Times New Roman"/>
                <a:cs typeface="Times New Roman"/>
              </a:rPr>
              <a:t>deferens</a:t>
            </a:r>
            <a:r>
              <a:rPr sz="2118" b="1" spc="-4" dirty="0">
                <a:solidFill>
                  <a:srgbClr val="FFFC78"/>
                </a:solidFill>
                <a:latin typeface="Times New Roman"/>
                <a:cs typeface="Times New Roman"/>
              </a:rPr>
              <a:t> </a:t>
            </a:r>
            <a:r>
              <a:rPr sz="2118" dirty="0">
                <a:solidFill>
                  <a:srgbClr val="FFFC78"/>
                </a:solidFill>
                <a:latin typeface="Times New Roman"/>
                <a:cs typeface="Times New Roman"/>
              </a:rPr>
              <a:t>pass out </a:t>
            </a:r>
            <a:r>
              <a:rPr sz="2118" spc="4" dirty="0">
                <a:solidFill>
                  <a:srgbClr val="FFFC78"/>
                </a:solidFill>
                <a:latin typeface="Times New Roman"/>
                <a:cs typeface="Times New Roman"/>
              </a:rPr>
              <a:t> </a:t>
            </a:r>
            <a:r>
              <a:rPr sz="2118" spc="-4" dirty="0">
                <a:solidFill>
                  <a:srgbClr val="FFFC78"/>
                </a:solidFill>
                <a:latin typeface="Times New Roman"/>
                <a:cs typeface="Times New Roman"/>
              </a:rPr>
              <a:t>scrotum</a:t>
            </a:r>
            <a:r>
              <a:rPr sz="2118" spc="-49" dirty="0">
                <a:solidFill>
                  <a:srgbClr val="FFFC78"/>
                </a:solidFill>
                <a:latin typeface="Times New Roman"/>
                <a:cs typeface="Times New Roman"/>
              </a:rPr>
              <a:t> </a:t>
            </a:r>
            <a:r>
              <a:rPr sz="2118" dirty="0">
                <a:solidFill>
                  <a:srgbClr val="FFFC78"/>
                </a:solidFill>
                <a:latin typeface="Times New Roman"/>
                <a:cs typeface="Times New Roman"/>
              </a:rPr>
              <a:t>through</a:t>
            </a:r>
            <a:r>
              <a:rPr sz="2118" spc="-40" dirty="0">
                <a:solidFill>
                  <a:srgbClr val="FFFC78"/>
                </a:solidFill>
                <a:latin typeface="Times New Roman"/>
                <a:cs typeface="Times New Roman"/>
              </a:rPr>
              <a:t> </a:t>
            </a:r>
            <a:r>
              <a:rPr sz="2118" dirty="0">
                <a:solidFill>
                  <a:srgbClr val="FFFC78"/>
                </a:solidFill>
                <a:latin typeface="Times New Roman"/>
                <a:cs typeface="Times New Roman"/>
              </a:rPr>
              <a:t>inguinal </a:t>
            </a:r>
            <a:r>
              <a:rPr sz="2118" spc="-516" dirty="0">
                <a:solidFill>
                  <a:srgbClr val="FFFC78"/>
                </a:solidFill>
                <a:latin typeface="Times New Roman"/>
                <a:cs typeface="Times New Roman"/>
              </a:rPr>
              <a:t> </a:t>
            </a:r>
            <a:r>
              <a:rPr sz="2118" dirty="0">
                <a:solidFill>
                  <a:srgbClr val="FFFC78"/>
                </a:solidFill>
                <a:latin typeface="Times New Roman"/>
                <a:cs typeface="Times New Roman"/>
              </a:rPr>
              <a:t>canal</a:t>
            </a:r>
            <a:r>
              <a:rPr sz="2118" spc="-9" dirty="0">
                <a:solidFill>
                  <a:srgbClr val="FFFC78"/>
                </a:solidFill>
                <a:latin typeface="Times New Roman"/>
                <a:cs typeface="Times New Roman"/>
              </a:rPr>
              <a:t> </a:t>
            </a:r>
            <a:r>
              <a:rPr sz="2118" dirty="0">
                <a:solidFill>
                  <a:srgbClr val="FFFC78"/>
                </a:solidFill>
                <a:latin typeface="Times New Roman"/>
                <a:cs typeface="Times New Roman"/>
              </a:rPr>
              <a:t>to</a:t>
            </a:r>
            <a:r>
              <a:rPr sz="2118" spc="-9" dirty="0">
                <a:solidFill>
                  <a:srgbClr val="FFFC78"/>
                </a:solidFill>
                <a:latin typeface="Times New Roman"/>
                <a:cs typeface="Times New Roman"/>
              </a:rPr>
              <a:t> </a:t>
            </a:r>
            <a:r>
              <a:rPr sz="2118" dirty="0">
                <a:solidFill>
                  <a:srgbClr val="FFFC78"/>
                </a:solidFill>
                <a:latin typeface="Times New Roman"/>
                <a:cs typeface="Times New Roman"/>
              </a:rPr>
              <a:t>the</a:t>
            </a:r>
            <a:r>
              <a:rPr sz="2118" spc="-9" dirty="0">
                <a:solidFill>
                  <a:srgbClr val="FFFC78"/>
                </a:solidFill>
                <a:latin typeface="Times New Roman"/>
                <a:cs typeface="Times New Roman"/>
              </a:rPr>
              <a:t> </a:t>
            </a:r>
            <a:r>
              <a:rPr sz="2118" dirty="0">
                <a:solidFill>
                  <a:srgbClr val="FFFC78"/>
                </a:solidFill>
                <a:latin typeface="Times New Roman"/>
                <a:cs typeface="Times New Roman"/>
              </a:rPr>
              <a:t>urethra.</a:t>
            </a:r>
            <a:endParaRPr sz="2118"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539552" y="1556792"/>
            <a:ext cx="4176464" cy="4752528"/>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7624" y="692696"/>
            <a:ext cx="6530539" cy="5421601"/>
          </a:xfrm>
          <a:prstGeom prst="rect">
            <a:avLst/>
          </a:prstGeom>
        </p:spPr>
        <p:txBody>
          <a:bodyPr vert="horz" wrap="square" lIns="0" tIns="10085" rIns="0" bIns="0" rtlCol="0">
            <a:spAutoFit/>
          </a:bodyPr>
          <a:lstStyle/>
          <a:p>
            <a:pPr marL="11206" marR="4483" indent="560" algn="ctr" defTabSz="806867">
              <a:spcBef>
                <a:spcPts val="79"/>
              </a:spcBef>
            </a:pPr>
            <a:r>
              <a:rPr sz="3883" spc="-4" dirty="0">
                <a:solidFill>
                  <a:srgbClr val="FFFC78"/>
                </a:solidFill>
                <a:latin typeface="Times New Roman"/>
                <a:cs typeface="Times New Roman"/>
              </a:rPr>
              <a:t>Evolution and </a:t>
            </a:r>
            <a:r>
              <a:rPr lang="de-CH" sz="3883" spc="-4" dirty="0" err="1">
                <a:solidFill>
                  <a:srgbClr val="FFFC78"/>
                </a:solidFill>
                <a:latin typeface="Times New Roman"/>
                <a:cs typeface="Times New Roman"/>
              </a:rPr>
              <a:t>e</a:t>
            </a:r>
            <a:r>
              <a:rPr sz="3883" spc="-4" dirty="0" err="1">
                <a:solidFill>
                  <a:srgbClr val="FFFC78"/>
                </a:solidFill>
                <a:latin typeface="Times New Roman"/>
                <a:cs typeface="Times New Roman"/>
              </a:rPr>
              <a:t>mbryonic</a:t>
            </a:r>
            <a:r>
              <a:rPr sz="3883" spc="-4" dirty="0">
                <a:solidFill>
                  <a:srgbClr val="FFFC78"/>
                </a:solidFill>
                <a:latin typeface="Times New Roman"/>
                <a:cs typeface="Times New Roman"/>
              </a:rPr>
              <a:t> </a:t>
            </a:r>
            <a:r>
              <a:rPr sz="3883" dirty="0">
                <a:solidFill>
                  <a:srgbClr val="FFFC78"/>
                </a:solidFill>
                <a:latin typeface="Times New Roman"/>
                <a:cs typeface="Times New Roman"/>
              </a:rPr>
              <a:t> </a:t>
            </a:r>
            <a:r>
              <a:rPr sz="3883" spc="-4" dirty="0">
                <a:solidFill>
                  <a:srgbClr val="FFFC78"/>
                </a:solidFill>
                <a:latin typeface="Times New Roman"/>
                <a:cs typeface="Times New Roman"/>
              </a:rPr>
              <a:t>development of the duct system </a:t>
            </a:r>
            <a:r>
              <a:rPr sz="3883" spc="-957" dirty="0">
                <a:solidFill>
                  <a:srgbClr val="FFFC78"/>
                </a:solidFill>
                <a:latin typeface="Times New Roman"/>
                <a:cs typeface="Times New Roman"/>
              </a:rPr>
              <a:t> </a:t>
            </a:r>
            <a:r>
              <a:rPr sz="3883" spc="-4" dirty="0">
                <a:solidFill>
                  <a:srgbClr val="FFFC78"/>
                </a:solidFill>
                <a:latin typeface="Times New Roman"/>
                <a:cs typeface="Times New Roman"/>
              </a:rPr>
              <a:t>in males</a:t>
            </a:r>
            <a:endParaRPr lang="de-CH" sz="3883" spc="-4" dirty="0">
              <a:solidFill>
                <a:srgbClr val="FFFC78"/>
              </a:solidFill>
              <a:latin typeface="Times New Roman"/>
              <a:cs typeface="Times New Roman"/>
            </a:endParaRPr>
          </a:p>
          <a:p>
            <a:pPr marL="11206" marR="4483" indent="560" algn="ctr" defTabSz="806867">
              <a:spcBef>
                <a:spcPts val="79"/>
              </a:spcBef>
            </a:pPr>
            <a:endParaRPr sz="3883" dirty="0">
              <a:solidFill>
                <a:prstClr val="black"/>
              </a:solidFill>
              <a:latin typeface="Times New Roman"/>
              <a:cs typeface="Times New Roman"/>
            </a:endParaRPr>
          </a:p>
          <a:p>
            <a:pPr marL="5043" algn="ctr" defTabSz="806867">
              <a:lnSpc>
                <a:spcPts val="4650"/>
              </a:lnSpc>
            </a:pPr>
            <a:r>
              <a:rPr sz="3883" spc="-4" dirty="0">
                <a:solidFill>
                  <a:srgbClr val="FFFC78"/>
                </a:solidFill>
                <a:latin typeface="Times New Roman"/>
                <a:cs typeface="Times New Roman"/>
              </a:rPr>
              <a:t>-</a:t>
            </a:r>
            <a:r>
              <a:rPr sz="3883" spc="-9" dirty="0">
                <a:solidFill>
                  <a:srgbClr val="FFFC78"/>
                </a:solidFill>
                <a:latin typeface="Times New Roman"/>
                <a:cs typeface="Times New Roman"/>
              </a:rPr>
              <a:t> </a:t>
            </a:r>
            <a:r>
              <a:rPr sz="3883" spc="-4" dirty="0">
                <a:solidFill>
                  <a:srgbClr val="FFFC78"/>
                </a:solidFill>
                <a:latin typeface="Times New Roman"/>
                <a:cs typeface="Times New Roman"/>
              </a:rPr>
              <a:t>pronephric</a:t>
            </a:r>
            <a:r>
              <a:rPr sz="3883" spc="9" dirty="0">
                <a:solidFill>
                  <a:srgbClr val="FFFC78"/>
                </a:solidFill>
                <a:latin typeface="Times New Roman"/>
                <a:cs typeface="Times New Roman"/>
              </a:rPr>
              <a:t> </a:t>
            </a:r>
            <a:r>
              <a:rPr sz="3883" spc="-4" dirty="0">
                <a:solidFill>
                  <a:srgbClr val="FFFC78"/>
                </a:solidFill>
                <a:latin typeface="Times New Roman"/>
                <a:cs typeface="Times New Roman"/>
              </a:rPr>
              <a:t>kidney</a:t>
            </a:r>
            <a:endParaRPr lang="de-CH" sz="3883" spc="-4" dirty="0">
              <a:solidFill>
                <a:srgbClr val="FFFC78"/>
              </a:solidFill>
              <a:latin typeface="Times New Roman"/>
              <a:cs typeface="Times New Roman"/>
            </a:endParaRPr>
          </a:p>
          <a:p>
            <a:pPr marL="5043" algn="ctr" defTabSz="806867">
              <a:lnSpc>
                <a:spcPts val="4650"/>
              </a:lnSpc>
            </a:pPr>
            <a:endParaRPr sz="3883" dirty="0">
              <a:solidFill>
                <a:prstClr val="black"/>
              </a:solidFill>
              <a:latin typeface="Times New Roman"/>
              <a:cs typeface="Times New Roman"/>
            </a:endParaRPr>
          </a:p>
          <a:p>
            <a:pPr algn="ctr" defTabSz="806867">
              <a:lnSpc>
                <a:spcPts val="4650"/>
              </a:lnSpc>
            </a:pPr>
            <a:r>
              <a:rPr sz="3883" spc="-4" dirty="0">
                <a:solidFill>
                  <a:srgbClr val="FFFC78"/>
                </a:solidFill>
                <a:latin typeface="Times New Roman"/>
                <a:cs typeface="Times New Roman"/>
              </a:rPr>
              <a:t>-mesonephric kidney</a:t>
            </a:r>
            <a:endParaRPr lang="de-CH" sz="3883" spc="-4" dirty="0">
              <a:solidFill>
                <a:srgbClr val="FFFC78"/>
              </a:solidFill>
              <a:latin typeface="Times New Roman"/>
              <a:cs typeface="Times New Roman"/>
            </a:endParaRPr>
          </a:p>
          <a:p>
            <a:pPr algn="ctr" defTabSz="806867">
              <a:lnSpc>
                <a:spcPts val="4650"/>
              </a:lnSpc>
            </a:pPr>
            <a:endParaRPr sz="3883" dirty="0">
              <a:solidFill>
                <a:prstClr val="black"/>
              </a:solidFill>
              <a:latin typeface="Times New Roman"/>
              <a:cs typeface="Times New Roman"/>
            </a:endParaRPr>
          </a:p>
          <a:p>
            <a:pPr marL="5043" algn="ctr" defTabSz="806867"/>
            <a:r>
              <a:rPr sz="3883" spc="-4" dirty="0">
                <a:solidFill>
                  <a:srgbClr val="FFFC78"/>
                </a:solidFill>
                <a:latin typeface="Times New Roman"/>
                <a:cs typeface="Times New Roman"/>
              </a:rPr>
              <a:t>-</a:t>
            </a:r>
            <a:r>
              <a:rPr sz="3883" spc="-9" dirty="0">
                <a:solidFill>
                  <a:srgbClr val="FFFC78"/>
                </a:solidFill>
                <a:latin typeface="Times New Roman"/>
                <a:cs typeface="Times New Roman"/>
              </a:rPr>
              <a:t> </a:t>
            </a:r>
            <a:r>
              <a:rPr sz="3883" spc="-4" dirty="0">
                <a:solidFill>
                  <a:srgbClr val="FFFC78"/>
                </a:solidFill>
                <a:latin typeface="Times New Roman"/>
                <a:cs typeface="Times New Roman"/>
              </a:rPr>
              <a:t>metanephric</a:t>
            </a:r>
            <a:r>
              <a:rPr sz="3883" spc="13" dirty="0">
                <a:solidFill>
                  <a:srgbClr val="FFFC78"/>
                </a:solidFill>
                <a:latin typeface="Times New Roman"/>
                <a:cs typeface="Times New Roman"/>
              </a:rPr>
              <a:t> </a:t>
            </a:r>
            <a:r>
              <a:rPr sz="3883" spc="-4" dirty="0">
                <a:solidFill>
                  <a:srgbClr val="FFFC78"/>
                </a:solidFill>
                <a:latin typeface="Times New Roman"/>
                <a:cs typeface="Times New Roman"/>
              </a:rPr>
              <a:t>kidney</a:t>
            </a:r>
            <a:endParaRPr sz="3883" dirty="0">
              <a:solidFill>
                <a:prstClr val="black"/>
              </a:solidFill>
              <a:latin typeface="Times New Roman"/>
              <a:cs typeface="Times New Roman"/>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4706" y="404664"/>
            <a:ext cx="5051611" cy="607719"/>
          </a:xfrm>
          <a:prstGeom prst="rect">
            <a:avLst/>
          </a:prstGeom>
        </p:spPr>
        <p:txBody>
          <a:bodyPr vert="horz" wrap="square" lIns="0" tIns="10085" rIns="0" bIns="0" rtlCol="0">
            <a:spAutoFit/>
          </a:bodyPr>
          <a:lstStyle/>
          <a:p>
            <a:pPr marL="11206">
              <a:spcBef>
                <a:spcPts val="79"/>
              </a:spcBef>
            </a:pPr>
            <a:r>
              <a:rPr spc="-4" dirty="0"/>
              <a:t>Pronephric</a:t>
            </a:r>
            <a:r>
              <a:rPr spc="-53" dirty="0"/>
              <a:t> </a:t>
            </a:r>
            <a:r>
              <a:rPr spc="-4" dirty="0"/>
              <a:t>kidney</a:t>
            </a:r>
          </a:p>
        </p:txBody>
      </p:sp>
      <p:pic>
        <p:nvPicPr>
          <p:cNvPr id="3" name="object 3"/>
          <p:cNvPicPr/>
          <p:nvPr/>
        </p:nvPicPr>
        <p:blipFill>
          <a:blip r:embed="rId2" cstate="print"/>
          <a:stretch>
            <a:fillRect/>
          </a:stretch>
        </p:blipFill>
        <p:spPr>
          <a:xfrm>
            <a:off x="539552" y="1268760"/>
            <a:ext cx="4032448" cy="4968552"/>
          </a:xfrm>
          <a:prstGeom prst="rect">
            <a:avLst/>
          </a:prstGeom>
        </p:spPr>
      </p:pic>
      <p:sp>
        <p:nvSpPr>
          <p:cNvPr id="4" name="object 4"/>
          <p:cNvSpPr txBox="1"/>
          <p:nvPr/>
        </p:nvSpPr>
        <p:spPr>
          <a:xfrm>
            <a:off x="4975414" y="1124745"/>
            <a:ext cx="3561226" cy="5538594"/>
          </a:xfrm>
          <a:prstGeom prst="rect">
            <a:avLst/>
          </a:prstGeom>
        </p:spPr>
        <p:txBody>
          <a:bodyPr vert="horz" wrap="square" lIns="0" tIns="11766" rIns="0" bIns="0" rtlCol="0">
            <a:spAutoFit/>
          </a:bodyPr>
          <a:lstStyle/>
          <a:p>
            <a:pPr marL="337315" marR="786135" indent="-304256" defTabSz="806867">
              <a:spcBef>
                <a:spcPts val="93"/>
              </a:spcBef>
              <a:buFont typeface="Times New Roman"/>
              <a:buChar char="•"/>
              <a:tabLst>
                <a:tab pos="337315" algn="l"/>
                <a:tab pos="337875" algn="l"/>
              </a:tabLst>
            </a:pPr>
            <a:r>
              <a:rPr sz="2471" b="1" spc="-4" dirty="0">
                <a:solidFill>
                  <a:srgbClr val="FFFC78"/>
                </a:solidFill>
                <a:latin typeface="Times New Roman"/>
                <a:cs typeface="Times New Roman"/>
              </a:rPr>
              <a:t>1</a:t>
            </a:r>
            <a:r>
              <a:rPr sz="2515" b="1" spc="-6" baseline="23391" dirty="0">
                <a:solidFill>
                  <a:srgbClr val="FFFC78"/>
                </a:solidFill>
                <a:latin typeface="Times New Roman"/>
                <a:cs typeface="Times New Roman"/>
              </a:rPr>
              <a:t>st</a:t>
            </a:r>
            <a:r>
              <a:rPr sz="2515" b="1" spc="304" baseline="23391" dirty="0">
                <a:solidFill>
                  <a:srgbClr val="FFFC78"/>
                </a:solidFill>
                <a:latin typeface="Times New Roman"/>
                <a:cs typeface="Times New Roman"/>
              </a:rPr>
              <a:t> </a:t>
            </a:r>
            <a:r>
              <a:rPr sz="2471" b="1" spc="-4" dirty="0">
                <a:solidFill>
                  <a:srgbClr val="FFFC78"/>
                </a:solidFill>
                <a:latin typeface="Times New Roman"/>
                <a:cs typeface="Times New Roman"/>
              </a:rPr>
              <a:t>kidney</a:t>
            </a:r>
            <a:r>
              <a:rPr sz="2471" b="1" spc="-18" dirty="0">
                <a:solidFill>
                  <a:srgbClr val="FFFC78"/>
                </a:solidFill>
                <a:latin typeface="Times New Roman"/>
                <a:cs typeface="Times New Roman"/>
              </a:rPr>
              <a:t> </a:t>
            </a:r>
            <a:r>
              <a:rPr sz="2471" b="1" dirty="0">
                <a:solidFill>
                  <a:srgbClr val="FFFC78"/>
                </a:solidFill>
                <a:latin typeface="Times New Roman"/>
                <a:cs typeface="Times New Roman"/>
              </a:rPr>
              <a:t>to</a:t>
            </a:r>
            <a:r>
              <a:rPr sz="2471" b="1" spc="-13" dirty="0">
                <a:solidFill>
                  <a:srgbClr val="FFFC78"/>
                </a:solidFill>
                <a:latin typeface="Times New Roman"/>
                <a:cs typeface="Times New Roman"/>
              </a:rPr>
              <a:t> </a:t>
            </a:r>
            <a:r>
              <a:rPr sz="2471" b="1" dirty="0">
                <a:solidFill>
                  <a:srgbClr val="FFFC78"/>
                </a:solidFill>
                <a:latin typeface="Times New Roman"/>
                <a:cs typeface="Times New Roman"/>
              </a:rPr>
              <a:t>form</a:t>
            </a:r>
            <a:r>
              <a:rPr sz="2471" b="1" spc="-22" dirty="0">
                <a:solidFill>
                  <a:srgbClr val="FFFC78"/>
                </a:solidFill>
                <a:latin typeface="Times New Roman"/>
                <a:cs typeface="Times New Roman"/>
              </a:rPr>
              <a:t> </a:t>
            </a:r>
            <a:r>
              <a:rPr sz="2471" b="1" dirty="0">
                <a:solidFill>
                  <a:srgbClr val="FFFC78"/>
                </a:solidFill>
                <a:latin typeface="Times New Roman"/>
                <a:cs typeface="Times New Roman"/>
              </a:rPr>
              <a:t>in </a:t>
            </a:r>
            <a:r>
              <a:rPr sz="2471" b="1" spc="-604" dirty="0">
                <a:solidFill>
                  <a:srgbClr val="FFFC78"/>
                </a:solidFill>
                <a:latin typeface="Times New Roman"/>
                <a:cs typeface="Times New Roman"/>
              </a:rPr>
              <a:t> </a:t>
            </a:r>
            <a:r>
              <a:rPr sz="2471" b="1" spc="-4" dirty="0">
                <a:solidFill>
                  <a:srgbClr val="FFFC78"/>
                </a:solidFill>
                <a:latin typeface="Times New Roman"/>
                <a:cs typeface="Times New Roman"/>
              </a:rPr>
              <a:t>humans</a:t>
            </a:r>
            <a:endParaRPr sz="2471" dirty="0">
              <a:solidFill>
                <a:prstClr val="black"/>
              </a:solidFill>
              <a:latin typeface="Times New Roman"/>
              <a:cs typeface="Times New Roman"/>
            </a:endParaRPr>
          </a:p>
          <a:p>
            <a:pPr marL="689759" marR="26896" indent="-253266" defTabSz="806867">
              <a:spcBef>
                <a:spcPts val="525"/>
              </a:spcBef>
            </a:pPr>
            <a:r>
              <a:rPr sz="2118" dirty="0">
                <a:solidFill>
                  <a:srgbClr val="FFFC78"/>
                </a:solidFill>
                <a:latin typeface="Times New Roman"/>
                <a:cs typeface="Times New Roman"/>
              </a:rPr>
              <a:t>* It is the </a:t>
            </a:r>
            <a:r>
              <a:rPr sz="2118" b="1" spc="-4" dirty="0">
                <a:solidFill>
                  <a:srgbClr val="FFFC78"/>
                </a:solidFill>
                <a:latin typeface="Times New Roman"/>
                <a:cs typeface="Times New Roman"/>
              </a:rPr>
              <a:t>functional kidney </a:t>
            </a:r>
            <a:r>
              <a:rPr sz="2118" dirty="0">
                <a:solidFill>
                  <a:srgbClr val="FFFC78"/>
                </a:solidFill>
                <a:latin typeface="Times New Roman"/>
                <a:cs typeface="Times New Roman"/>
              </a:rPr>
              <a:t>of </a:t>
            </a:r>
            <a:r>
              <a:rPr sz="2118" spc="-516" dirty="0">
                <a:solidFill>
                  <a:srgbClr val="FFFC78"/>
                </a:solidFill>
                <a:latin typeface="Times New Roman"/>
                <a:cs typeface="Times New Roman"/>
              </a:rPr>
              <a:t> </a:t>
            </a:r>
            <a:r>
              <a:rPr sz="2118" dirty="0">
                <a:solidFill>
                  <a:srgbClr val="FFFC78"/>
                </a:solidFill>
                <a:latin typeface="Times New Roman"/>
                <a:cs typeface="Times New Roman"/>
              </a:rPr>
              <a:t>fish</a:t>
            </a:r>
            <a:r>
              <a:rPr sz="2118" spc="-13" dirty="0">
                <a:solidFill>
                  <a:srgbClr val="FFFC78"/>
                </a:solidFill>
                <a:latin typeface="Times New Roman"/>
                <a:cs typeface="Times New Roman"/>
              </a:rPr>
              <a:t> </a:t>
            </a:r>
            <a:r>
              <a:rPr sz="2118" dirty="0">
                <a:solidFill>
                  <a:srgbClr val="FFFC78"/>
                </a:solidFill>
                <a:latin typeface="Times New Roman"/>
                <a:cs typeface="Times New Roman"/>
              </a:rPr>
              <a:t>and</a:t>
            </a:r>
            <a:r>
              <a:rPr sz="2118" spc="-13" dirty="0">
                <a:solidFill>
                  <a:srgbClr val="FFFC78"/>
                </a:solidFill>
                <a:latin typeface="Times New Roman"/>
                <a:cs typeface="Times New Roman"/>
              </a:rPr>
              <a:t> </a:t>
            </a:r>
            <a:r>
              <a:rPr sz="2118" dirty="0">
                <a:solidFill>
                  <a:srgbClr val="FFFC78"/>
                </a:solidFill>
                <a:latin typeface="Times New Roman"/>
                <a:cs typeface="Times New Roman"/>
              </a:rPr>
              <a:t>larval</a:t>
            </a:r>
            <a:r>
              <a:rPr sz="2118" spc="-13" dirty="0">
                <a:solidFill>
                  <a:srgbClr val="FFFC78"/>
                </a:solidFill>
                <a:latin typeface="Times New Roman"/>
                <a:cs typeface="Times New Roman"/>
              </a:rPr>
              <a:t> </a:t>
            </a:r>
            <a:r>
              <a:rPr sz="2118" dirty="0">
                <a:solidFill>
                  <a:srgbClr val="FFFC78"/>
                </a:solidFill>
                <a:latin typeface="Times New Roman"/>
                <a:cs typeface="Times New Roman"/>
              </a:rPr>
              <a:t>amphibians</a:t>
            </a:r>
            <a:endParaRPr lang="de-CH" sz="2118" dirty="0">
              <a:solidFill>
                <a:srgbClr val="FFFC78"/>
              </a:solidFill>
              <a:latin typeface="Times New Roman"/>
              <a:cs typeface="Times New Roman"/>
            </a:endParaRPr>
          </a:p>
          <a:p>
            <a:pPr marL="689759" marR="26896" indent="-253266" defTabSz="806867">
              <a:spcBef>
                <a:spcPts val="525"/>
              </a:spcBef>
            </a:pPr>
            <a:endParaRPr sz="2118" dirty="0">
              <a:solidFill>
                <a:prstClr val="black"/>
              </a:solidFill>
              <a:latin typeface="Times New Roman"/>
              <a:cs typeface="Times New Roman"/>
            </a:endParaRPr>
          </a:p>
          <a:p>
            <a:pPr marL="337315" marR="400632" indent="-304256" defTabSz="806867">
              <a:spcBef>
                <a:spcPts val="578"/>
              </a:spcBef>
              <a:buFontTx/>
              <a:buChar char="•"/>
              <a:tabLst>
                <a:tab pos="337315" algn="l"/>
                <a:tab pos="337875" algn="l"/>
              </a:tabLst>
            </a:pPr>
            <a:r>
              <a:rPr sz="2471" spc="-4" dirty="0">
                <a:solidFill>
                  <a:srgbClr val="FFFC78"/>
                </a:solidFill>
                <a:latin typeface="Times New Roman"/>
                <a:cs typeface="Times New Roman"/>
              </a:rPr>
              <a:t>Develops</a:t>
            </a:r>
            <a:r>
              <a:rPr sz="2471" spc="-22" dirty="0">
                <a:solidFill>
                  <a:srgbClr val="FFFC78"/>
                </a:solidFill>
                <a:latin typeface="Times New Roman"/>
                <a:cs typeface="Times New Roman"/>
              </a:rPr>
              <a:t> </a:t>
            </a:r>
            <a:r>
              <a:rPr sz="2471" dirty="0">
                <a:solidFill>
                  <a:srgbClr val="FFFC78"/>
                </a:solidFill>
                <a:latin typeface="Times New Roman"/>
                <a:cs typeface="Times New Roman"/>
              </a:rPr>
              <a:t>anteriorly</a:t>
            </a:r>
            <a:r>
              <a:rPr sz="2471" spc="-22" dirty="0">
                <a:solidFill>
                  <a:srgbClr val="FFFC78"/>
                </a:solidFill>
                <a:latin typeface="Times New Roman"/>
                <a:cs typeface="Times New Roman"/>
              </a:rPr>
              <a:t> </a:t>
            </a:r>
            <a:r>
              <a:rPr sz="2471" spc="-4" dirty="0">
                <a:solidFill>
                  <a:srgbClr val="FFFC78"/>
                </a:solidFill>
                <a:latin typeface="Times New Roman"/>
                <a:cs typeface="Times New Roman"/>
              </a:rPr>
              <a:t>then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degenerates</a:t>
            </a:r>
            <a:r>
              <a:rPr sz="2471" spc="-13" dirty="0">
                <a:solidFill>
                  <a:srgbClr val="FFFC78"/>
                </a:solidFill>
                <a:latin typeface="Times New Roman"/>
                <a:cs typeface="Times New Roman"/>
              </a:rPr>
              <a:t> </a:t>
            </a:r>
            <a:r>
              <a:rPr sz="2471" dirty="0">
                <a:solidFill>
                  <a:srgbClr val="FFFC78"/>
                </a:solidFill>
                <a:latin typeface="Times New Roman"/>
                <a:cs typeface="Times New Roman"/>
              </a:rPr>
              <a:t>in</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amniotes</a:t>
            </a:r>
            <a:endParaRPr lang="de-CH" sz="2471" spc="-4" dirty="0">
              <a:solidFill>
                <a:srgbClr val="FFFC78"/>
              </a:solidFill>
              <a:latin typeface="Times New Roman"/>
              <a:cs typeface="Times New Roman"/>
            </a:endParaRPr>
          </a:p>
          <a:p>
            <a:pPr marL="337315" marR="400632" indent="-304256" defTabSz="806867">
              <a:spcBef>
                <a:spcPts val="578"/>
              </a:spcBef>
              <a:buFontTx/>
              <a:buChar char="•"/>
              <a:tabLst>
                <a:tab pos="337315" algn="l"/>
                <a:tab pos="337875" algn="l"/>
              </a:tabLst>
            </a:pPr>
            <a:endParaRPr sz="2471" dirty="0">
              <a:solidFill>
                <a:prstClr val="black"/>
              </a:solidFill>
              <a:latin typeface="Times New Roman"/>
              <a:cs typeface="Times New Roman"/>
            </a:endParaRPr>
          </a:p>
          <a:p>
            <a:pPr marL="337315" marR="220768" indent="-304256" defTabSz="806867">
              <a:spcBef>
                <a:spcPts val="591"/>
              </a:spcBef>
              <a:buFontTx/>
              <a:buChar char="•"/>
              <a:tabLst>
                <a:tab pos="337315" algn="l"/>
                <a:tab pos="337875" algn="l"/>
              </a:tabLst>
            </a:pPr>
            <a:r>
              <a:rPr sz="2471" spc="-4" dirty="0">
                <a:solidFill>
                  <a:srgbClr val="FFFC78"/>
                </a:solidFill>
                <a:latin typeface="Times New Roman"/>
                <a:cs typeface="Times New Roman"/>
              </a:rPr>
              <a:t>Remaining duct called the </a:t>
            </a:r>
            <a:r>
              <a:rPr sz="2471" spc="-604" dirty="0">
                <a:solidFill>
                  <a:srgbClr val="FFFC78"/>
                </a:solidFill>
                <a:latin typeface="Times New Roman"/>
                <a:cs typeface="Times New Roman"/>
              </a:rPr>
              <a:t> </a:t>
            </a:r>
            <a:r>
              <a:rPr sz="2471" u="heavy" spc="-4" dirty="0">
                <a:solidFill>
                  <a:srgbClr val="FFFC78"/>
                </a:solidFill>
                <a:uFill>
                  <a:solidFill>
                    <a:srgbClr val="FFFC78"/>
                  </a:solidFill>
                </a:uFill>
                <a:latin typeface="Times New Roman"/>
                <a:cs typeface="Times New Roman"/>
              </a:rPr>
              <a:t>Wolffian</a:t>
            </a:r>
            <a:r>
              <a:rPr sz="2471" u="heavy" spc="-9" dirty="0">
                <a:solidFill>
                  <a:srgbClr val="FFFC78"/>
                </a:solidFill>
                <a:uFill>
                  <a:solidFill>
                    <a:srgbClr val="FFFC78"/>
                  </a:solidFill>
                </a:uFill>
                <a:latin typeface="Times New Roman"/>
                <a:cs typeface="Times New Roman"/>
              </a:rPr>
              <a:t> </a:t>
            </a:r>
            <a:r>
              <a:rPr sz="2471" u="heavy" spc="-4" dirty="0">
                <a:solidFill>
                  <a:srgbClr val="FFFC78"/>
                </a:solidFill>
                <a:uFill>
                  <a:solidFill>
                    <a:srgbClr val="FFFC78"/>
                  </a:solidFill>
                </a:uFill>
                <a:latin typeface="Times New Roman"/>
                <a:cs typeface="Times New Roman"/>
              </a:rPr>
              <a:t>Duct</a:t>
            </a:r>
            <a:r>
              <a:rPr sz="2471" u="heavy" spc="-13" dirty="0">
                <a:solidFill>
                  <a:srgbClr val="FFFC78"/>
                </a:solidFill>
                <a:uFill>
                  <a:solidFill>
                    <a:srgbClr val="FFFC78"/>
                  </a:solidFill>
                </a:uFill>
                <a:latin typeface="Times New Roman"/>
                <a:cs typeface="Times New Roman"/>
              </a:rPr>
              <a:t> </a:t>
            </a:r>
            <a:r>
              <a:rPr sz="2471" spc="-4" dirty="0">
                <a:solidFill>
                  <a:srgbClr val="FFFC78"/>
                </a:solidFill>
                <a:latin typeface="Times New Roman"/>
                <a:cs typeface="Times New Roman"/>
              </a:rPr>
              <a:t>(AD)</a:t>
            </a:r>
            <a:endParaRPr sz="2471" dirty="0">
              <a:solidFill>
                <a:prstClr val="black"/>
              </a:solidFill>
              <a:latin typeface="Times New Roman"/>
              <a:cs typeface="Times New Roman"/>
            </a:endParaRPr>
          </a:p>
          <a:p>
            <a:pPr marL="436492" defTabSz="806867">
              <a:spcBef>
                <a:spcPts val="525"/>
              </a:spcBef>
              <a:tabLst>
                <a:tab pos="689759" algn="l"/>
              </a:tabLst>
            </a:pPr>
            <a:r>
              <a:rPr sz="2118" dirty="0">
                <a:solidFill>
                  <a:srgbClr val="FFFC78"/>
                </a:solidFill>
                <a:latin typeface="Times New Roman"/>
                <a:cs typeface="Times New Roman"/>
              </a:rPr>
              <a:t>–	</a:t>
            </a:r>
            <a:r>
              <a:rPr sz="2118" spc="-4" dirty="0">
                <a:solidFill>
                  <a:srgbClr val="FFFC78"/>
                </a:solidFill>
                <a:latin typeface="Times New Roman"/>
                <a:cs typeface="Times New Roman"/>
              </a:rPr>
              <a:t>Sperm</a:t>
            </a:r>
            <a:r>
              <a:rPr sz="2118" spc="-26" dirty="0">
                <a:solidFill>
                  <a:srgbClr val="FFFC78"/>
                </a:solidFill>
                <a:latin typeface="Times New Roman"/>
                <a:cs typeface="Times New Roman"/>
              </a:rPr>
              <a:t> </a:t>
            </a:r>
            <a:r>
              <a:rPr sz="2118" dirty="0">
                <a:solidFill>
                  <a:srgbClr val="FFFC78"/>
                </a:solidFill>
                <a:latin typeface="Times New Roman"/>
                <a:cs typeface="Times New Roman"/>
              </a:rPr>
              <a:t>transport</a:t>
            </a:r>
            <a:r>
              <a:rPr sz="2118" spc="-18" dirty="0">
                <a:solidFill>
                  <a:srgbClr val="FFFC78"/>
                </a:solidFill>
                <a:latin typeface="Times New Roman"/>
                <a:cs typeface="Times New Roman"/>
              </a:rPr>
              <a:t> </a:t>
            </a:r>
            <a:r>
              <a:rPr sz="2118" dirty="0">
                <a:solidFill>
                  <a:srgbClr val="FFFC78"/>
                </a:solidFill>
                <a:latin typeface="Times New Roman"/>
                <a:cs typeface="Times New Roman"/>
              </a:rPr>
              <a:t>in</a:t>
            </a:r>
            <a:r>
              <a:rPr sz="2118" spc="-22" dirty="0">
                <a:solidFill>
                  <a:srgbClr val="FFFC78"/>
                </a:solidFill>
                <a:latin typeface="Times New Roman"/>
                <a:cs typeface="Times New Roman"/>
              </a:rPr>
              <a:t> </a:t>
            </a:r>
            <a:r>
              <a:rPr sz="2118" dirty="0">
                <a:solidFill>
                  <a:srgbClr val="FFFC78"/>
                </a:solidFill>
                <a:latin typeface="Times New Roman"/>
                <a:cs typeface="Times New Roman"/>
              </a:rPr>
              <a:t>amniotes</a:t>
            </a:r>
            <a:endParaRPr sz="2118" dirty="0">
              <a:solidFill>
                <a:prstClr val="black"/>
              </a:solidFill>
              <a:latin typeface="Times New Roman"/>
              <a:cs typeface="Times New Roman"/>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476672"/>
            <a:ext cx="5512397" cy="607719"/>
          </a:xfrm>
          <a:prstGeom prst="rect">
            <a:avLst/>
          </a:prstGeom>
        </p:spPr>
        <p:txBody>
          <a:bodyPr vert="horz" wrap="square" lIns="0" tIns="10085" rIns="0" bIns="0" rtlCol="0">
            <a:spAutoFit/>
          </a:bodyPr>
          <a:lstStyle/>
          <a:p>
            <a:pPr marL="11206">
              <a:spcBef>
                <a:spcPts val="79"/>
              </a:spcBef>
            </a:pPr>
            <a:r>
              <a:rPr spc="-4" dirty="0"/>
              <a:t>Mesonephric</a:t>
            </a:r>
            <a:r>
              <a:rPr spc="-49" dirty="0"/>
              <a:t> </a:t>
            </a:r>
            <a:r>
              <a:rPr spc="-4" dirty="0"/>
              <a:t>Kidney</a:t>
            </a:r>
          </a:p>
        </p:txBody>
      </p:sp>
      <p:pic>
        <p:nvPicPr>
          <p:cNvPr id="3" name="object 3"/>
          <p:cNvPicPr/>
          <p:nvPr/>
        </p:nvPicPr>
        <p:blipFill>
          <a:blip r:embed="rId2" cstate="print"/>
          <a:stretch>
            <a:fillRect/>
          </a:stretch>
        </p:blipFill>
        <p:spPr>
          <a:xfrm>
            <a:off x="467544" y="1268760"/>
            <a:ext cx="4104456" cy="4968552"/>
          </a:xfrm>
          <a:prstGeom prst="rect">
            <a:avLst/>
          </a:prstGeom>
        </p:spPr>
      </p:pic>
      <p:sp>
        <p:nvSpPr>
          <p:cNvPr id="4" name="object 4"/>
          <p:cNvSpPr txBox="1"/>
          <p:nvPr/>
        </p:nvSpPr>
        <p:spPr>
          <a:xfrm>
            <a:off x="4788024" y="1084391"/>
            <a:ext cx="3670736" cy="5028148"/>
          </a:xfrm>
          <a:prstGeom prst="rect">
            <a:avLst/>
          </a:prstGeom>
        </p:spPr>
        <p:txBody>
          <a:bodyPr vert="horz" wrap="square" lIns="0" tIns="48745" rIns="0" bIns="0" rtlCol="0">
            <a:spAutoFit/>
          </a:bodyPr>
          <a:lstStyle/>
          <a:p>
            <a:pPr marL="337315" indent="-304256" defTabSz="806867">
              <a:spcBef>
                <a:spcPts val="383"/>
              </a:spcBef>
              <a:buFontTx/>
              <a:buChar char="•"/>
              <a:tabLst>
                <a:tab pos="337315" algn="l"/>
                <a:tab pos="337875" algn="l"/>
              </a:tabLst>
            </a:pPr>
            <a:r>
              <a:rPr sz="2471" spc="-4" dirty="0">
                <a:solidFill>
                  <a:srgbClr val="FFFC78"/>
                </a:solidFill>
                <a:latin typeface="Times New Roman"/>
                <a:cs typeface="Times New Roman"/>
              </a:rPr>
              <a:t>2</a:t>
            </a:r>
            <a:r>
              <a:rPr sz="2515" spc="-6" baseline="23391" dirty="0">
                <a:solidFill>
                  <a:srgbClr val="FFFC78"/>
                </a:solidFill>
                <a:latin typeface="Times New Roman"/>
                <a:cs typeface="Times New Roman"/>
              </a:rPr>
              <a:t>nd</a:t>
            </a:r>
            <a:r>
              <a:rPr sz="2515" spc="258" baseline="23391" dirty="0">
                <a:solidFill>
                  <a:srgbClr val="FFFC78"/>
                </a:solidFill>
                <a:latin typeface="Times New Roman"/>
                <a:cs typeface="Times New Roman"/>
              </a:rPr>
              <a:t> </a:t>
            </a:r>
            <a:r>
              <a:rPr sz="2471" spc="-4" dirty="0">
                <a:solidFill>
                  <a:srgbClr val="FFFC78"/>
                </a:solidFill>
                <a:latin typeface="Times New Roman"/>
                <a:cs typeface="Times New Roman"/>
              </a:rPr>
              <a:t>kidney</a:t>
            </a:r>
            <a:endParaRPr sz="2471" dirty="0">
              <a:solidFill>
                <a:prstClr val="black"/>
              </a:solidFill>
              <a:latin typeface="Times New Roman"/>
              <a:cs typeface="Times New Roman"/>
            </a:endParaRPr>
          </a:p>
          <a:p>
            <a:pPr marL="337315" indent="-304256" defTabSz="806867">
              <a:spcBef>
                <a:spcPts val="296"/>
              </a:spcBef>
              <a:buFontTx/>
              <a:buChar char="•"/>
              <a:tabLst>
                <a:tab pos="337315" algn="l"/>
                <a:tab pos="337875" algn="l"/>
              </a:tabLst>
            </a:pPr>
            <a:r>
              <a:rPr sz="2471" dirty="0">
                <a:solidFill>
                  <a:srgbClr val="FFFC78"/>
                </a:solidFill>
                <a:latin typeface="Times New Roman"/>
                <a:cs typeface="Times New Roman"/>
              </a:rPr>
              <a:t>30</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tubules</a:t>
            </a:r>
            <a:r>
              <a:rPr sz="2471" spc="-13" dirty="0">
                <a:solidFill>
                  <a:srgbClr val="FFFC78"/>
                </a:solidFill>
                <a:latin typeface="Times New Roman"/>
                <a:cs typeface="Times New Roman"/>
              </a:rPr>
              <a:t> </a:t>
            </a:r>
            <a:r>
              <a:rPr sz="2471" dirty="0">
                <a:solidFill>
                  <a:srgbClr val="FFFC78"/>
                </a:solidFill>
                <a:latin typeface="Times New Roman"/>
                <a:cs typeface="Times New Roman"/>
              </a:rPr>
              <a:t>form</a:t>
            </a:r>
            <a:r>
              <a:rPr sz="2471" spc="-13" dirty="0">
                <a:solidFill>
                  <a:srgbClr val="FFFC78"/>
                </a:solidFill>
                <a:latin typeface="Times New Roman"/>
                <a:cs typeface="Times New Roman"/>
              </a:rPr>
              <a:t> </a:t>
            </a:r>
            <a:r>
              <a:rPr sz="2471" dirty="0">
                <a:solidFill>
                  <a:srgbClr val="FFFC78"/>
                </a:solidFill>
                <a:latin typeface="Times New Roman"/>
                <a:cs typeface="Times New Roman"/>
              </a:rPr>
              <a:t>in</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humans</a:t>
            </a:r>
            <a:endParaRPr sz="2471" dirty="0">
              <a:solidFill>
                <a:prstClr val="black"/>
              </a:solidFill>
              <a:latin typeface="Times New Roman"/>
              <a:cs typeface="Times New Roman"/>
            </a:endParaRPr>
          </a:p>
          <a:p>
            <a:pPr marL="337315" marR="340677" indent="-304256" defTabSz="806867">
              <a:lnSpc>
                <a:spcPts val="2665"/>
              </a:lnSpc>
              <a:spcBef>
                <a:spcPts val="635"/>
              </a:spcBef>
              <a:buFontTx/>
              <a:buChar char="•"/>
              <a:tabLst>
                <a:tab pos="337315" algn="l"/>
                <a:tab pos="337875" algn="l"/>
              </a:tabLst>
            </a:pPr>
            <a:r>
              <a:rPr sz="2471" spc="-4" dirty="0">
                <a:solidFill>
                  <a:srgbClr val="FFFC78"/>
                </a:solidFill>
                <a:latin typeface="Times New Roman"/>
                <a:cs typeface="Times New Roman"/>
              </a:rPr>
              <a:t>As tubules </a:t>
            </a:r>
            <a:r>
              <a:rPr sz="2471" dirty="0">
                <a:solidFill>
                  <a:srgbClr val="FFFC78"/>
                </a:solidFill>
                <a:latin typeface="Times New Roman"/>
                <a:cs typeface="Times New Roman"/>
              </a:rPr>
              <a:t>form </a:t>
            </a:r>
            <a:r>
              <a:rPr sz="2471" spc="-4" dirty="0">
                <a:solidFill>
                  <a:srgbClr val="FFFC78"/>
                </a:solidFill>
                <a:latin typeface="Times New Roman"/>
                <a:cs typeface="Times New Roman"/>
              </a:rPr>
              <a:t>caudally the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anterior</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ones die off</a:t>
            </a:r>
            <a:endParaRPr sz="2471" dirty="0">
              <a:solidFill>
                <a:prstClr val="black"/>
              </a:solidFill>
              <a:latin typeface="Times New Roman"/>
              <a:cs typeface="Times New Roman"/>
            </a:endParaRPr>
          </a:p>
          <a:p>
            <a:pPr marL="337315" marR="262232" indent="-304256" defTabSz="806867">
              <a:lnSpc>
                <a:spcPts val="2665"/>
              </a:lnSpc>
              <a:spcBef>
                <a:spcPts val="622"/>
              </a:spcBef>
              <a:buFontTx/>
              <a:buChar char="•"/>
              <a:tabLst>
                <a:tab pos="337315" algn="l"/>
                <a:tab pos="337875" algn="l"/>
              </a:tabLst>
            </a:pPr>
            <a:r>
              <a:rPr sz="2471" u="heavy" spc="-4" dirty="0">
                <a:solidFill>
                  <a:srgbClr val="FFFC78"/>
                </a:solidFill>
                <a:uFill>
                  <a:solidFill>
                    <a:srgbClr val="FFFC78"/>
                  </a:solidFill>
                </a:uFill>
                <a:latin typeface="Times New Roman"/>
                <a:cs typeface="Times New Roman"/>
              </a:rPr>
              <a:t>Female mammals</a:t>
            </a:r>
            <a:r>
              <a:rPr sz="2471" spc="-4" dirty="0">
                <a:solidFill>
                  <a:srgbClr val="FFFC78"/>
                </a:solidFill>
                <a:latin typeface="Times New Roman"/>
                <a:cs typeface="Times New Roman"/>
              </a:rPr>
              <a:t>- all tubules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die</a:t>
            </a:r>
            <a:endParaRPr sz="2471" dirty="0">
              <a:solidFill>
                <a:prstClr val="black"/>
              </a:solidFill>
              <a:latin typeface="Times New Roman"/>
              <a:cs typeface="Times New Roman"/>
            </a:endParaRPr>
          </a:p>
          <a:p>
            <a:pPr marL="337315" marR="340677" indent="-304256" defTabSz="806867">
              <a:lnSpc>
                <a:spcPts val="2665"/>
              </a:lnSpc>
              <a:spcBef>
                <a:spcPts val="600"/>
              </a:spcBef>
              <a:buFontTx/>
              <a:buChar char="•"/>
              <a:tabLst>
                <a:tab pos="337315" algn="l"/>
                <a:tab pos="337875" algn="l"/>
              </a:tabLst>
            </a:pPr>
            <a:r>
              <a:rPr sz="2471" u="heavy" spc="-4" dirty="0">
                <a:solidFill>
                  <a:srgbClr val="FFFC78"/>
                </a:solidFill>
                <a:uFill>
                  <a:solidFill>
                    <a:srgbClr val="FFFC78"/>
                  </a:solidFill>
                </a:uFill>
                <a:latin typeface="Times New Roman"/>
                <a:cs typeface="Times New Roman"/>
              </a:rPr>
              <a:t>Male</a:t>
            </a:r>
            <a:r>
              <a:rPr sz="2471" u="heavy" spc="-9" dirty="0">
                <a:solidFill>
                  <a:srgbClr val="FFFC78"/>
                </a:solidFill>
                <a:uFill>
                  <a:solidFill>
                    <a:srgbClr val="FFFC78"/>
                  </a:solidFill>
                </a:uFill>
                <a:latin typeface="Times New Roman"/>
                <a:cs typeface="Times New Roman"/>
              </a:rPr>
              <a:t> </a:t>
            </a:r>
            <a:r>
              <a:rPr sz="2471" u="heavy" spc="-4" dirty="0">
                <a:solidFill>
                  <a:srgbClr val="FFFC78"/>
                </a:solidFill>
                <a:uFill>
                  <a:solidFill>
                    <a:srgbClr val="FFFC78"/>
                  </a:solidFill>
                </a:uFill>
                <a:latin typeface="Times New Roman"/>
                <a:cs typeface="Times New Roman"/>
              </a:rPr>
              <a:t>mammals</a:t>
            </a:r>
            <a:r>
              <a:rPr sz="2471" spc="-4" dirty="0">
                <a:solidFill>
                  <a:srgbClr val="FFFC78"/>
                </a:solidFill>
                <a:latin typeface="Times New Roman"/>
                <a:cs typeface="Times New Roman"/>
              </a:rPr>
              <a:t>-</a:t>
            </a:r>
            <a:r>
              <a:rPr sz="2471" dirty="0">
                <a:solidFill>
                  <a:srgbClr val="FFFC78"/>
                </a:solidFill>
                <a:latin typeface="Times New Roman"/>
                <a:cs typeface="Times New Roman"/>
              </a:rPr>
              <a:t> </a:t>
            </a:r>
            <a:r>
              <a:rPr sz="2471" spc="-4" dirty="0">
                <a:solidFill>
                  <a:srgbClr val="FFFC78"/>
                </a:solidFill>
                <a:latin typeface="Times New Roman"/>
                <a:cs typeface="Times New Roman"/>
              </a:rPr>
              <a:t>tubules </a:t>
            </a:r>
            <a:r>
              <a:rPr sz="2471" dirty="0">
                <a:solidFill>
                  <a:srgbClr val="FFFC78"/>
                </a:solidFill>
                <a:latin typeface="Times New Roman"/>
                <a:cs typeface="Times New Roman"/>
              </a:rPr>
              <a:t> </a:t>
            </a:r>
            <a:r>
              <a:rPr sz="2471" spc="-4" dirty="0">
                <a:solidFill>
                  <a:srgbClr val="FFFC78"/>
                </a:solidFill>
                <a:latin typeface="Times New Roman"/>
                <a:cs typeface="Times New Roman"/>
              </a:rPr>
              <a:t>become</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sperm</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ducts </a:t>
            </a:r>
            <a:r>
              <a:rPr sz="2471" dirty="0">
                <a:solidFill>
                  <a:srgbClr val="FFFC78"/>
                </a:solidFill>
                <a:latin typeface="Times New Roman"/>
                <a:cs typeface="Times New Roman"/>
              </a:rPr>
              <a:t>of</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testis</a:t>
            </a:r>
            <a:endParaRPr sz="2471" dirty="0">
              <a:solidFill>
                <a:prstClr val="black"/>
              </a:solidFill>
              <a:latin typeface="Times New Roman"/>
              <a:cs typeface="Times New Roman"/>
            </a:endParaRPr>
          </a:p>
          <a:p>
            <a:pPr marL="337315" indent="-304256" defTabSz="806867">
              <a:spcBef>
                <a:spcPts val="260"/>
              </a:spcBef>
              <a:buFontTx/>
              <a:buChar char="•"/>
              <a:tabLst>
                <a:tab pos="337315" algn="l"/>
                <a:tab pos="337875" algn="l"/>
              </a:tabLst>
            </a:pPr>
            <a:r>
              <a:rPr sz="2471" spc="-4" dirty="0">
                <a:solidFill>
                  <a:srgbClr val="FFFC78"/>
                </a:solidFill>
                <a:latin typeface="Times New Roman"/>
                <a:cs typeface="Times New Roman"/>
              </a:rPr>
              <a:t>Functional Kidney: anamniotes</a:t>
            </a:r>
            <a:endParaRPr sz="2471" dirty="0">
              <a:solidFill>
                <a:prstClr val="black"/>
              </a:solidFill>
              <a:latin typeface="Times New Roman"/>
              <a:cs typeface="Times New Roman"/>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04664"/>
            <a:ext cx="7166469" cy="1205254"/>
          </a:xfrm>
          <a:prstGeom prst="rect">
            <a:avLst/>
          </a:prstGeom>
        </p:spPr>
        <p:txBody>
          <a:bodyPr vert="horz" wrap="square" lIns="0" tIns="10085" rIns="0" bIns="0" rtlCol="0">
            <a:spAutoFit/>
          </a:bodyPr>
          <a:lstStyle/>
          <a:p>
            <a:pPr marL="1874284" marR="4483" indent="-556962">
              <a:spcBef>
                <a:spcPts val="79"/>
              </a:spcBef>
            </a:pPr>
            <a:r>
              <a:rPr spc="-4" dirty="0"/>
              <a:t>Metanephric</a:t>
            </a:r>
            <a:r>
              <a:rPr spc="-49" dirty="0"/>
              <a:t> </a:t>
            </a:r>
            <a:r>
              <a:rPr spc="-4" dirty="0"/>
              <a:t>kidney </a:t>
            </a:r>
            <a:r>
              <a:rPr spc="-957" dirty="0"/>
              <a:t> </a:t>
            </a:r>
            <a:r>
              <a:rPr spc="-4" dirty="0"/>
              <a:t>(metanephros)</a:t>
            </a:r>
          </a:p>
        </p:txBody>
      </p:sp>
      <p:sp>
        <p:nvSpPr>
          <p:cNvPr id="3" name="object 3"/>
          <p:cNvSpPr txBox="1"/>
          <p:nvPr/>
        </p:nvSpPr>
        <p:spPr>
          <a:xfrm>
            <a:off x="5220072" y="1484784"/>
            <a:ext cx="3384376" cy="5107606"/>
          </a:xfrm>
          <a:prstGeom prst="rect">
            <a:avLst/>
          </a:prstGeom>
        </p:spPr>
        <p:txBody>
          <a:bodyPr vert="horz" wrap="square" lIns="0" tIns="11766" rIns="0" bIns="0" rtlCol="0">
            <a:spAutoFit/>
          </a:bodyPr>
          <a:lstStyle/>
          <a:p>
            <a:pPr marL="314902" marR="233095" indent="-304256" defTabSz="806867">
              <a:spcBef>
                <a:spcPts val="93"/>
              </a:spcBef>
              <a:buFontTx/>
              <a:buChar char="•"/>
              <a:tabLst>
                <a:tab pos="314902" algn="l"/>
                <a:tab pos="315462" algn="l"/>
              </a:tabLst>
            </a:pPr>
            <a:r>
              <a:rPr sz="2800" spc="-4" dirty="0">
                <a:solidFill>
                  <a:srgbClr val="FFFC78"/>
                </a:solidFill>
                <a:latin typeface="Times New Roman"/>
                <a:cs typeface="Times New Roman"/>
              </a:rPr>
              <a:t>Permanent</a:t>
            </a:r>
            <a:r>
              <a:rPr sz="2800" spc="-22" dirty="0">
                <a:solidFill>
                  <a:srgbClr val="FFFC78"/>
                </a:solidFill>
                <a:latin typeface="Times New Roman"/>
                <a:cs typeface="Times New Roman"/>
              </a:rPr>
              <a:t> </a:t>
            </a:r>
            <a:r>
              <a:rPr sz="2800" spc="-4" dirty="0">
                <a:solidFill>
                  <a:srgbClr val="FFFC78"/>
                </a:solidFill>
                <a:latin typeface="Times New Roman"/>
                <a:cs typeface="Times New Roman"/>
              </a:rPr>
              <a:t>kidney</a:t>
            </a:r>
            <a:r>
              <a:rPr sz="2800" spc="-22" dirty="0">
                <a:solidFill>
                  <a:srgbClr val="FFFC78"/>
                </a:solidFill>
                <a:latin typeface="Times New Roman"/>
                <a:cs typeface="Times New Roman"/>
              </a:rPr>
              <a:t> </a:t>
            </a:r>
            <a:r>
              <a:rPr sz="2800" dirty="0">
                <a:solidFill>
                  <a:srgbClr val="FFFC78"/>
                </a:solidFill>
                <a:latin typeface="Times New Roman"/>
                <a:cs typeface="Times New Roman"/>
              </a:rPr>
              <a:t>of </a:t>
            </a:r>
            <a:r>
              <a:rPr sz="2800" spc="-604" dirty="0">
                <a:solidFill>
                  <a:srgbClr val="FFFC78"/>
                </a:solidFill>
                <a:latin typeface="Times New Roman"/>
                <a:cs typeface="Times New Roman"/>
              </a:rPr>
              <a:t> </a:t>
            </a:r>
            <a:r>
              <a:rPr sz="2800" spc="-4" dirty="0">
                <a:solidFill>
                  <a:srgbClr val="FFFC78"/>
                </a:solidFill>
                <a:latin typeface="Times New Roman"/>
                <a:cs typeface="Times New Roman"/>
              </a:rPr>
              <a:t>amniotes</a:t>
            </a:r>
            <a:endParaRPr sz="2800" dirty="0">
              <a:solidFill>
                <a:prstClr val="black"/>
              </a:solidFill>
              <a:latin typeface="Times New Roman"/>
              <a:cs typeface="Times New Roman"/>
            </a:endParaRPr>
          </a:p>
          <a:p>
            <a:pPr marL="314902" marR="85169" indent="-304256" defTabSz="806867">
              <a:lnSpc>
                <a:spcPct val="100400"/>
              </a:lnSpc>
              <a:spcBef>
                <a:spcPts val="582"/>
              </a:spcBef>
              <a:buFontTx/>
              <a:buChar char="•"/>
              <a:tabLst>
                <a:tab pos="314902" algn="l"/>
                <a:tab pos="315462" algn="l"/>
              </a:tabLst>
            </a:pPr>
            <a:r>
              <a:rPr sz="2800" spc="-4" dirty="0">
                <a:solidFill>
                  <a:srgbClr val="FFFC78"/>
                </a:solidFill>
                <a:latin typeface="Times New Roman"/>
                <a:cs typeface="Times New Roman"/>
              </a:rPr>
              <a:t>Serves both </a:t>
            </a:r>
            <a:r>
              <a:rPr sz="2800" dirty="0">
                <a:solidFill>
                  <a:srgbClr val="FFFC78"/>
                </a:solidFill>
                <a:latin typeface="Times New Roman"/>
                <a:cs typeface="Times New Roman"/>
              </a:rPr>
              <a:t>as an </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excretory </a:t>
            </a:r>
            <a:r>
              <a:rPr sz="2800" dirty="0">
                <a:solidFill>
                  <a:srgbClr val="FFFC78"/>
                </a:solidFill>
                <a:latin typeface="Times New Roman"/>
                <a:cs typeface="Times New Roman"/>
              </a:rPr>
              <a:t>and </a:t>
            </a:r>
            <a:r>
              <a:rPr sz="2800" spc="4" dirty="0">
                <a:solidFill>
                  <a:srgbClr val="FFFC78"/>
                </a:solidFill>
                <a:latin typeface="Times New Roman"/>
                <a:cs typeface="Times New Roman"/>
              </a:rPr>
              <a:t> </a:t>
            </a:r>
            <a:r>
              <a:rPr sz="2800" spc="-4" dirty="0">
                <a:solidFill>
                  <a:srgbClr val="FFFC78"/>
                </a:solidFill>
                <a:latin typeface="Times New Roman"/>
                <a:cs typeface="Times New Roman"/>
              </a:rPr>
              <a:t>osmoregulatory</a:t>
            </a:r>
            <a:r>
              <a:rPr sz="2800" spc="-26" dirty="0">
                <a:solidFill>
                  <a:srgbClr val="FFFC78"/>
                </a:solidFill>
                <a:latin typeface="Times New Roman"/>
                <a:cs typeface="Times New Roman"/>
              </a:rPr>
              <a:t> </a:t>
            </a:r>
            <a:r>
              <a:rPr sz="2800" spc="-4" dirty="0">
                <a:solidFill>
                  <a:srgbClr val="FFFC78"/>
                </a:solidFill>
                <a:latin typeface="Times New Roman"/>
                <a:cs typeface="Times New Roman"/>
              </a:rPr>
              <a:t>organ</a:t>
            </a:r>
            <a:endParaRPr sz="2800" dirty="0">
              <a:solidFill>
                <a:prstClr val="black"/>
              </a:solidFill>
              <a:latin typeface="Times New Roman"/>
              <a:cs typeface="Times New Roman"/>
            </a:endParaRPr>
          </a:p>
          <a:p>
            <a:pPr marL="314902" indent="-304256" defTabSz="806867">
              <a:spcBef>
                <a:spcPts val="591"/>
              </a:spcBef>
              <a:buFontTx/>
              <a:buChar char="•"/>
              <a:tabLst>
                <a:tab pos="314902" algn="l"/>
                <a:tab pos="315462" algn="l"/>
              </a:tabLst>
            </a:pPr>
            <a:r>
              <a:rPr sz="2800" spc="-4" dirty="0">
                <a:solidFill>
                  <a:srgbClr val="FFFC78"/>
                </a:solidFill>
                <a:latin typeface="Times New Roman"/>
                <a:cs typeface="Times New Roman"/>
              </a:rPr>
              <a:t>Ureter</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transports</a:t>
            </a:r>
            <a:r>
              <a:rPr sz="2800" spc="-13" dirty="0">
                <a:solidFill>
                  <a:srgbClr val="FFFC78"/>
                </a:solidFill>
                <a:latin typeface="Times New Roman"/>
                <a:cs typeface="Times New Roman"/>
              </a:rPr>
              <a:t> </a:t>
            </a:r>
            <a:r>
              <a:rPr sz="2800" spc="-4" dirty="0">
                <a:solidFill>
                  <a:srgbClr val="FFFC78"/>
                </a:solidFill>
                <a:latin typeface="Times New Roman"/>
                <a:cs typeface="Times New Roman"/>
              </a:rPr>
              <a:t>urine</a:t>
            </a:r>
            <a:endParaRPr sz="2800" dirty="0">
              <a:solidFill>
                <a:prstClr val="black"/>
              </a:solidFill>
              <a:latin typeface="Times New Roman"/>
              <a:cs typeface="Times New Roman"/>
            </a:endParaRPr>
          </a:p>
          <a:p>
            <a:pPr marL="314902" marR="101979" indent="-304256" defTabSz="806867">
              <a:spcBef>
                <a:spcPts val="596"/>
              </a:spcBef>
              <a:buFontTx/>
              <a:buChar char="•"/>
              <a:tabLst>
                <a:tab pos="314902" algn="l"/>
                <a:tab pos="315462" algn="l"/>
              </a:tabLst>
            </a:pPr>
            <a:r>
              <a:rPr sz="2800" spc="-4" dirty="0">
                <a:solidFill>
                  <a:srgbClr val="FFFC78"/>
                </a:solidFill>
                <a:latin typeface="Times New Roman"/>
                <a:cs typeface="Times New Roman"/>
              </a:rPr>
              <a:t>Ductus</a:t>
            </a:r>
            <a:r>
              <a:rPr sz="2800" spc="9" dirty="0">
                <a:solidFill>
                  <a:srgbClr val="FFFC78"/>
                </a:solidFill>
                <a:latin typeface="Times New Roman"/>
                <a:cs typeface="Times New Roman"/>
              </a:rPr>
              <a:t> </a:t>
            </a:r>
            <a:r>
              <a:rPr sz="2800" spc="-4" dirty="0">
                <a:solidFill>
                  <a:srgbClr val="FFFC78"/>
                </a:solidFill>
                <a:latin typeface="Times New Roman"/>
                <a:cs typeface="Times New Roman"/>
              </a:rPr>
              <a:t>Deferens </a:t>
            </a:r>
            <a:r>
              <a:rPr sz="2800" dirty="0">
                <a:solidFill>
                  <a:srgbClr val="FFFC78"/>
                </a:solidFill>
                <a:latin typeface="Times New Roman"/>
                <a:cs typeface="Times New Roman"/>
              </a:rPr>
              <a:t> </a:t>
            </a:r>
            <a:r>
              <a:rPr sz="2800" spc="-4" dirty="0">
                <a:solidFill>
                  <a:srgbClr val="FFFC78"/>
                </a:solidFill>
                <a:latin typeface="Times New Roman"/>
                <a:cs typeface="Times New Roman"/>
              </a:rPr>
              <a:t>(AD)transports</a:t>
            </a:r>
            <a:r>
              <a:rPr sz="2800" spc="-31" dirty="0">
                <a:solidFill>
                  <a:srgbClr val="FFFC78"/>
                </a:solidFill>
                <a:latin typeface="Times New Roman"/>
                <a:cs typeface="Times New Roman"/>
              </a:rPr>
              <a:t> </a:t>
            </a:r>
            <a:r>
              <a:rPr sz="2800" spc="-4" dirty="0">
                <a:solidFill>
                  <a:srgbClr val="FFFC78"/>
                </a:solidFill>
                <a:latin typeface="Times New Roman"/>
                <a:cs typeface="Times New Roman"/>
              </a:rPr>
              <a:t>sperm</a:t>
            </a:r>
            <a:endParaRPr sz="2800"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539552" y="1772816"/>
            <a:ext cx="4464496" cy="4536504"/>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9592" y="476672"/>
            <a:ext cx="5471399" cy="607719"/>
          </a:xfrm>
          <a:prstGeom prst="rect">
            <a:avLst/>
          </a:prstGeom>
        </p:spPr>
        <p:txBody>
          <a:bodyPr vert="horz" wrap="square" lIns="0" tIns="10085" rIns="0" bIns="0" rtlCol="0">
            <a:spAutoFit/>
          </a:bodyPr>
          <a:lstStyle/>
          <a:p>
            <a:pPr marL="11206">
              <a:spcBef>
                <a:spcPts val="79"/>
              </a:spcBef>
            </a:pPr>
            <a:r>
              <a:rPr spc="-4" dirty="0"/>
              <a:t>Accessory</a:t>
            </a:r>
            <a:r>
              <a:rPr spc="-53" dirty="0"/>
              <a:t> </a:t>
            </a:r>
            <a:r>
              <a:rPr spc="-4" dirty="0"/>
              <a:t>Glands</a:t>
            </a:r>
          </a:p>
        </p:txBody>
      </p:sp>
      <p:sp>
        <p:nvSpPr>
          <p:cNvPr id="3" name="object 3"/>
          <p:cNvSpPr txBox="1"/>
          <p:nvPr/>
        </p:nvSpPr>
        <p:spPr>
          <a:xfrm>
            <a:off x="5364088" y="1988840"/>
            <a:ext cx="3456384" cy="3765058"/>
          </a:xfrm>
          <a:prstGeom prst="rect">
            <a:avLst/>
          </a:prstGeom>
        </p:spPr>
        <p:txBody>
          <a:bodyPr vert="horz" wrap="square" lIns="0" tIns="86285" rIns="0" bIns="0" rtlCol="0">
            <a:spAutoFit/>
          </a:bodyPr>
          <a:lstStyle/>
          <a:p>
            <a:pPr marL="314902" indent="-304256" defTabSz="806867">
              <a:spcBef>
                <a:spcPts val="679"/>
              </a:spcBef>
              <a:buFontTx/>
              <a:buChar char="•"/>
              <a:tabLst>
                <a:tab pos="314902" algn="l"/>
                <a:tab pos="315462" algn="l"/>
              </a:tabLst>
            </a:pPr>
            <a:r>
              <a:rPr sz="3200" spc="-4" dirty="0">
                <a:solidFill>
                  <a:srgbClr val="FFFC78"/>
                </a:solidFill>
                <a:latin typeface="Times New Roman"/>
                <a:cs typeface="Times New Roman"/>
              </a:rPr>
              <a:t>Seminal</a:t>
            </a:r>
            <a:r>
              <a:rPr sz="3200" spc="-26" dirty="0">
                <a:solidFill>
                  <a:srgbClr val="FFFC78"/>
                </a:solidFill>
                <a:latin typeface="Times New Roman"/>
                <a:cs typeface="Times New Roman"/>
              </a:rPr>
              <a:t> </a:t>
            </a:r>
            <a:r>
              <a:rPr sz="3200" dirty="0">
                <a:solidFill>
                  <a:srgbClr val="FFFC78"/>
                </a:solidFill>
                <a:latin typeface="Times New Roman"/>
                <a:cs typeface="Times New Roman"/>
              </a:rPr>
              <a:t>Vessicles</a:t>
            </a:r>
            <a:endParaRPr sz="3200" dirty="0">
              <a:solidFill>
                <a:prstClr val="black"/>
              </a:solidFill>
              <a:latin typeface="Times New Roman"/>
              <a:cs typeface="Times New Roman"/>
            </a:endParaRPr>
          </a:p>
          <a:p>
            <a:pPr marL="314902" indent="-304256" defTabSz="806867">
              <a:spcBef>
                <a:spcPts val="591"/>
              </a:spcBef>
              <a:buFontTx/>
              <a:buChar char="•"/>
              <a:tabLst>
                <a:tab pos="314902" algn="l"/>
                <a:tab pos="315462" algn="l"/>
              </a:tabLst>
            </a:pPr>
            <a:r>
              <a:rPr sz="3200" spc="-4" dirty="0">
                <a:solidFill>
                  <a:srgbClr val="FFFC78"/>
                </a:solidFill>
                <a:latin typeface="Times New Roman"/>
                <a:cs typeface="Times New Roman"/>
              </a:rPr>
              <a:t>Prostate</a:t>
            </a:r>
            <a:r>
              <a:rPr sz="3200" spc="-22" dirty="0">
                <a:solidFill>
                  <a:srgbClr val="FFFC78"/>
                </a:solidFill>
                <a:latin typeface="Times New Roman"/>
                <a:cs typeface="Times New Roman"/>
              </a:rPr>
              <a:t> </a:t>
            </a:r>
            <a:r>
              <a:rPr sz="3200" spc="-4" dirty="0">
                <a:solidFill>
                  <a:srgbClr val="FFFC78"/>
                </a:solidFill>
                <a:latin typeface="Times New Roman"/>
                <a:cs typeface="Times New Roman"/>
              </a:rPr>
              <a:t>gland</a:t>
            </a:r>
            <a:endParaRPr sz="3200" dirty="0">
              <a:solidFill>
                <a:prstClr val="black"/>
              </a:solidFill>
              <a:latin typeface="Times New Roman"/>
              <a:cs typeface="Times New Roman"/>
            </a:endParaRPr>
          </a:p>
          <a:p>
            <a:pPr marL="314902" indent="-304256" defTabSz="806867">
              <a:spcBef>
                <a:spcPts val="596"/>
              </a:spcBef>
              <a:buFontTx/>
              <a:buChar char="•"/>
              <a:tabLst>
                <a:tab pos="314902" algn="l"/>
                <a:tab pos="315462" algn="l"/>
              </a:tabLst>
            </a:pPr>
            <a:r>
              <a:rPr sz="3200" spc="-4" dirty="0">
                <a:solidFill>
                  <a:srgbClr val="FFFC78"/>
                </a:solidFill>
                <a:latin typeface="Times New Roman"/>
                <a:cs typeface="Times New Roman"/>
              </a:rPr>
              <a:t>Bulbourethral glands</a:t>
            </a:r>
            <a:endParaRPr sz="3200" dirty="0">
              <a:solidFill>
                <a:prstClr val="black"/>
              </a:solidFill>
              <a:latin typeface="Times New Roman"/>
              <a:cs typeface="Times New Roman"/>
            </a:endParaRPr>
          </a:p>
          <a:p>
            <a:pPr marL="314902" marR="67799" indent="-304256" defTabSz="806867">
              <a:spcBef>
                <a:spcPts val="613"/>
              </a:spcBef>
              <a:buFontTx/>
              <a:buChar char="•"/>
              <a:tabLst>
                <a:tab pos="314902" algn="l"/>
                <a:tab pos="315462" algn="l"/>
              </a:tabLst>
            </a:pPr>
            <a:r>
              <a:rPr sz="3200" spc="-4" dirty="0">
                <a:solidFill>
                  <a:srgbClr val="FFFC78"/>
                </a:solidFill>
                <a:latin typeface="Times New Roman"/>
                <a:cs typeface="Times New Roman"/>
              </a:rPr>
              <a:t>Involved </a:t>
            </a:r>
            <a:r>
              <a:rPr sz="3200" dirty="0">
                <a:solidFill>
                  <a:srgbClr val="FFFC78"/>
                </a:solidFill>
                <a:latin typeface="Times New Roman"/>
                <a:cs typeface="Times New Roman"/>
              </a:rPr>
              <a:t>in </a:t>
            </a:r>
            <a:r>
              <a:rPr sz="3200" spc="-4" dirty="0">
                <a:solidFill>
                  <a:srgbClr val="FFFC78"/>
                </a:solidFill>
                <a:latin typeface="Times New Roman"/>
                <a:cs typeface="Times New Roman"/>
              </a:rPr>
              <a:t>the </a:t>
            </a:r>
            <a:r>
              <a:rPr sz="3200" dirty="0">
                <a:solidFill>
                  <a:srgbClr val="FFFC78"/>
                </a:solidFill>
                <a:latin typeface="Times New Roman"/>
                <a:cs typeface="Times New Roman"/>
              </a:rPr>
              <a:t> </a:t>
            </a:r>
            <a:r>
              <a:rPr sz="3200" spc="-4" dirty="0">
                <a:solidFill>
                  <a:srgbClr val="FFFC78"/>
                </a:solidFill>
                <a:latin typeface="Times New Roman"/>
                <a:cs typeface="Times New Roman"/>
              </a:rPr>
              <a:t>production</a:t>
            </a:r>
            <a:r>
              <a:rPr sz="3200" spc="-22" dirty="0">
                <a:solidFill>
                  <a:srgbClr val="FFFC78"/>
                </a:solidFill>
                <a:latin typeface="Times New Roman"/>
                <a:cs typeface="Times New Roman"/>
              </a:rPr>
              <a:t> </a:t>
            </a:r>
            <a:r>
              <a:rPr sz="3200" dirty="0">
                <a:solidFill>
                  <a:srgbClr val="FFFC78"/>
                </a:solidFill>
                <a:latin typeface="Times New Roman"/>
                <a:cs typeface="Times New Roman"/>
              </a:rPr>
              <a:t>of</a:t>
            </a:r>
            <a:r>
              <a:rPr sz="3200" spc="-22" dirty="0">
                <a:solidFill>
                  <a:srgbClr val="FFFC78"/>
                </a:solidFill>
                <a:latin typeface="Times New Roman"/>
                <a:cs typeface="Times New Roman"/>
              </a:rPr>
              <a:t> </a:t>
            </a:r>
            <a:r>
              <a:rPr sz="3200" spc="-4" dirty="0">
                <a:solidFill>
                  <a:srgbClr val="FFFC78"/>
                </a:solidFill>
                <a:latin typeface="Times New Roman"/>
                <a:cs typeface="Times New Roman"/>
              </a:rPr>
              <a:t>semen</a:t>
            </a:r>
            <a:endParaRPr sz="3200"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539553" y="1628800"/>
            <a:ext cx="4752527" cy="475252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5577" y="476672"/>
            <a:ext cx="5531932" cy="607719"/>
          </a:xfrm>
          <a:prstGeom prst="rect">
            <a:avLst/>
          </a:prstGeom>
        </p:spPr>
        <p:txBody>
          <a:bodyPr vert="horz" wrap="square" lIns="0" tIns="10085" rIns="0" bIns="0" rtlCol="0">
            <a:spAutoFit/>
          </a:bodyPr>
          <a:lstStyle/>
          <a:p>
            <a:pPr marL="11206">
              <a:spcBef>
                <a:spcPts val="79"/>
              </a:spcBef>
            </a:pPr>
            <a:r>
              <a:rPr spc="-4" dirty="0"/>
              <a:t>Seminal</a:t>
            </a:r>
            <a:r>
              <a:rPr spc="-49" dirty="0"/>
              <a:t> </a:t>
            </a:r>
            <a:r>
              <a:rPr spc="-4" dirty="0"/>
              <a:t>Vesicles</a:t>
            </a:r>
          </a:p>
        </p:txBody>
      </p:sp>
      <p:sp>
        <p:nvSpPr>
          <p:cNvPr id="3" name="object 3"/>
          <p:cNvSpPr txBox="1"/>
          <p:nvPr/>
        </p:nvSpPr>
        <p:spPr>
          <a:xfrm>
            <a:off x="5724128" y="1700808"/>
            <a:ext cx="2808312" cy="4057860"/>
          </a:xfrm>
          <a:prstGeom prst="rect">
            <a:avLst/>
          </a:prstGeom>
        </p:spPr>
        <p:txBody>
          <a:bodyPr vert="horz" wrap="square" lIns="0" tIns="11766" rIns="0" bIns="0" rtlCol="0">
            <a:spAutoFit/>
          </a:bodyPr>
          <a:lstStyle/>
          <a:p>
            <a:pPr marL="314902" marR="649416" indent="-304256" algn="just" defTabSz="806867">
              <a:spcBef>
                <a:spcPts val="93"/>
              </a:spcBef>
              <a:buFontTx/>
              <a:buChar char="•"/>
              <a:tabLst>
                <a:tab pos="314902" algn="l"/>
                <a:tab pos="315462" algn="l"/>
              </a:tabLst>
            </a:pPr>
            <a:r>
              <a:rPr sz="2471" spc="-4" dirty="0">
                <a:solidFill>
                  <a:srgbClr val="FFFC78"/>
                </a:solidFill>
                <a:latin typeface="Times New Roman"/>
                <a:cs typeface="Times New Roman"/>
              </a:rPr>
              <a:t>Secrete</a:t>
            </a:r>
            <a:r>
              <a:rPr sz="2471" spc="-40" dirty="0">
                <a:solidFill>
                  <a:srgbClr val="FFFC78"/>
                </a:solidFill>
                <a:latin typeface="Times New Roman"/>
                <a:cs typeface="Times New Roman"/>
              </a:rPr>
              <a:t> </a:t>
            </a:r>
            <a:r>
              <a:rPr sz="2471" spc="-4" dirty="0">
                <a:solidFill>
                  <a:srgbClr val="FFFC78"/>
                </a:solidFill>
                <a:latin typeface="Times New Roman"/>
                <a:cs typeface="Times New Roman"/>
              </a:rPr>
              <a:t>alkaline, </a:t>
            </a:r>
            <a:r>
              <a:rPr sz="2471" spc="-604" dirty="0">
                <a:solidFill>
                  <a:srgbClr val="FFFC78"/>
                </a:solidFill>
                <a:latin typeface="Times New Roman"/>
                <a:cs typeface="Times New Roman"/>
              </a:rPr>
              <a:t> </a:t>
            </a:r>
            <a:r>
              <a:rPr sz="2471" spc="-4" dirty="0">
                <a:solidFill>
                  <a:srgbClr val="FFFC78"/>
                </a:solidFill>
                <a:latin typeface="Times New Roman"/>
                <a:cs typeface="Times New Roman"/>
              </a:rPr>
              <a:t>viscous</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fluid</a:t>
            </a:r>
            <a:endParaRPr lang="de-CH" sz="2471" spc="-4" dirty="0">
              <a:solidFill>
                <a:srgbClr val="FFFC78"/>
              </a:solidFill>
              <a:latin typeface="Times New Roman"/>
              <a:cs typeface="Times New Roman"/>
            </a:endParaRPr>
          </a:p>
          <a:p>
            <a:pPr marL="314902" marR="649416" indent="-304256" algn="just" defTabSz="806867">
              <a:spcBef>
                <a:spcPts val="93"/>
              </a:spcBef>
              <a:buFontTx/>
              <a:buChar char="•"/>
              <a:tabLst>
                <a:tab pos="314902" algn="l"/>
                <a:tab pos="315462" algn="l"/>
              </a:tabLst>
            </a:pPr>
            <a:endParaRPr sz="2471" dirty="0">
              <a:solidFill>
                <a:prstClr val="black"/>
              </a:solidFill>
              <a:latin typeface="Times New Roman"/>
              <a:cs typeface="Times New Roman"/>
            </a:endParaRPr>
          </a:p>
          <a:p>
            <a:pPr marL="314902" indent="-304256" algn="just" defTabSz="806867">
              <a:spcBef>
                <a:spcPts val="596"/>
              </a:spcBef>
              <a:buFontTx/>
              <a:buChar char="•"/>
              <a:tabLst>
                <a:tab pos="314902" algn="l"/>
                <a:tab pos="315462" algn="l"/>
              </a:tabLst>
            </a:pPr>
            <a:r>
              <a:rPr sz="2471" spc="-4" dirty="0">
                <a:solidFill>
                  <a:srgbClr val="FFFC78"/>
                </a:solidFill>
                <a:latin typeface="Times New Roman"/>
                <a:cs typeface="Times New Roman"/>
              </a:rPr>
              <a:t>High</a:t>
            </a:r>
            <a:r>
              <a:rPr sz="2471" spc="-18" dirty="0">
                <a:solidFill>
                  <a:srgbClr val="FFFC78"/>
                </a:solidFill>
                <a:latin typeface="Times New Roman"/>
                <a:cs typeface="Times New Roman"/>
              </a:rPr>
              <a:t> </a:t>
            </a:r>
            <a:r>
              <a:rPr sz="2471" spc="-4" dirty="0">
                <a:solidFill>
                  <a:srgbClr val="FFFC78"/>
                </a:solidFill>
                <a:latin typeface="Times New Roman"/>
                <a:cs typeface="Times New Roman"/>
              </a:rPr>
              <a:t>fructose</a:t>
            </a:r>
            <a:r>
              <a:rPr sz="2471" spc="-13" dirty="0">
                <a:solidFill>
                  <a:srgbClr val="FFFC78"/>
                </a:solidFill>
                <a:latin typeface="Times New Roman"/>
                <a:cs typeface="Times New Roman"/>
              </a:rPr>
              <a:t> </a:t>
            </a:r>
            <a:r>
              <a:rPr sz="2471" spc="-4" dirty="0">
                <a:solidFill>
                  <a:srgbClr val="FFFC78"/>
                </a:solidFill>
                <a:latin typeface="Times New Roman"/>
                <a:cs typeface="Times New Roman"/>
              </a:rPr>
              <a:t>content</a:t>
            </a:r>
            <a:endParaRPr lang="de-CH" sz="2471" spc="-4" dirty="0">
              <a:solidFill>
                <a:srgbClr val="FFFC78"/>
              </a:solidFill>
              <a:latin typeface="Times New Roman"/>
              <a:cs typeface="Times New Roman"/>
            </a:endParaRPr>
          </a:p>
          <a:p>
            <a:pPr marL="314902" indent="-304256" algn="just" defTabSz="806867">
              <a:spcBef>
                <a:spcPts val="596"/>
              </a:spcBef>
              <a:buFontTx/>
              <a:buChar char="•"/>
              <a:tabLst>
                <a:tab pos="314902" algn="l"/>
                <a:tab pos="315462" algn="l"/>
              </a:tabLst>
            </a:pPr>
            <a:endParaRPr sz="2471" dirty="0">
              <a:solidFill>
                <a:prstClr val="black"/>
              </a:solidFill>
              <a:latin typeface="Times New Roman"/>
              <a:cs typeface="Times New Roman"/>
            </a:endParaRPr>
          </a:p>
          <a:p>
            <a:pPr marL="314902" marR="439854" indent="-304256" algn="just" defTabSz="806867">
              <a:spcBef>
                <a:spcPts val="613"/>
              </a:spcBef>
              <a:buFontTx/>
              <a:buChar char="•"/>
              <a:tabLst>
                <a:tab pos="314902" algn="l"/>
                <a:tab pos="315462" algn="l"/>
              </a:tabLst>
            </a:pPr>
            <a:r>
              <a:rPr sz="2471" spc="-4" dirty="0">
                <a:solidFill>
                  <a:srgbClr val="FFFC78"/>
                </a:solidFill>
                <a:latin typeface="Times New Roman"/>
                <a:cs typeface="Times New Roman"/>
              </a:rPr>
              <a:t>Comprises the </a:t>
            </a:r>
            <a:r>
              <a:rPr sz="2471" dirty="0">
                <a:solidFill>
                  <a:srgbClr val="FFFC78"/>
                </a:solidFill>
                <a:latin typeface="Times New Roman"/>
                <a:cs typeface="Times New Roman"/>
              </a:rPr>
              <a:t> </a:t>
            </a:r>
            <a:r>
              <a:rPr sz="2471" spc="-4" dirty="0">
                <a:solidFill>
                  <a:srgbClr val="FFFC78"/>
                </a:solidFill>
                <a:latin typeface="Times New Roman"/>
                <a:cs typeface="Times New Roman"/>
              </a:rPr>
              <a:t>majority</a:t>
            </a:r>
            <a:r>
              <a:rPr sz="2471" spc="-26" dirty="0">
                <a:solidFill>
                  <a:srgbClr val="FFFC78"/>
                </a:solidFill>
                <a:latin typeface="Times New Roman"/>
                <a:cs typeface="Times New Roman"/>
              </a:rPr>
              <a:t> </a:t>
            </a:r>
            <a:r>
              <a:rPr sz="2471" dirty="0">
                <a:solidFill>
                  <a:srgbClr val="FFFC78"/>
                </a:solidFill>
                <a:latin typeface="Times New Roman"/>
                <a:cs typeface="Times New Roman"/>
              </a:rPr>
              <a:t>of</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semen</a:t>
            </a:r>
            <a:endParaRPr sz="2471"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611560" y="1340768"/>
            <a:ext cx="4752528" cy="49685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5BC2D0-7C7C-A0EA-AA0F-89815FB4666F}"/>
              </a:ext>
            </a:extLst>
          </p:cNvPr>
          <p:cNvSpPr>
            <a:spLocks noGrp="1"/>
          </p:cNvSpPr>
          <p:nvPr>
            <p:ph type="title"/>
          </p:nvPr>
        </p:nvSpPr>
        <p:spPr>
          <a:xfrm>
            <a:off x="539552" y="116632"/>
            <a:ext cx="8496944" cy="504056"/>
          </a:xfrm>
        </p:spPr>
        <p:txBody>
          <a:bodyPr>
            <a:normAutofit fontScale="90000"/>
          </a:bodyPr>
          <a:lstStyle/>
          <a:p>
            <a:pPr algn="ctr"/>
            <a:r>
              <a:rPr lang="de-CH" b="1" dirty="0" err="1">
                <a:solidFill>
                  <a:schemeClr val="accent6">
                    <a:lumMod val="50000"/>
                  </a:schemeClr>
                </a:solidFill>
              </a:rPr>
              <a:t>Scrotum</a:t>
            </a:r>
            <a:r>
              <a:rPr lang="de-CH" b="1" dirty="0">
                <a:solidFill>
                  <a:schemeClr val="accent6">
                    <a:lumMod val="50000"/>
                  </a:schemeClr>
                </a:solidFill>
              </a:rPr>
              <a:t> and </a:t>
            </a:r>
            <a:r>
              <a:rPr lang="de-CH" b="1" dirty="0" err="1">
                <a:solidFill>
                  <a:schemeClr val="accent6">
                    <a:lumMod val="50000"/>
                  </a:schemeClr>
                </a:solidFill>
              </a:rPr>
              <a:t>spermatic</a:t>
            </a:r>
            <a:r>
              <a:rPr lang="de-CH" b="1" dirty="0">
                <a:solidFill>
                  <a:schemeClr val="accent6">
                    <a:lumMod val="50000"/>
                  </a:schemeClr>
                </a:solidFill>
              </a:rPr>
              <a:t> </a:t>
            </a:r>
            <a:r>
              <a:rPr lang="de-CH" b="1" dirty="0" err="1">
                <a:solidFill>
                  <a:schemeClr val="accent6">
                    <a:lumMod val="50000"/>
                  </a:schemeClr>
                </a:solidFill>
              </a:rPr>
              <a:t>cord</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1B5FF29A-3AF3-E832-EE18-19B7C95D772F}"/>
              </a:ext>
            </a:extLst>
          </p:cNvPr>
          <p:cNvSpPr>
            <a:spLocks noGrp="1"/>
          </p:cNvSpPr>
          <p:nvPr>
            <p:ph idx="1"/>
          </p:nvPr>
        </p:nvSpPr>
        <p:spPr>
          <a:xfrm>
            <a:off x="251520" y="1124744"/>
            <a:ext cx="4032448" cy="5472608"/>
          </a:xfrm>
        </p:spPr>
        <p:txBody>
          <a:bodyPr>
            <a:normAutofit/>
          </a:bodyPr>
          <a:lstStyle/>
          <a:p>
            <a:pPr algn="just">
              <a:buFont typeface="Wingdings" pitchFamily="2" charset="2"/>
              <a:buChar char="Ø"/>
            </a:pPr>
            <a:r>
              <a:rPr lang="de-CH" sz="2800" b="1" u="sng" dirty="0">
                <a:solidFill>
                  <a:schemeClr val="accent6">
                    <a:lumMod val="50000"/>
                  </a:schemeClr>
                </a:solidFill>
              </a:rPr>
              <a:t>The </a:t>
            </a:r>
            <a:r>
              <a:rPr lang="de-CH" sz="2800" b="1" u="sng" dirty="0" err="1">
                <a:solidFill>
                  <a:schemeClr val="accent6">
                    <a:lumMod val="50000"/>
                  </a:schemeClr>
                </a:solidFill>
              </a:rPr>
              <a:t>scrotum</a:t>
            </a:r>
            <a:r>
              <a:rPr lang="de-CH" sz="2800" b="1" u="sng" dirty="0">
                <a:solidFill>
                  <a:schemeClr val="accent6">
                    <a:lumMod val="50000"/>
                  </a:schemeClr>
                </a:solidFill>
              </a:rPr>
              <a:t> </a:t>
            </a:r>
            <a:r>
              <a:rPr lang="de-CH" sz="2400" dirty="0" err="1"/>
              <a:t>is</a:t>
            </a:r>
            <a:r>
              <a:rPr lang="de-CH" sz="2400" dirty="0"/>
              <a:t> a </a:t>
            </a:r>
            <a:r>
              <a:rPr lang="de-CH" sz="2400" dirty="0" err="1"/>
              <a:t>cutaneous</a:t>
            </a:r>
            <a:r>
              <a:rPr lang="de-CH" sz="2400" dirty="0"/>
              <a:t> </a:t>
            </a:r>
            <a:r>
              <a:rPr lang="de-CH" sz="2400" dirty="0" err="1"/>
              <a:t>sac</a:t>
            </a:r>
            <a:r>
              <a:rPr lang="de-CH" sz="2400" dirty="0"/>
              <a:t> </a:t>
            </a:r>
            <a:r>
              <a:rPr lang="de-CH" sz="2400" dirty="0" err="1"/>
              <a:t>that</a:t>
            </a:r>
            <a:r>
              <a:rPr lang="de-CH" sz="2400" dirty="0"/>
              <a:t> </a:t>
            </a:r>
            <a:r>
              <a:rPr lang="de-CH" sz="2400" dirty="0" err="1"/>
              <a:t>contains</a:t>
            </a:r>
            <a:r>
              <a:rPr lang="de-CH" sz="2400" dirty="0"/>
              <a:t> </a:t>
            </a:r>
            <a:r>
              <a:rPr lang="de-CH" sz="2400" dirty="0" err="1"/>
              <a:t>the</a:t>
            </a:r>
            <a:r>
              <a:rPr lang="de-CH" sz="2400" dirty="0"/>
              <a:t> </a:t>
            </a:r>
            <a:r>
              <a:rPr lang="de-CH" sz="2400" dirty="0" err="1"/>
              <a:t>testes</a:t>
            </a:r>
            <a:r>
              <a:rPr lang="de-CH" sz="2400" dirty="0"/>
              <a:t> and </a:t>
            </a:r>
            <a:r>
              <a:rPr lang="de-CH" sz="2400" dirty="0" err="1"/>
              <a:t>lower</a:t>
            </a:r>
            <a:r>
              <a:rPr lang="de-CH" sz="2400" dirty="0"/>
              <a:t> </a:t>
            </a:r>
            <a:r>
              <a:rPr lang="de-CH" sz="2400" dirty="0" err="1"/>
              <a:t>parts</a:t>
            </a:r>
            <a:r>
              <a:rPr lang="de-CH" sz="2400" dirty="0"/>
              <a:t> </a:t>
            </a:r>
            <a:r>
              <a:rPr lang="de-CH" sz="2400" dirty="0" err="1"/>
              <a:t>of</a:t>
            </a:r>
            <a:r>
              <a:rPr lang="de-CH" sz="2400" dirty="0"/>
              <a:t> </a:t>
            </a:r>
            <a:r>
              <a:rPr lang="de-CH" sz="2400" b="1" dirty="0" err="1">
                <a:solidFill>
                  <a:schemeClr val="tx1"/>
                </a:solidFill>
              </a:rPr>
              <a:t>the</a:t>
            </a:r>
            <a:r>
              <a:rPr lang="de-CH" sz="2400" b="1" dirty="0">
                <a:solidFill>
                  <a:schemeClr val="tx1"/>
                </a:solidFill>
              </a:rPr>
              <a:t> </a:t>
            </a:r>
            <a:r>
              <a:rPr lang="de-CH" sz="2400" b="1" dirty="0" err="1">
                <a:solidFill>
                  <a:schemeClr val="tx1"/>
                </a:solidFill>
              </a:rPr>
              <a:t>spermatic</a:t>
            </a:r>
            <a:r>
              <a:rPr lang="de-CH" sz="2400" b="1" dirty="0">
                <a:solidFill>
                  <a:schemeClr val="tx1"/>
                </a:solidFill>
              </a:rPr>
              <a:t> </a:t>
            </a:r>
            <a:r>
              <a:rPr lang="de-CH" sz="2400" b="1" dirty="0" err="1">
                <a:solidFill>
                  <a:schemeClr val="tx1"/>
                </a:solidFill>
              </a:rPr>
              <a:t>cord</a:t>
            </a:r>
            <a:r>
              <a:rPr lang="de-CH" sz="2400" b="1" dirty="0">
                <a:solidFill>
                  <a:schemeClr val="tx1"/>
                </a:solidFill>
              </a:rPr>
              <a:t>. </a:t>
            </a:r>
          </a:p>
          <a:p>
            <a:pPr algn="just">
              <a:buFont typeface="Wingdings" pitchFamily="2" charset="2"/>
              <a:buChar char="Ø"/>
            </a:pPr>
            <a:r>
              <a:rPr lang="de-CH" sz="2400" dirty="0" err="1"/>
              <a:t>It</a:t>
            </a:r>
            <a:r>
              <a:rPr lang="de-CH" sz="2400" dirty="0"/>
              <a:t> </a:t>
            </a:r>
            <a:r>
              <a:rPr lang="de-CH" sz="2400" dirty="0" err="1"/>
              <a:t>consists</a:t>
            </a:r>
            <a:r>
              <a:rPr lang="de-CH" sz="2400" dirty="0"/>
              <a:t> </a:t>
            </a:r>
            <a:r>
              <a:rPr lang="de-CH" sz="2400" dirty="0" err="1"/>
              <a:t>of</a:t>
            </a:r>
            <a:r>
              <a:rPr lang="de-CH" sz="2400" dirty="0"/>
              <a:t> </a:t>
            </a:r>
            <a:r>
              <a:rPr lang="de-CH" sz="2400" dirty="0" err="1"/>
              <a:t>two</a:t>
            </a:r>
            <a:r>
              <a:rPr lang="de-CH" sz="2400" dirty="0"/>
              <a:t> </a:t>
            </a:r>
            <a:r>
              <a:rPr lang="de-CH" sz="2400" dirty="0" err="1"/>
              <a:t>layers</a:t>
            </a:r>
            <a:r>
              <a:rPr lang="de-CH" sz="2400" dirty="0"/>
              <a:t>:</a:t>
            </a:r>
            <a:r>
              <a:rPr lang="de-CH" sz="2400" b="1" dirty="0"/>
              <a:t> </a:t>
            </a:r>
            <a:r>
              <a:rPr lang="de-CH" sz="2400" b="1" dirty="0" err="1">
                <a:solidFill>
                  <a:schemeClr val="tx1"/>
                </a:solidFill>
              </a:rPr>
              <a:t>skin</a:t>
            </a:r>
            <a:r>
              <a:rPr lang="de-CH" sz="2400" b="1" dirty="0">
                <a:solidFill>
                  <a:schemeClr val="tx1"/>
                </a:solidFill>
              </a:rPr>
              <a:t> </a:t>
            </a:r>
            <a:r>
              <a:rPr lang="de-CH" sz="2400" dirty="0">
                <a:solidFill>
                  <a:schemeClr val="tx1"/>
                </a:solidFill>
              </a:rPr>
              <a:t>(</a:t>
            </a:r>
            <a:r>
              <a:rPr lang="de-CH" sz="2400" dirty="0" err="1">
                <a:solidFill>
                  <a:schemeClr val="tx1"/>
                </a:solidFill>
              </a:rPr>
              <a:t>superficially</a:t>
            </a:r>
            <a:r>
              <a:rPr lang="de-CH" sz="2400" dirty="0">
                <a:solidFill>
                  <a:schemeClr val="tx1"/>
                </a:solidFill>
              </a:rPr>
              <a:t>) and </a:t>
            </a:r>
            <a:r>
              <a:rPr lang="de-CH" sz="2400" b="1" dirty="0" err="1">
                <a:solidFill>
                  <a:schemeClr val="tx1"/>
                </a:solidFill>
              </a:rPr>
              <a:t>dartos</a:t>
            </a:r>
            <a:r>
              <a:rPr lang="de-CH" sz="2400" b="1" dirty="0">
                <a:solidFill>
                  <a:schemeClr val="tx1"/>
                </a:solidFill>
              </a:rPr>
              <a:t> </a:t>
            </a:r>
            <a:r>
              <a:rPr lang="de-CH" sz="2400" b="1" dirty="0" err="1">
                <a:solidFill>
                  <a:schemeClr val="tx1"/>
                </a:solidFill>
              </a:rPr>
              <a:t>fascia</a:t>
            </a:r>
            <a:r>
              <a:rPr lang="de-CH" sz="2400" b="1" dirty="0">
                <a:solidFill>
                  <a:schemeClr val="tx1"/>
                </a:solidFill>
              </a:rPr>
              <a:t> </a:t>
            </a:r>
            <a:r>
              <a:rPr lang="de-CH" sz="2400" b="1" dirty="0" err="1">
                <a:solidFill>
                  <a:schemeClr val="tx1"/>
                </a:solidFill>
              </a:rPr>
              <a:t>of</a:t>
            </a:r>
            <a:r>
              <a:rPr lang="de-CH" sz="2400" b="1" dirty="0">
                <a:solidFill>
                  <a:schemeClr val="tx1"/>
                </a:solidFill>
              </a:rPr>
              <a:t> </a:t>
            </a:r>
            <a:r>
              <a:rPr lang="de-CH" sz="2400" b="1" dirty="0" err="1">
                <a:solidFill>
                  <a:schemeClr val="tx1"/>
                </a:solidFill>
              </a:rPr>
              <a:t>scrotum</a:t>
            </a:r>
            <a:r>
              <a:rPr lang="de-CH" sz="2400" b="1" dirty="0">
                <a:solidFill>
                  <a:schemeClr val="tx1"/>
                </a:solidFill>
              </a:rPr>
              <a:t> </a:t>
            </a:r>
            <a:r>
              <a:rPr lang="de-CH" sz="2400" dirty="0">
                <a:solidFill>
                  <a:schemeClr val="tx1"/>
                </a:solidFill>
              </a:rPr>
              <a:t>(</a:t>
            </a:r>
            <a:r>
              <a:rPr lang="de-CH" sz="2400" dirty="0" err="1">
                <a:solidFill>
                  <a:schemeClr val="tx1"/>
                </a:solidFill>
              </a:rPr>
              <a:t>deep</a:t>
            </a:r>
            <a:r>
              <a:rPr lang="de-CH" sz="2400" dirty="0">
                <a:solidFill>
                  <a:schemeClr val="tx1"/>
                </a:solidFill>
              </a:rPr>
              <a:t>). Smooth </a:t>
            </a:r>
            <a:r>
              <a:rPr lang="de-CH" sz="2400" dirty="0" err="1">
                <a:solidFill>
                  <a:schemeClr val="tx1"/>
                </a:solidFill>
              </a:rPr>
              <a:t>muscle</a:t>
            </a:r>
            <a:r>
              <a:rPr lang="de-CH" sz="2400" dirty="0">
                <a:solidFill>
                  <a:schemeClr val="tx1"/>
                </a:solidFill>
              </a:rPr>
              <a:t> </a:t>
            </a:r>
            <a:r>
              <a:rPr lang="de-CH" sz="2400" dirty="0" err="1">
                <a:solidFill>
                  <a:schemeClr val="tx1"/>
                </a:solidFill>
              </a:rPr>
              <a:t>fibers</a:t>
            </a:r>
            <a:r>
              <a:rPr lang="de-CH" sz="2400" dirty="0">
                <a:solidFill>
                  <a:schemeClr val="tx1"/>
                </a:solidFill>
              </a:rPr>
              <a:t> </a:t>
            </a:r>
            <a:r>
              <a:rPr lang="de-CH" sz="2400" dirty="0" err="1">
                <a:solidFill>
                  <a:schemeClr val="tx1"/>
                </a:solidFill>
              </a:rPr>
              <a:t>of</a:t>
            </a:r>
            <a:r>
              <a:rPr lang="de-CH" sz="2400" dirty="0">
                <a:solidFill>
                  <a:schemeClr val="tx1"/>
                </a:solidFill>
              </a:rPr>
              <a:t> </a:t>
            </a:r>
            <a:r>
              <a:rPr lang="de-CH" sz="2400" dirty="0" err="1">
                <a:solidFill>
                  <a:schemeClr val="tx1"/>
                </a:solidFill>
              </a:rPr>
              <a:t>the</a:t>
            </a:r>
            <a:r>
              <a:rPr lang="de-CH" sz="2400" dirty="0">
                <a:solidFill>
                  <a:schemeClr val="tx1"/>
                </a:solidFill>
              </a:rPr>
              <a:t> </a:t>
            </a:r>
            <a:r>
              <a:rPr lang="de-CH" sz="2400" dirty="0" err="1">
                <a:solidFill>
                  <a:schemeClr val="tx1"/>
                </a:solidFill>
              </a:rPr>
              <a:t>dartos</a:t>
            </a:r>
            <a:r>
              <a:rPr lang="de-CH" sz="2400" dirty="0">
                <a:solidFill>
                  <a:schemeClr val="tx1"/>
                </a:solidFill>
              </a:rPr>
              <a:t> </a:t>
            </a:r>
            <a:r>
              <a:rPr lang="de-CH" sz="2400" dirty="0" err="1">
                <a:solidFill>
                  <a:schemeClr val="tx1"/>
                </a:solidFill>
              </a:rPr>
              <a:t>muscle</a:t>
            </a:r>
            <a:r>
              <a:rPr lang="de-CH" sz="2400" dirty="0">
                <a:solidFill>
                  <a:schemeClr val="tx1"/>
                </a:solidFill>
              </a:rPr>
              <a:t> </a:t>
            </a:r>
            <a:r>
              <a:rPr lang="de-CH" sz="2400" dirty="0" err="1">
                <a:solidFill>
                  <a:schemeClr val="tx1"/>
                </a:solidFill>
              </a:rPr>
              <a:t>pervade</a:t>
            </a:r>
            <a:r>
              <a:rPr lang="de-CH" sz="2400" dirty="0">
                <a:solidFill>
                  <a:schemeClr val="tx1"/>
                </a:solidFill>
              </a:rPr>
              <a:t> </a:t>
            </a:r>
            <a:r>
              <a:rPr lang="de-CH" sz="2400" dirty="0" err="1">
                <a:solidFill>
                  <a:schemeClr val="tx1"/>
                </a:solidFill>
              </a:rPr>
              <a:t>through</a:t>
            </a:r>
            <a:r>
              <a:rPr lang="de-CH" sz="2400" dirty="0">
                <a:solidFill>
                  <a:schemeClr val="tx1"/>
                </a:solidFill>
              </a:rPr>
              <a:t> </a:t>
            </a:r>
            <a:r>
              <a:rPr lang="de-CH" sz="2400" dirty="0" err="1">
                <a:solidFill>
                  <a:schemeClr val="tx1"/>
                </a:solidFill>
              </a:rPr>
              <a:t>the</a:t>
            </a:r>
            <a:r>
              <a:rPr lang="de-CH" sz="2400" dirty="0">
                <a:solidFill>
                  <a:schemeClr val="tx1"/>
                </a:solidFill>
              </a:rPr>
              <a:t> </a:t>
            </a:r>
            <a:r>
              <a:rPr lang="de-CH" sz="2400" dirty="0" err="1">
                <a:solidFill>
                  <a:schemeClr val="tx1"/>
                </a:solidFill>
              </a:rPr>
              <a:t>dartos</a:t>
            </a:r>
            <a:r>
              <a:rPr lang="de-CH" sz="2400" dirty="0">
                <a:solidFill>
                  <a:schemeClr val="tx1"/>
                </a:solidFill>
              </a:rPr>
              <a:t> </a:t>
            </a:r>
            <a:r>
              <a:rPr lang="de-CH" sz="2400" dirty="0" err="1">
                <a:solidFill>
                  <a:schemeClr val="tx1"/>
                </a:solidFill>
              </a:rPr>
              <a:t>fascia</a:t>
            </a:r>
            <a:r>
              <a:rPr lang="de-CH" sz="2400" dirty="0">
                <a:solidFill>
                  <a:schemeClr val="tx1"/>
                </a:solidFill>
              </a:rPr>
              <a:t>. </a:t>
            </a:r>
            <a:r>
              <a:rPr lang="de-CH" sz="2400" b="1" dirty="0" err="1">
                <a:solidFill>
                  <a:schemeClr val="tx1"/>
                </a:solidFill>
              </a:rPr>
              <a:t>Contraction</a:t>
            </a:r>
            <a:r>
              <a:rPr lang="de-CH" sz="2400" b="1" dirty="0">
                <a:solidFill>
                  <a:schemeClr val="tx1"/>
                </a:solidFill>
              </a:rPr>
              <a:t> </a:t>
            </a:r>
            <a:r>
              <a:rPr lang="de-CH" sz="2400" b="1" dirty="0" err="1">
                <a:solidFill>
                  <a:schemeClr val="tx1"/>
                </a:solidFill>
              </a:rPr>
              <a:t>of</a:t>
            </a:r>
            <a:r>
              <a:rPr lang="de-CH" sz="2400" b="1" dirty="0">
                <a:solidFill>
                  <a:schemeClr val="tx1"/>
                </a:solidFill>
              </a:rPr>
              <a:t> </a:t>
            </a:r>
            <a:r>
              <a:rPr lang="de-CH" sz="2400" b="1" dirty="0" err="1">
                <a:solidFill>
                  <a:schemeClr val="tx1"/>
                </a:solidFill>
              </a:rPr>
              <a:t>the</a:t>
            </a:r>
            <a:r>
              <a:rPr lang="de-CH" sz="2400" b="1" dirty="0">
                <a:solidFill>
                  <a:schemeClr val="tx1"/>
                </a:solidFill>
              </a:rPr>
              <a:t> </a:t>
            </a:r>
            <a:r>
              <a:rPr lang="de-CH" sz="2400" b="1" dirty="0" err="1">
                <a:solidFill>
                  <a:schemeClr val="tx1"/>
                </a:solidFill>
              </a:rPr>
              <a:t>dartos</a:t>
            </a:r>
            <a:r>
              <a:rPr lang="de-CH" sz="2400" b="1" dirty="0">
                <a:solidFill>
                  <a:schemeClr val="tx1"/>
                </a:solidFill>
              </a:rPr>
              <a:t> </a:t>
            </a:r>
            <a:r>
              <a:rPr lang="de-CH" sz="2400" b="1" dirty="0" err="1">
                <a:solidFill>
                  <a:schemeClr val="tx1"/>
                </a:solidFill>
              </a:rPr>
              <a:t>muscle</a:t>
            </a:r>
            <a:r>
              <a:rPr lang="de-CH" sz="2400" b="1" dirty="0">
                <a:solidFill>
                  <a:schemeClr val="tx1"/>
                </a:solidFill>
              </a:rPr>
              <a:t> </a:t>
            </a:r>
            <a:r>
              <a:rPr lang="de-CH" sz="2400" b="1" dirty="0" err="1">
                <a:solidFill>
                  <a:schemeClr val="tx1"/>
                </a:solidFill>
              </a:rPr>
              <a:t>gives</a:t>
            </a:r>
            <a:r>
              <a:rPr lang="de-CH" sz="2400" b="1" dirty="0">
                <a:solidFill>
                  <a:schemeClr val="tx1"/>
                </a:solidFill>
              </a:rPr>
              <a:t> </a:t>
            </a:r>
            <a:r>
              <a:rPr lang="de-CH" sz="2400" b="1" dirty="0" err="1">
                <a:solidFill>
                  <a:schemeClr val="tx1"/>
                </a:solidFill>
              </a:rPr>
              <a:t>the</a:t>
            </a:r>
            <a:r>
              <a:rPr lang="de-CH" sz="2400" b="1" dirty="0">
                <a:solidFill>
                  <a:schemeClr val="tx1"/>
                </a:solidFill>
              </a:rPr>
              <a:t> </a:t>
            </a:r>
            <a:r>
              <a:rPr lang="de-CH" sz="2400" b="1" dirty="0" err="1">
                <a:solidFill>
                  <a:schemeClr val="tx1"/>
                </a:solidFill>
              </a:rPr>
              <a:t>scrotum</a:t>
            </a:r>
            <a:r>
              <a:rPr lang="de-CH" sz="2400" b="1" dirty="0">
                <a:solidFill>
                  <a:schemeClr val="tx1"/>
                </a:solidFill>
              </a:rPr>
              <a:t> </a:t>
            </a:r>
            <a:r>
              <a:rPr lang="de-CH" sz="2400" b="1" dirty="0" err="1">
                <a:solidFill>
                  <a:schemeClr val="tx1"/>
                </a:solidFill>
              </a:rPr>
              <a:t>its</a:t>
            </a:r>
            <a:r>
              <a:rPr lang="de-CH" sz="2400" b="1" dirty="0">
                <a:solidFill>
                  <a:schemeClr val="tx1"/>
                </a:solidFill>
              </a:rPr>
              <a:t> </a:t>
            </a:r>
            <a:r>
              <a:rPr lang="de-CH" sz="2400" b="1" dirty="0" err="1">
                <a:solidFill>
                  <a:schemeClr val="tx1"/>
                </a:solidFill>
              </a:rPr>
              <a:t>wrinkled</a:t>
            </a:r>
            <a:r>
              <a:rPr lang="de-CH" sz="2400" b="1" dirty="0">
                <a:solidFill>
                  <a:schemeClr val="tx1"/>
                </a:solidFill>
              </a:rPr>
              <a:t> </a:t>
            </a:r>
            <a:r>
              <a:rPr lang="de-CH" sz="2400" b="1" dirty="0" err="1">
                <a:solidFill>
                  <a:schemeClr val="tx1"/>
                </a:solidFill>
              </a:rPr>
              <a:t>appearance</a:t>
            </a:r>
            <a:r>
              <a:rPr lang="de-CH" sz="2400" dirty="0">
                <a:solidFill>
                  <a:schemeClr val="tx1"/>
                </a:solidFill>
              </a:rPr>
              <a:t>.</a:t>
            </a:r>
            <a:endParaRPr lang="el-GR" sz="2400" dirty="0">
              <a:solidFill>
                <a:schemeClr val="tx1"/>
              </a:solidFill>
            </a:endParaRPr>
          </a:p>
        </p:txBody>
      </p:sp>
      <p:pic>
        <p:nvPicPr>
          <p:cNvPr id="4" name="Picture 2" descr="Scrotum and spermatic cord">
            <a:extLst>
              <a:ext uri="{FF2B5EF4-FFF2-40B4-BE49-F238E27FC236}">
                <a16:creationId xmlns:a16="http://schemas.microsoft.com/office/drawing/2014/main" id="{85E13773-5DFF-1E37-547F-2768BDC2DD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27984" y="908720"/>
            <a:ext cx="4716016"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7232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9592" y="404664"/>
            <a:ext cx="5142283" cy="607719"/>
          </a:xfrm>
          <a:prstGeom prst="rect">
            <a:avLst/>
          </a:prstGeom>
        </p:spPr>
        <p:txBody>
          <a:bodyPr vert="horz" wrap="square" lIns="0" tIns="10085" rIns="0" bIns="0" rtlCol="0">
            <a:spAutoFit/>
          </a:bodyPr>
          <a:lstStyle/>
          <a:p>
            <a:pPr marL="11206">
              <a:spcBef>
                <a:spcPts val="79"/>
              </a:spcBef>
            </a:pPr>
            <a:r>
              <a:rPr spc="-4" dirty="0"/>
              <a:t>Prostate</a:t>
            </a:r>
            <a:r>
              <a:rPr spc="-53" dirty="0"/>
              <a:t> </a:t>
            </a:r>
            <a:r>
              <a:rPr spc="-4" dirty="0"/>
              <a:t>Gland</a:t>
            </a:r>
          </a:p>
        </p:txBody>
      </p:sp>
      <p:sp>
        <p:nvSpPr>
          <p:cNvPr id="3" name="object 3"/>
          <p:cNvSpPr txBox="1"/>
          <p:nvPr/>
        </p:nvSpPr>
        <p:spPr>
          <a:xfrm>
            <a:off x="5292080" y="1772816"/>
            <a:ext cx="3240360" cy="4057860"/>
          </a:xfrm>
          <a:prstGeom prst="rect">
            <a:avLst/>
          </a:prstGeom>
        </p:spPr>
        <p:txBody>
          <a:bodyPr vert="horz" wrap="square" lIns="0" tIns="11766" rIns="0" bIns="0" rtlCol="0">
            <a:spAutoFit/>
          </a:bodyPr>
          <a:lstStyle/>
          <a:p>
            <a:pPr marL="314902" marR="666225" indent="-304256" defTabSz="806867">
              <a:spcBef>
                <a:spcPts val="93"/>
              </a:spcBef>
              <a:buFontTx/>
              <a:buChar char="•"/>
              <a:tabLst>
                <a:tab pos="317704" algn="l"/>
                <a:tab pos="318264" algn="l"/>
              </a:tabLst>
            </a:pPr>
            <a:r>
              <a:rPr sz="2471" dirty="0">
                <a:solidFill>
                  <a:srgbClr val="FFFC78"/>
                </a:solidFill>
                <a:latin typeface="Times New Roman"/>
                <a:cs typeface="Times New Roman"/>
              </a:rPr>
              <a:t>Adds an </a:t>
            </a:r>
            <a:r>
              <a:rPr sz="2471" spc="-4" dirty="0">
                <a:solidFill>
                  <a:srgbClr val="FFFC78"/>
                </a:solidFill>
                <a:latin typeface="Times New Roman"/>
                <a:cs typeface="Times New Roman"/>
              </a:rPr>
              <a:t>alkaline </a:t>
            </a:r>
            <a:r>
              <a:rPr sz="2471" dirty="0">
                <a:solidFill>
                  <a:srgbClr val="FFFC78"/>
                </a:solidFill>
                <a:latin typeface="Times New Roman"/>
                <a:cs typeface="Times New Roman"/>
              </a:rPr>
              <a:t> </a:t>
            </a:r>
            <a:r>
              <a:rPr sz="2471" spc="-4" dirty="0">
                <a:solidFill>
                  <a:srgbClr val="FFFC78"/>
                </a:solidFill>
                <a:latin typeface="Times New Roman"/>
                <a:cs typeface="Times New Roman"/>
              </a:rPr>
              <a:t>solution</a:t>
            </a:r>
            <a:r>
              <a:rPr sz="2471" spc="-26" dirty="0">
                <a:solidFill>
                  <a:srgbClr val="FFFC78"/>
                </a:solidFill>
                <a:latin typeface="Times New Roman"/>
                <a:cs typeface="Times New Roman"/>
              </a:rPr>
              <a:t> </a:t>
            </a:r>
            <a:r>
              <a:rPr sz="2471" dirty="0">
                <a:solidFill>
                  <a:srgbClr val="FFFC78"/>
                </a:solidFill>
                <a:latin typeface="Times New Roman"/>
                <a:cs typeface="Times New Roman"/>
              </a:rPr>
              <a:t>to</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semen</a:t>
            </a:r>
            <a:endParaRPr lang="de-CH" sz="2471" spc="-4" dirty="0">
              <a:solidFill>
                <a:srgbClr val="FFFC78"/>
              </a:solidFill>
              <a:latin typeface="Times New Roman"/>
              <a:cs typeface="Times New Roman"/>
            </a:endParaRPr>
          </a:p>
          <a:p>
            <a:pPr marL="314902" marR="666225" indent="-304256" defTabSz="806867">
              <a:spcBef>
                <a:spcPts val="93"/>
              </a:spcBef>
              <a:buFontTx/>
              <a:buChar char="•"/>
              <a:tabLst>
                <a:tab pos="317704" algn="l"/>
                <a:tab pos="318264" algn="l"/>
              </a:tabLst>
            </a:pPr>
            <a:endParaRPr sz="2471" dirty="0">
              <a:solidFill>
                <a:prstClr val="black"/>
              </a:solidFill>
              <a:latin typeface="Times New Roman"/>
              <a:cs typeface="Times New Roman"/>
            </a:endParaRPr>
          </a:p>
          <a:p>
            <a:pPr marL="314902" marR="4483" indent="-304256" defTabSz="806867">
              <a:lnSpc>
                <a:spcPct val="100200"/>
              </a:lnSpc>
              <a:spcBef>
                <a:spcPts val="587"/>
              </a:spcBef>
              <a:buFontTx/>
              <a:buChar char="•"/>
              <a:tabLst>
                <a:tab pos="314902" algn="l"/>
                <a:tab pos="315462" algn="l"/>
              </a:tabLst>
            </a:pPr>
            <a:r>
              <a:rPr sz="2471" spc="-4" dirty="0">
                <a:solidFill>
                  <a:srgbClr val="FFFC78"/>
                </a:solidFill>
                <a:latin typeface="Times New Roman"/>
                <a:cs typeface="Times New Roman"/>
              </a:rPr>
              <a:t>Facilitates </a:t>
            </a:r>
            <a:r>
              <a:rPr sz="2471" dirty="0">
                <a:solidFill>
                  <a:srgbClr val="FFFC78"/>
                </a:solidFill>
                <a:latin typeface="Times New Roman"/>
                <a:cs typeface="Times New Roman"/>
              </a:rPr>
              <a:t>a </a:t>
            </a:r>
            <a:r>
              <a:rPr sz="2471" spc="-4" dirty="0">
                <a:solidFill>
                  <a:srgbClr val="FFFC78"/>
                </a:solidFill>
                <a:latin typeface="Times New Roman"/>
                <a:cs typeface="Times New Roman"/>
              </a:rPr>
              <a:t>favorable </a:t>
            </a:r>
            <a:r>
              <a:rPr sz="2471" dirty="0">
                <a:solidFill>
                  <a:srgbClr val="FFFC78"/>
                </a:solidFill>
                <a:latin typeface="Times New Roman"/>
                <a:cs typeface="Times New Roman"/>
              </a:rPr>
              <a:t> </a:t>
            </a:r>
            <a:r>
              <a:rPr sz="2471" spc="-4" dirty="0">
                <a:solidFill>
                  <a:srgbClr val="FFFC78"/>
                </a:solidFill>
                <a:latin typeface="Times New Roman"/>
                <a:cs typeface="Times New Roman"/>
              </a:rPr>
              <a:t>environment for sperm </a:t>
            </a:r>
            <a:r>
              <a:rPr sz="2471" spc="-604" dirty="0">
                <a:solidFill>
                  <a:srgbClr val="FFFC78"/>
                </a:solidFill>
                <a:latin typeface="Times New Roman"/>
                <a:cs typeface="Times New Roman"/>
              </a:rPr>
              <a:t> </a:t>
            </a:r>
            <a:r>
              <a:rPr sz="2471" dirty="0">
                <a:solidFill>
                  <a:srgbClr val="FFFC78"/>
                </a:solidFill>
                <a:latin typeface="Times New Roman"/>
                <a:cs typeface="Times New Roman"/>
              </a:rPr>
              <a:t>in </a:t>
            </a:r>
            <a:r>
              <a:rPr sz="2471" spc="-4" dirty="0">
                <a:solidFill>
                  <a:srgbClr val="FFFC78"/>
                </a:solidFill>
                <a:latin typeface="Times New Roman"/>
                <a:cs typeface="Times New Roman"/>
              </a:rPr>
              <a:t>the more acidic </a:t>
            </a:r>
            <a:r>
              <a:rPr sz="2471" dirty="0">
                <a:solidFill>
                  <a:srgbClr val="FFFC78"/>
                </a:solidFill>
                <a:latin typeface="Times New Roman"/>
                <a:cs typeface="Times New Roman"/>
              </a:rPr>
              <a:t> </a:t>
            </a:r>
            <a:r>
              <a:rPr sz="2471" spc="-4" dirty="0">
                <a:solidFill>
                  <a:srgbClr val="FFFC78"/>
                </a:solidFill>
                <a:latin typeface="Times New Roman"/>
                <a:cs typeface="Times New Roman"/>
              </a:rPr>
              <a:t>vagina </a:t>
            </a:r>
            <a:r>
              <a:rPr sz="2471" dirty="0">
                <a:solidFill>
                  <a:srgbClr val="FFFC78"/>
                </a:solidFill>
                <a:latin typeface="Times New Roman"/>
                <a:cs typeface="Times New Roman"/>
              </a:rPr>
              <a:t>and </a:t>
            </a:r>
            <a:r>
              <a:rPr sz="2471" spc="-4" dirty="0">
                <a:solidFill>
                  <a:srgbClr val="FFFC78"/>
                </a:solidFill>
                <a:latin typeface="Times New Roman"/>
                <a:cs typeface="Times New Roman"/>
              </a:rPr>
              <a:t>female </a:t>
            </a:r>
            <a:r>
              <a:rPr sz="2471" dirty="0">
                <a:solidFill>
                  <a:srgbClr val="FFFC78"/>
                </a:solidFill>
                <a:latin typeface="Times New Roman"/>
                <a:cs typeface="Times New Roman"/>
              </a:rPr>
              <a:t> </a:t>
            </a:r>
            <a:r>
              <a:rPr sz="2471" spc="-4" dirty="0">
                <a:solidFill>
                  <a:srgbClr val="FFFC78"/>
                </a:solidFill>
                <a:latin typeface="Times New Roman"/>
                <a:cs typeface="Times New Roman"/>
              </a:rPr>
              <a:t>reproductive</a:t>
            </a:r>
            <a:r>
              <a:rPr sz="2471" spc="-9" dirty="0">
                <a:solidFill>
                  <a:srgbClr val="FFFC78"/>
                </a:solidFill>
                <a:latin typeface="Times New Roman"/>
                <a:cs typeface="Times New Roman"/>
              </a:rPr>
              <a:t> </a:t>
            </a:r>
            <a:r>
              <a:rPr sz="2471" spc="-4" dirty="0">
                <a:solidFill>
                  <a:srgbClr val="FFFC78"/>
                </a:solidFill>
                <a:latin typeface="Times New Roman"/>
                <a:cs typeface="Times New Roman"/>
              </a:rPr>
              <a:t>tract</a:t>
            </a:r>
            <a:endParaRPr lang="de-CH" sz="2471" spc="-4" dirty="0">
              <a:solidFill>
                <a:srgbClr val="FFFC78"/>
              </a:solidFill>
              <a:latin typeface="Times New Roman"/>
              <a:cs typeface="Times New Roman"/>
            </a:endParaRPr>
          </a:p>
          <a:p>
            <a:pPr marL="314902" marR="4483" indent="-304256" defTabSz="806867">
              <a:lnSpc>
                <a:spcPct val="100200"/>
              </a:lnSpc>
              <a:spcBef>
                <a:spcPts val="587"/>
              </a:spcBef>
              <a:buFontTx/>
              <a:buChar char="•"/>
              <a:tabLst>
                <a:tab pos="314902" algn="l"/>
                <a:tab pos="315462" algn="l"/>
              </a:tabLst>
            </a:pPr>
            <a:endParaRPr sz="2471" dirty="0">
              <a:solidFill>
                <a:prstClr val="black"/>
              </a:solidFill>
              <a:latin typeface="Times New Roman"/>
              <a:cs typeface="Times New Roman"/>
            </a:endParaRPr>
          </a:p>
          <a:p>
            <a:pPr marL="314902" indent="-304256" defTabSz="806867">
              <a:spcBef>
                <a:spcPts val="596"/>
              </a:spcBef>
              <a:buFontTx/>
              <a:buChar char="•"/>
              <a:tabLst>
                <a:tab pos="314902" algn="l"/>
                <a:tab pos="315462" algn="l"/>
              </a:tabLst>
            </a:pPr>
            <a:r>
              <a:rPr sz="2471" dirty="0">
                <a:solidFill>
                  <a:srgbClr val="FFFC78"/>
                </a:solidFill>
                <a:latin typeface="Times New Roman"/>
                <a:cs typeface="Times New Roman"/>
              </a:rPr>
              <a:t>13-33%</a:t>
            </a:r>
            <a:r>
              <a:rPr sz="2471" spc="-31" dirty="0">
                <a:solidFill>
                  <a:srgbClr val="FFFC78"/>
                </a:solidFill>
                <a:latin typeface="Times New Roman"/>
                <a:cs typeface="Times New Roman"/>
              </a:rPr>
              <a:t> </a:t>
            </a:r>
            <a:r>
              <a:rPr sz="2471" dirty="0">
                <a:solidFill>
                  <a:srgbClr val="FFFC78"/>
                </a:solidFill>
                <a:latin typeface="Times New Roman"/>
                <a:cs typeface="Times New Roman"/>
              </a:rPr>
              <a:t>of</a:t>
            </a:r>
            <a:r>
              <a:rPr sz="2471" spc="-26" dirty="0">
                <a:solidFill>
                  <a:srgbClr val="FFFC78"/>
                </a:solidFill>
                <a:latin typeface="Times New Roman"/>
                <a:cs typeface="Times New Roman"/>
              </a:rPr>
              <a:t> </a:t>
            </a:r>
            <a:r>
              <a:rPr sz="2471" spc="-4" dirty="0">
                <a:solidFill>
                  <a:srgbClr val="FFFC78"/>
                </a:solidFill>
                <a:latin typeface="Times New Roman"/>
                <a:cs typeface="Times New Roman"/>
              </a:rPr>
              <a:t>semen</a:t>
            </a:r>
            <a:endParaRPr sz="2471"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611560" y="1268760"/>
            <a:ext cx="3960440" cy="4916886"/>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8530" y="548680"/>
            <a:ext cx="5703457" cy="607719"/>
          </a:xfrm>
          <a:prstGeom prst="rect">
            <a:avLst/>
          </a:prstGeom>
        </p:spPr>
        <p:txBody>
          <a:bodyPr vert="horz" wrap="square" lIns="0" tIns="10085" rIns="0" bIns="0" rtlCol="0">
            <a:spAutoFit/>
          </a:bodyPr>
          <a:lstStyle/>
          <a:p>
            <a:pPr marL="11206">
              <a:spcBef>
                <a:spcPts val="79"/>
              </a:spcBef>
            </a:pPr>
            <a:r>
              <a:rPr spc="-4" dirty="0"/>
              <a:t>Bulbourethral</a:t>
            </a:r>
            <a:r>
              <a:rPr spc="-40" dirty="0"/>
              <a:t> </a:t>
            </a:r>
            <a:r>
              <a:rPr spc="-4" dirty="0"/>
              <a:t>Glands</a:t>
            </a:r>
          </a:p>
        </p:txBody>
      </p:sp>
      <p:sp>
        <p:nvSpPr>
          <p:cNvPr id="3" name="object 3"/>
          <p:cNvSpPr txBox="1"/>
          <p:nvPr/>
        </p:nvSpPr>
        <p:spPr>
          <a:xfrm>
            <a:off x="5436096" y="1916832"/>
            <a:ext cx="3168352" cy="392113"/>
          </a:xfrm>
          <a:prstGeom prst="rect">
            <a:avLst/>
          </a:prstGeom>
        </p:spPr>
        <p:txBody>
          <a:bodyPr vert="horz" wrap="square" lIns="0" tIns="11766" rIns="0" bIns="0" rtlCol="0">
            <a:spAutoFit/>
          </a:bodyPr>
          <a:lstStyle/>
          <a:p>
            <a:pPr marL="314902" indent="-304256" defTabSz="806867">
              <a:spcBef>
                <a:spcPts val="93"/>
              </a:spcBef>
              <a:buFontTx/>
              <a:buChar char="•"/>
              <a:tabLst>
                <a:tab pos="314902" algn="l"/>
                <a:tab pos="315462" algn="l"/>
              </a:tabLst>
            </a:pPr>
            <a:r>
              <a:rPr sz="2471" spc="-4" dirty="0">
                <a:solidFill>
                  <a:srgbClr val="FFFC78"/>
                </a:solidFill>
                <a:latin typeface="Times New Roman"/>
                <a:cs typeface="Times New Roman"/>
              </a:rPr>
              <a:t>Secrete</a:t>
            </a:r>
            <a:r>
              <a:rPr sz="2471" spc="-35" dirty="0">
                <a:solidFill>
                  <a:srgbClr val="FFFC78"/>
                </a:solidFill>
                <a:latin typeface="Times New Roman"/>
                <a:cs typeface="Times New Roman"/>
              </a:rPr>
              <a:t> </a:t>
            </a:r>
            <a:r>
              <a:rPr sz="2471" spc="-4" dirty="0">
                <a:solidFill>
                  <a:srgbClr val="FFFC78"/>
                </a:solidFill>
                <a:latin typeface="Times New Roman"/>
                <a:cs typeface="Times New Roman"/>
              </a:rPr>
              <a:t>lubricant</a:t>
            </a:r>
            <a:endParaRPr sz="2471"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539552" y="1412776"/>
            <a:ext cx="4824536" cy="4896544"/>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7585" y="332656"/>
            <a:ext cx="7142012" cy="1153516"/>
          </a:xfrm>
        </p:spPr>
        <p:txBody>
          <a:bodyPr vert="horz" wrap="square" lIns="0" tIns="10085" rIns="0" bIns="0" rtlCol="0" anchor="ctr">
            <a:normAutofit/>
          </a:bodyPr>
          <a:lstStyle/>
          <a:p>
            <a:pPr marL="2598222" marR="4483" indent="-2587576">
              <a:lnSpc>
                <a:spcPct val="90000"/>
              </a:lnSpc>
              <a:spcBef>
                <a:spcPts val="79"/>
              </a:spcBef>
            </a:pPr>
            <a:r>
              <a:rPr lang="en" sz="3000" spc="-4" dirty="0"/>
              <a:t>Function of Ducts and Accessory </a:t>
            </a:r>
            <a:r>
              <a:rPr lang="en" sz="3000" spc="-957" dirty="0"/>
              <a:t> </a:t>
            </a:r>
            <a:r>
              <a:rPr lang="en" sz="3000" spc="-4" dirty="0"/>
              <a:t>Glands</a:t>
            </a:r>
          </a:p>
        </p:txBody>
      </p:sp>
      <p:graphicFrame>
        <p:nvGraphicFramePr>
          <p:cNvPr id="5" name="object 3">
            <a:extLst>
              <a:ext uri="{FF2B5EF4-FFF2-40B4-BE49-F238E27FC236}">
                <a16:creationId xmlns:a16="http://schemas.microsoft.com/office/drawing/2014/main" id="{A8D16744-9822-A095-6C0C-ED9F4974CA50}"/>
              </a:ext>
            </a:extLst>
          </p:cNvPr>
          <p:cNvGraphicFramePr/>
          <p:nvPr>
            <p:extLst>
              <p:ext uri="{D42A27DB-BD31-4B8C-83A1-F6EECF244321}">
                <p14:modId xmlns:p14="http://schemas.microsoft.com/office/powerpoint/2010/main" val="3617645422"/>
              </p:ext>
            </p:extLst>
          </p:nvPr>
        </p:nvGraphicFramePr>
        <p:xfrm>
          <a:off x="1174403" y="1486172"/>
          <a:ext cx="7142012" cy="4543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3608" y="548680"/>
            <a:ext cx="5093069" cy="607719"/>
          </a:xfrm>
          <a:prstGeom prst="rect">
            <a:avLst/>
          </a:prstGeom>
        </p:spPr>
        <p:txBody>
          <a:bodyPr vert="horz" wrap="square" lIns="0" tIns="10085" rIns="0" bIns="0" rtlCol="0">
            <a:spAutoFit/>
          </a:bodyPr>
          <a:lstStyle/>
          <a:p>
            <a:pPr marL="11206">
              <a:spcBef>
                <a:spcPts val="79"/>
              </a:spcBef>
            </a:pPr>
            <a:r>
              <a:rPr spc="-4" dirty="0"/>
              <a:t>Sperm</a:t>
            </a:r>
            <a:r>
              <a:rPr spc="-62" dirty="0"/>
              <a:t> </a:t>
            </a:r>
            <a:r>
              <a:rPr lang="de-CH" spc="-4" dirty="0"/>
              <a:t>A</a:t>
            </a:r>
            <a:r>
              <a:rPr spc="-4" dirty="0" err="1"/>
              <a:t>natomy</a:t>
            </a:r>
            <a:r>
              <a:rPr lang="de-CH" spc="-4" dirty="0"/>
              <a:t> 1</a:t>
            </a:r>
            <a:endParaRPr spc="-4" dirty="0"/>
          </a:p>
        </p:txBody>
      </p:sp>
      <p:pic>
        <p:nvPicPr>
          <p:cNvPr id="3" name="object 3"/>
          <p:cNvPicPr/>
          <p:nvPr/>
        </p:nvPicPr>
        <p:blipFill>
          <a:blip r:embed="rId2" cstate="print"/>
          <a:stretch>
            <a:fillRect/>
          </a:stretch>
        </p:blipFill>
        <p:spPr>
          <a:xfrm>
            <a:off x="611560" y="1484784"/>
            <a:ext cx="4680520" cy="4712234"/>
          </a:xfrm>
          <a:prstGeom prst="rect">
            <a:avLst/>
          </a:prstGeom>
        </p:spPr>
      </p:pic>
      <p:sp>
        <p:nvSpPr>
          <p:cNvPr id="4" name="object 4"/>
          <p:cNvSpPr txBox="1"/>
          <p:nvPr/>
        </p:nvSpPr>
        <p:spPr>
          <a:xfrm>
            <a:off x="5436096" y="1988840"/>
            <a:ext cx="3096344" cy="4279716"/>
          </a:xfrm>
          <a:prstGeom prst="rect">
            <a:avLst/>
          </a:prstGeom>
        </p:spPr>
        <p:txBody>
          <a:bodyPr vert="horz" wrap="square" lIns="0" tIns="11766" rIns="0" bIns="0" rtlCol="0">
            <a:spAutoFit/>
          </a:bodyPr>
          <a:lstStyle/>
          <a:p>
            <a:pPr marL="314902" marR="4483" indent="-304256" defTabSz="806867">
              <a:spcBef>
                <a:spcPts val="93"/>
              </a:spcBef>
              <a:buFontTx/>
              <a:buChar char="•"/>
              <a:tabLst>
                <a:tab pos="314902" algn="l"/>
                <a:tab pos="315462" algn="l"/>
              </a:tabLst>
            </a:pPr>
            <a:r>
              <a:rPr sz="2400" spc="-4" dirty="0">
                <a:solidFill>
                  <a:srgbClr val="FFFC78"/>
                </a:solidFill>
                <a:latin typeface="Times New Roman"/>
                <a:cs typeface="Times New Roman"/>
              </a:rPr>
              <a:t>Head </a:t>
            </a:r>
            <a:r>
              <a:rPr sz="2400" dirty="0">
                <a:solidFill>
                  <a:srgbClr val="FFFC78"/>
                </a:solidFill>
                <a:latin typeface="Times New Roman"/>
                <a:cs typeface="Times New Roman"/>
              </a:rPr>
              <a:t>and </a:t>
            </a:r>
            <a:r>
              <a:rPr sz="2400" spc="-4" dirty="0">
                <a:solidFill>
                  <a:srgbClr val="FFFC78"/>
                </a:solidFill>
                <a:latin typeface="Times New Roman"/>
                <a:cs typeface="Times New Roman"/>
              </a:rPr>
              <a:t>tail </a:t>
            </a:r>
            <a:r>
              <a:rPr sz="2400" dirty="0">
                <a:solidFill>
                  <a:srgbClr val="FFFC78"/>
                </a:solidFill>
                <a:latin typeface="Times New Roman"/>
                <a:cs typeface="Times New Roman"/>
              </a:rPr>
              <a:t> </a:t>
            </a:r>
            <a:r>
              <a:rPr sz="2400" spc="-4" dirty="0">
                <a:solidFill>
                  <a:srgbClr val="FFFC78"/>
                </a:solidFill>
                <a:latin typeface="Times New Roman"/>
                <a:cs typeface="Times New Roman"/>
              </a:rPr>
              <a:t>components</a:t>
            </a:r>
            <a:r>
              <a:rPr sz="2400" spc="-22" dirty="0">
                <a:solidFill>
                  <a:srgbClr val="FFFC78"/>
                </a:solidFill>
                <a:latin typeface="Times New Roman"/>
                <a:cs typeface="Times New Roman"/>
              </a:rPr>
              <a:t> </a:t>
            </a:r>
            <a:r>
              <a:rPr sz="2400" dirty="0">
                <a:solidFill>
                  <a:srgbClr val="FFFC78"/>
                </a:solidFill>
                <a:latin typeface="Times New Roman"/>
                <a:cs typeface="Times New Roman"/>
              </a:rPr>
              <a:t>of</a:t>
            </a:r>
            <a:r>
              <a:rPr sz="2400" spc="-22" dirty="0">
                <a:solidFill>
                  <a:srgbClr val="FFFC78"/>
                </a:solidFill>
                <a:latin typeface="Times New Roman"/>
                <a:cs typeface="Times New Roman"/>
              </a:rPr>
              <a:t> </a:t>
            </a:r>
            <a:r>
              <a:rPr sz="2400" spc="-4" dirty="0">
                <a:solidFill>
                  <a:srgbClr val="FFFC78"/>
                </a:solidFill>
                <a:latin typeface="Times New Roman"/>
                <a:cs typeface="Times New Roman"/>
              </a:rPr>
              <a:t>mature </a:t>
            </a:r>
            <a:r>
              <a:rPr sz="2400" spc="-604" dirty="0">
                <a:solidFill>
                  <a:srgbClr val="FFFC78"/>
                </a:solidFill>
                <a:latin typeface="Times New Roman"/>
                <a:cs typeface="Times New Roman"/>
              </a:rPr>
              <a:t> </a:t>
            </a:r>
            <a:r>
              <a:rPr sz="2400" spc="-4" dirty="0">
                <a:solidFill>
                  <a:srgbClr val="FFFC78"/>
                </a:solidFill>
                <a:latin typeface="Times New Roman"/>
                <a:cs typeface="Times New Roman"/>
              </a:rPr>
              <a:t>spermatozoan</a:t>
            </a:r>
            <a:endParaRPr lang="de-CH" sz="2400" spc="-4" dirty="0">
              <a:solidFill>
                <a:srgbClr val="FFFC78"/>
              </a:solidFill>
              <a:latin typeface="Times New Roman"/>
              <a:cs typeface="Times New Roman"/>
            </a:endParaRPr>
          </a:p>
          <a:p>
            <a:pPr marL="314902" marR="4483" indent="-304256" defTabSz="806867">
              <a:spcBef>
                <a:spcPts val="93"/>
              </a:spcBef>
              <a:buFontTx/>
              <a:buChar char="•"/>
              <a:tabLst>
                <a:tab pos="314902" algn="l"/>
                <a:tab pos="315462" algn="l"/>
              </a:tabLst>
            </a:pPr>
            <a:endParaRPr sz="2400" dirty="0">
              <a:solidFill>
                <a:prstClr val="black"/>
              </a:solidFill>
              <a:latin typeface="Times New Roman"/>
              <a:cs typeface="Times New Roman"/>
            </a:endParaRPr>
          </a:p>
          <a:p>
            <a:pPr marL="667346" marR="82928" lvl="1" indent="-253266" defTabSz="806867">
              <a:spcBef>
                <a:spcPts val="525"/>
              </a:spcBef>
              <a:buFontTx/>
              <a:buChar char="–"/>
              <a:tabLst>
                <a:tab pos="667346" algn="l"/>
                <a:tab pos="667906" algn="l"/>
                <a:tab pos="1683212" algn="l"/>
              </a:tabLst>
            </a:pPr>
            <a:r>
              <a:rPr sz="2400" spc="-4" dirty="0">
                <a:solidFill>
                  <a:srgbClr val="FFFC78"/>
                </a:solidFill>
                <a:latin typeface="Times New Roman"/>
                <a:cs typeface="Times New Roman"/>
              </a:rPr>
              <a:t>Head</a:t>
            </a:r>
            <a:r>
              <a:rPr sz="2400" spc="-49" dirty="0">
                <a:solidFill>
                  <a:srgbClr val="FFFC78"/>
                </a:solidFill>
                <a:latin typeface="Times New Roman"/>
                <a:cs typeface="Times New Roman"/>
              </a:rPr>
              <a:t> </a:t>
            </a:r>
            <a:r>
              <a:rPr sz="2400" dirty="0">
                <a:solidFill>
                  <a:srgbClr val="FFFC78"/>
                </a:solidFill>
                <a:latin typeface="Times New Roman"/>
                <a:cs typeface="Times New Roman"/>
              </a:rPr>
              <a:t>contains</a:t>
            </a:r>
            <a:r>
              <a:rPr sz="2400" spc="-40" dirty="0">
                <a:solidFill>
                  <a:srgbClr val="FFFC78"/>
                </a:solidFill>
                <a:latin typeface="Times New Roman"/>
                <a:cs typeface="Times New Roman"/>
              </a:rPr>
              <a:t> </a:t>
            </a:r>
            <a:r>
              <a:rPr sz="2400" dirty="0">
                <a:solidFill>
                  <a:srgbClr val="FFFC78"/>
                </a:solidFill>
                <a:latin typeface="Times New Roman"/>
                <a:cs typeface="Times New Roman"/>
              </a:rPr>
              <a:t>genetic </a:t>
            </a:r>
            <a:r>
              <a:rPr sz="2400" spc="-516" dirty="0">
                <a:solidFill>
                  <a:srgbClr val="FFFC78"/>
                </a:solidFill>
                <a:latin typeface="Times New Roman"/>
                <a:cs typeface="Times New Roman"/>
              </a:rPr>
              <a:t> </a:t>
            </a:r>
            <a:r>
              <a:rPr sz="2400" dirty="0">
                <a:solidFill>
                  <a:srgbClr val="FFFC78"/>
                </a:solidFill>
                <a:latin typeface="Times New Roman"/>
                <a:cs typeface="Times New Roman"/>
              </a:rPr>
              <a:t>material	(1N)</a:t>
            </a:r>
            <a:endParaRPr lang="de-CH" sz="2400" dirty="0">
              <a:solidFill>
                <a:srgbClr val="FFFC78"/>
              </a:solidFill>
              <a:latin typeface="Times New Roman"/>
              <a:cs typeface="Times New Roman"/>
            </a:endParaRPr>
          </a:p>
          <a:p>
            <a:pPr marL="667346" marR="82928" lvl="1" indent="-253266" defTabSz="806867">
              <a:spcBef>
                <a:spcPts val="525"/>
              </a:spcBef>
              <a:buFontTx/>
              <a:buChar char="–"/>
              <a:tabLst>
                <a:tab pos="667346" algn="l"/>
                <a:tab pos="667906" algn="l"/>
                <a:tab pos="1683212" algn="l"/>
              </a:tabLst>
            </a:pPr>
            <a:endParaRPr sz="2400" dirty="0">
              <a:solidFill>
                <a:prstClr val="black"/>
              </a:solidFill>
              <a:latin typeface="Times New Roman"/>
              <a:cs typeface="Times New Roman"/>
            </a:endParaRPr>
          </a:p>
          <a:p>
            <a:pPr marL="667346" marR="120470" lvl="1" indent="-253266" defTabSz="806867">
              <a:lnSpc>
                <a:spcPct val="99600"/>
              </a:lnSpc>
              <a:spcBef>
                <a:spcPts val="516"/>
              </a:spcBef>
              <a:buFontTx/>
              <a:buChar char="–"/>
              <a:tabLst>
                <a:tab pos="667346" algn="l"/>
                <a:tab pos="667906" algn="l"/>
              </a:tabLst>
            </a:pPr>
            <a:r>
              <a:rPr sz="2400" dirty="0">
                <a:solidFill>
                  <a:srgbClr val="FFFC78"/>
                </a:solidFill>
                <a:latin typeface="Times New Roman"/>
                <a:cs typeface="Times New Roman"/>
              </a:rPr>
              <a:t>Tail responsible for </a:t>
            </a:r>
            <a:r>
              <a:rPr sz="2400" spc="4" dirty="0">
                <a:solidFill>
                  <a:srgbClr val="FFFC78"/>
                </a:solidFill>
                <a:latin typeface="Times New Roman"/>
                <a:cs typeface="Times New Roman"/>
              </a:rPr>
              <a:t> </a:t>
            </a:r>
            <a:r>
              <a:rPr sz="2400" dirty="0">
                <a:solidFill>
                  <a:srgbClr val="FFFC78"/>
                </a:solidFill>
                <a:latin typeface="Times New Roman"/>
                <a:cs typeface="Times New Roman"/>
              </a:rPr>
              <a:t>generating</a:t>
            </a:r>
            <a:r>
              <a:rPr sz="2400" spc="-88" dirty="0">
                <a:solidFill>
                  <a:srgbClr val="FFFC78"/>
                </a:solidFill>
                <a:latin typeface="Times New Roman"/>
                <a:cs typeface="Times New Roman"/>
              </a:rPr>
              <a:t> </a:t>
            </a:r>
            <a:r>
              <a:rPr sz="2400" dirty="0">
                <a:solidFill>
                  <a:srgbClr val="FFFC78"/>
                </a:solidFill>
                <a:latin typeface="Times New Roman"/>
                <a:cs typeface="Times New Roman"/>
              </a:rPr>
              <a:t>propulsive </a:t>
            </a:r>
            <a:r>
              <a:rPr sz="2400" spc="-521" dirty="0">
                <a:solidFill>
                  <a:srgbClr val="FFFC78"/>
                </a:solidFill>
                <a:latin typeface="Times New Roman"/>
                <a:cs typeface="Times New Roman"/>
              </a:rPr>
              <a:t> </a:t>
            </a:r>
            <a:r>
              <a:rPr sz="2400" dirty="0">
                <a:solidFill>
                  <a:srgbClr val="FFFC78"/>
                </a:solidFill>
                <a:latin typeface="Times New Roman"/>
                <a:cs typeface="Times New Roman"/>
              </a:rPr>
              <a:t>forces</a:t>
            </a:r>
            <a:endParaRPr sz="2400" dirty="0">
              <a:solidFill>
                <a:prstClr val="black"/>
              </a:solidFill>
              <a:latin typeface="Times New Roman"/>
              <a:cs typeface="Times New Roman"/>
            </a:endParaRPr>
          </a:p>
        </p:txBody>
      </p:sp>
      <p:sp>
        <p:nvSpPr>
          <p:cNvPr id="5" name="object 5"/>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5-2</a:t>
            </a:r>
            <a:endParaRPr sz="2118">
              <a:solidFill>
                <a:prstClr val="black"/>
              </a:solidFill>
              <a:latin typeface="Times New Roman"/>
              <a:cs typeface="Times New Roman"/>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1599" y="589340"/>
            <a:ext cx="5419339" cy="607719"/>
          </a:xfrm>
          <a:prstGeom prst="rect">
            <a:avLst/>
          </a:prstGeom>
        </p:spPr>
        <p:txBody>
          <a:bodyPr vert="horz" wrap="square" lIns="0" tIns="10085" rIns="0" bIns="0" rtlCol="0">
            <a:spAutoFit/>
          </a:bodyPr>
          <a:lstStyle/>
          <a:p>
            <a:pPr marL="11206">
              <a:spcBef>
                <a:spcPts val="79"/>
              </a:spcBef>
            </a:pPr>
            <a:r>
              <a:rPr spc="-4" dirty="0"/>
              <a:t>Sperm</a:t>
            </a:r>
            <a:r>
              <a:rPr spc="-35" dirty="0"/>
              <a:t> </a:t>
            </a:r>
            <a:r>
              <a:rPr spc="-4" dirty="0"/>
              <a:t>Anatomy</a:t>
            </a:r>
            <a:r>
              <a:rPr spc="-31" dirty="0"/>
              <a:t> </a:t>
            </a:r>
            <a:r>
              <a:rPr spc="-4" dirty="0"/>
              <a:t>2</a:t>
            </a:r>
          </a:p>
        </p:txBody>
      </p:sp>
      <p:sp>
        <p:nvSpPr>
          <p:cNvPr id="3" name="object 3"/>
          <p:cNvSpPr txBox="1"/>
          <p:nvPr/>
        </p:nvSpPr>
        <p:spPr>
          <a:xfrm>
            <a:off x="5796135" y="1340769"/>
            <a:ext cx="2808311" cy="4534962"/>
          </a:xfrm>
          <a:prstGeom prst="rect">
            <a:avLst/>
          </a:prstGeom>
        </p:spPr>
        <p:txBody>
          <a:bodyPr vert="horz" wrap="square" lIns="0" tIns="89087" rIns="0" bIns="0" rtlCol="0">
            <a:spAutoFit/>
          </a:bodyPr>
          <a:lstStyle/>
          <a:p>
            <a:pPr marL="314902" indent="-304256" defTabSz="806867">
              <a:spcBef>
                <a:spcPts val="702"/>
              </a:spcBef>
              <a:buFontTx/>
              <a:buChar char="•"/>
              <a:tabLst>
                <a:tab pos="314902" algn="l"/>
                <a:tab pos="315462" algn="l"/>
              </a:tabLst>
            </a:pPr>
            <a:r>
              <a:rPr sz="2800" dirty="0">
                <a:solidFill>
                  <a:srgbClr val="FFFC78"/>
                </a:solidFill>
                <a:latin typeface="Times New Roman"/>
                <a:cs typeface="Times New Roman"/>
              </a:rPr>
              <a:t>Sperm</a:t>
            </a:r>
            <a:r>
              <a:rPr sz="2800" spc="-49" dirty="0">
                <a:solidFill>
                  <a:srgbClr val="FFFC78"/>
                </a:solidFill>
                <a:latin typeface="Times New Roman"/>
                <a:cs typeface="Times New Roman"/>
              </a:rPr>
              <a:t> </a:t>
            </a:r>
            <a:r>
              <a:rPr sz="2800" dirty="0">
                <a:solidFill>
                  <a:srgbClr val="FFFC78"/>
                </a:solidFill>
                <a:latin typeface="Times New Roman"/>
                <a:cs typeface="Times New Roman"/>
              </a:rPr>
              <a:t>head</a:t>
            </a:r>
            <a:endParaRPr sz="2800" dirty="0">
              <a:solidFill>
                <a:prstClr val="black"/>
              </a:solidFill>
              <a:latin typeface="Times New Roman"/>
              <a:cs typeface="Times New Roman"/>
            </a:endParaRPr>
          </a:p>
          <a:p>
            <a:pPr marL="667346" marR="4483" lvl="1" indent="-253266" defTabSz="806867">
              <a:lnSpc>
                <a:spcPct val="99700"/>
              </a:lnSpc>
              <a:spcBef>
                <a:spcPts val="534"/>
              </a:spcBef>
              <a:buFontTx/>
              <a:buChar char="–"/>
              <a:tabLst>
                <a:tab pos="667346" algn="l"/>
                <a:tab pos="667906" algn="l"/>
              </a:tabLst>
            </a:pPr>
            <a:r>
              <a:rPr sz="2800" dirty="0">
                <a:solidFill>
                  <a:srgbClr val="FFFC78"/>
                </a:solidFill>
                <a:latin typeface="Times New Roman"/>
                <a:cs typeface="Times New Roman"/>
              </a:rPr>
              <a:t>Lysosomal</a:t>
            </a:r>
            <a:r>
              <a:rPr sz="2800" spc="9" dirty="0">
                <a:solidFill>
                  <a:srgbClr val="FFFC78"/>
                </a:solidFill>
                <a:latin typeface="Times New Roman"/>
                <a:cs typeface="Times New Roman"/>
              </a:rPr>
              <a:t> </a:t>
            </a:r>
            <a:r>
              <a:rPr sz="2800" dirty="0">
                <a:solidFill>
                  <a:srgbClr val="FFFC78"/>
                </a:solidFill>
                <a:latin typeface="Times New Roman"/>
                <a:cs typeface="Times New Roman"/>
              </a:rPr>
              <a:t>cap </a:t>
            </a:r>
            <a:r>
              <a:rPr sz="2800" spc="4" dirty="0">
                <a:solidFill>
                  <a:srgbClr val="FFFC78"/>
                </a:solidFill>
                <a:latin typeface="Times New Roman"/>
                <a:cs typeface="Times New Roman"/>
              </a:rPr>
              <a:t> </a:t>
            </a:r>
            <a:r>
              <a:rPr sz="2800" dirty="0">
                <a:solidFill>
                  <a:srgbClr val="FFFC78"/>
                </a:solidFill>
                <a:latin typeface="Times New Roman"/>
                <a:cs typeface="Times New Roman"/>
              </a:rPr>
              <a:t>containing</a:t>
            </a:r>
            <a:r>
              <a:rPr sz="2800" spc="-88" dirty="0">
                <a:solidFill>
                  <a:srgbClr val="FFFC78"/>
                </a:solidFill>
                <a:latin typeface="Times New Roman"/>
                <a:cs typeface="Times New Roman"/>
              </a:rPr>
              <a:t> </a:t>
            </a:r>
            <a:r>
              <a:rPr sz="2800" dirty="0">
                <a:solidFill>
                  <a:srgbClr val="FFFC78"/>
                </a:solidFill>
                <a:latin typeface="Times New Roman"/>
                <a:cs typeface="Times New Roman"/>
              </a:rPr>
              <a:t>hydrolytic </a:t>
            </a:r>
            <a:r>
              <a:rPr sz="2800" spc="-516" dirty="0">
                <a:solidFill>
                  <a:srgbClr val="FFFC78"/>
                </a:solidFill>
                <a:latin typeface="Times New Roman"/>
                <a:cs typeface="Times New Roman"/>
              </a:rPr>
              <a:t> </a:t>
            </a:r>
            <a:r>
              <a:rPr sz="2800" dirty="0">
                <a:solidFill>
                  <a:srgbClr val="FFFC78"/>
                </a:solidFill>
                <a:latin typeface="Times New Roman"/>
                <a:cs typeface="Times New Roman"/>
              </a:rPr>
              <a:t>enzymes’: acrosome </a:t>
            </a:r>
            <a:r>
              <a:rPr sz="2800" spc="4" dirty="0">
                <a:solidFill>
                  <a:srgbClr val="FFFC78"/>
                </a:solidFill>
                <a:latin typeface="Times New Roman"/>
                <a:cs typeface="Times New Roman"/>
              </a:rPr>
              <a:t> </a:t>
            </a:r>
            <a:r>
              <a:rPr sz="2800" dirty="0">
                <a:solidFill>
                  <a:srgbClr val="FFFC78"/>
                </a:solidFill>
                <a:latin typeface="Times New Roman"/>
                <a:cs typeface="Times New Roman"/>
              </a:rPr>
              <a:t>cap</a:t>
            </a:r>
            <a:endParaRPr sz="2800" dirty="0">
              <a:solidFill>
                <a:prstClr val="black"/>
              </a:solidFill>
              <a:latin typeface="Times New Roman"/>
              <a:cs typeface="Times New Roman"/>
            </a:endParaRPr>
          </a:p>
          <a:p>
            <a:pPr marL="403433" lvl="1" defTabSz="806867">
              <a:spcBef>
                <a:spcPts val="4"/>
              </a:spcBef>
              <a:buClr>
                <a:srgbClr val="FFFC78"/>
              </a:buClr>
              <a:buFont typeface="Times New Roman"/>
              <a:buChar char="–"/>
            </a:pPr>
            <a:endParaRPr sz="2800" dirty="0">
              <a:solidFill>
                <a:prstClr val="black"/>
              </a:solidFill>
              <a:latin typeface="Times New Roman"/>
              <a:cs typeface="Times New Roman"/>
            </a:endParaRPr>
          </a:p>
          <a:p>
            <a:pPr marL="667346" marR="229173" lvl="1" indent="-253266" defTabSz="806867">
              <a:buFontTx/>
              <a:buChar char="–"/>
              <a:tabLst>
                <a:tab pos="667346" algn="l"/>
                <a:tab pos="667906" algn="l"/>
              </a:tabLst>
            </a:pPr>
            <a:r>
              <a:rPr sz="2800" spc="-4" dirty="0">
                <a:solidFill>
                  <a:srgbClr val="FFFC78"/>
                </a:solidFill>
                <a:latin typeface="Times New Roman"/>
                <a:cs typeface="Times New Roman"/>
              </a:rPr>
              <a:t>Nucleus</a:t>
            </a:r>
            <a:r>
              <a:rPr sz="2800" spc="-84" dirty="0">
                <a:solidFill>
                  <a:srgbClr val="FFFC78"/>
                </a:solidFill>
                <a:latin typeface="Times New Roman"/>
                <a:cs typeface="Times New Roman"/>
              </a:rPr>
              <a:t> </a:t>
            </a:r>
            <a:r>
              <a:rPr sz="2800" dirty="0">
                <a:solidFill>
                  <a:srgbClr val="FFFC78"/>
                </a:solidFill>
                <a:latin typeface="Times New Roman"/>
                <a:cs typeface="Times New Roman"/>
              </a:rPr>
              <a:t>containing </a:t>
            </a:r>
            <a:r>
              <a:rPr sz="2800" spc="-516" dirty="0">
                <a:solidFill>
                  <a:srgbClr val="FFFC78"/>
                </a:solidFill>
                <a:latin typeface="Times New Roman"/>
                <a:cs typeface="Times New Roman"/>
              </a:rPr>
              <a:t> </a:t>
            </a:r>
            <a:r>
              <a:rPr sz="2800" dirty="0">
                <a:solidFill>
                  <a:srgbClr val="FFFC78"/>
                </a:solidFill>
                <a:latin typeface="Times New Roman"/>
                <a:cs typeface="Times New Roman"/>
              </a:rPr>
              <a:t>chromatin</a:t>
            </a:r>
            <a:endParaRPr sz="2800" dirty="0">
              <a:solidFill>
                <a:prstClr val="black"/>
              </a:solidFill>
              <a:latin typeface="Times New Roman"/>
              <a:cs typeface="Times New Roman"/>
            </a:endParaRPr>
          </a:p>
        </p:txBody>
      </p:sp>
      <p:grpSp>
        <p:nvGrpSpPr>
          <p:cNvPr id="4" name="object 4"/>
          <p:cNvGrpSpPr/>
          <p:nvPr/>
        </p:nvGrpSpPr>
        <p:grpSpPr>
          <a:xfrm>
            <a:off x="539552" y="1340768"/>
            <a:ext cx="6120680" cy="4927892"/>
            <a:chOff x="1143000" y="2438399"/>
            <a:chExt cx="4511040" cy="4114800"/>
          </a:xfrm>
        </p:grpSpPr>
        <p:pic>
          <p:nvPicPr>
            <p:cNvPr id="5" name="object 5"/>
            <p:cNvPicPr/>
            <p:nvPr/>
          </p:nvPicPr>
          <p:blipFill>
            <a:blip r:embed="rId2" cstate="print"/>
            <a:stretch>
              <a:fillRect/>
            </a:stretch>
          </p:blipFill>
          <p:spPr>
            <a:xfrm>
              <a:off x="1143000" y="2438399"/>
              <a:ext cx="3810000" cy="4114800"/>
            </a:xfrm>
            <a:prstGeom prst="rect">
              <a:avLst/>
            </a:prstGeom>
          </p:spPr>
        </p:pic>
        <p:sp>
          <p:nvSpPr>
            <p:cNvPr id="6" name="object 6"/>
            <p:cNvSpPr/>
            <p:nvPr/>
          </p:nvSpPr>
          <p:spPr>
            <a:xfrm>
              <a:off x="2125979" y="3201922"/>
              <a:ext cx="3514725" cy="0"/>
            </a:xfrm>
            <a:custGeom>
              <a:avLst/>
              <a:gdLst/>
              <a:ahLst/>
              <a:cxnLst/>
              <a:rect l="l" t="t" r="r" b="b"/>
              <a:pathLst>
                <a:path w="3514725">
                  <a:moveTo>
                    <a:pt x="3514344" y="0"/>
                  </a:moveTo>
                  <a:lnTo>
                    <a:pt x="0" y="0"/>
                  </a:lnTo>
                </a:path>
              </a:pathLst>
            </a:custGeom>
            <a:ln w="27431">
              <a:solidFill>
                <a:srgbClr val="FFFC78"/>
              </a:solidFill>
            </a:ln>
          </p:spPr>
          <p:txBody>
            <a:bodyPr wrap="square" lIns="0" tIns="0" rIns="0" bIns="0" rtlCol="0"/>
            <a:lstStyle/>
            <a:p>
              <a:pPr defTabSz="806867"/>
              <a:endParaRPr sz="1588">
                <a:solidFill>
                  <a:prstClr val="black"/>
                </a:solidFill>
                <a:latin typeface="Calibri"/>
              </a:endParaRPr>
            </a:p>
          </p:txBody>
        </p:sp>
        <p:sp>
          <p:nvSpPr>
            <p:cNvPr id="7" name="object 7"/>
            <p:cNvSpPr/>
            <p:nvPr/>
          </p:nvSpPr>
          <p:spPr>
            <a:xfrm>
              <a:off x="1982724" y="3128770"/>
              <a:ext cx="149860" cy="149860"/>
            </a:xfrm>
            <a:custGeom>
              <a:avLst/>
              <a:gdLst/>
              <a:ahLst/>
              <a:cxnLst/>
              <a:rect l="l" t="t" r="r" b="b"/>
              <a:pathLst>
                <a:path w="149860" h="149860">
                  <a:moveTo>
                    <a:pt x="149351" y="0"/>
                  </a:moveTo>
                  <a:lnTo>
                    <a:pt x="0" y="73152"/>
                  </a:lnTo>
                  <a:lnTo>
                    <a:pt x="149351" y="149352"/>
                  </a:lnTo>
                  <a:lnTo>
                    <a:pt x="149351" y="0"/>
                  </a:lnTo>
                  <a:close/>
                </a:path>
              </a:pathLst>
            </a:custGeom>
            <a:solidFill>
              <a:srgbClr val="FFFC78"/>
            </a:solidFill>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2412491" y="3348226"/>
              <a:ext cx="3228340" cy="1758950"/>
            </a:xfrm>
            <a:custGeom>
              <a:avLst/>
              <a:gdLst/>
              <a:ahLst/>
              <a:cxnLst/>
              <a:rect l="l" t="t" r="r" b="b"/>
              <a:pathLst>
                <a:path w="3228340" h="1758950">
                  <a:moveTo>
                    <a:pt x="3227832" y="1758696"/>
                  </a:moveTo>
                  <a:lnTo>
                    <a:pt x="0" y="0"/>
                  </a:lnTo>
                </a:path>
              </a:pathLst>
            </a:custGeom>
            <a:ln w="27431">
              <a:solidFill>
                <a:srgbClr val="00D100"/>
              </a:solidFill>
            </a:ln>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2287524" y="3281170"/>
              <a:ext cx="167640" cy="134620"/>
            </a:xfrm>
            <a:custGeom>
              <a:avLst/>
              <a:gdLst/>
              <a:ahLst/>
              <a:cxnLst/>
              <a:rect l="l" t="t" r="r" b="b"/>
              <a:pathLst>
                <a:path w="167639" h="134620">
                  <a:moveTo>
                    <a:pt x="0" y="0"/>
                  </a:moveTo>
                  <a:lnTo>
                    <a:pt x="94487" y="134112"/>
                  </a:lnTo>
                  <a:lnTo>
                    <a:pt x="167639" y="6096"/>
                  </a:lnTo>
                  <a:lnTo>
                    <a:pt x="0" y="0"/>
                  </a:lnTo>
                  <a:close/>
                </a:path>
              </a:pathLst>
            </a:custGeom>
            <a:solidFill>
              <a:srgbClr val="00D100"/>
            </a:solid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5-2</a:t>
            </a:r>
            <a:endParaRPr sz="2118">
              <a:solidFill>
                <a:prstClr val="black"/>
              </a:solidFill>
              <a:latin typeface="Times New Roman"/>
              <a:cs typeface="Times New Roman"/>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3608" y="660982"/>
            <a:ext cx="6434861" cy="607719"/>
          </a:xfrm>
          <a:prstGeom prst="rect">
            <a:avLst/>
          </a:prstGeom>
        </p:spPr>
        <p:txBody>
          <a:bodyPr vert="horz" wrap="square" lIns="0" tIns="10085" rIns="0" bIns="0" rtlCol="0">
            <a:spAutoFit/>
          </a:bodyPr>
          <a:lstStyle/>
          <a:p>
            <a:pPr marL="11206">
              <a:spcBef>
                <a:spcPts val="79"/>
              </a:spcBef>
            </a:pPr>
            <a:r>
              <a:rPr spc="-4" dirty="0"/>
              <a:t>Sperm</a:t>
            </a:r>
            <a:r>
              <a:rPr spc="-13" dirty="0"/>
              <a:t> </a:t>
            </a:r>
            <a:r>
              <a:rPr spc="-4" dirty="0"/>
              <a:t>structures</a:t>
            </a:r>
            <a:r>
              <a:rPr spc="-9" dirty="0"/>
              <a:t> </a:t>
            </a:r>
            <a:r>
              <a:rPr spc="-4" dirty="0"/>
              <a:t>vary</a:t>
            </a:r>
            <a:r>
              <a:rPr spc="-13" dirty="0"/>
              <a:t> </a:t>
            </a:r>
            <a:r>
              <a:rPr spc="-4" dirty="0"/>
              <a:t>widely</a:t>
            </a:r>
          </a:p>
        </p:txBody>
      </p:sp>
      <p:pic>
        <p:nvPicPr>
          <p:cNvPr id="3" name="object 3"/>
          <p:cNvPicPr/>
          <p:nvPr/>
        </p:nvPicPr>
        <p:blipFill>
          <a:blip r:embed="rId2" cstate="print"/>
          <a:stretch>
            <a:fillRect/>
          </a:stretch>
        </p:blipFill>
        <p:spPr>
          <a:xfrm>
            <a:off x="755576" y="1484784"/>
            <a:ext cx="7776864" cy="4712234"/>
          </a:xfrm>
          <a:prstGeom prst="rect">
            <a:avLst/>
          </a:prstGeom>
        </p:spPr>
      </p:pic>
      <p:sp>
        <p:nvSpPr>
          <p:cNvPr id="4" name="object 4"/>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5-1</a:t>
            </a:r>
            <a:endParaRPr sz="2118">
              <a:solidFill>
                <a:prstClr val="black"/>
              </a:solidFill>
              <a:latin typeface="Times New Roman"/>
              <a:cs typeface="Times New Roman"/>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3568" y="548680"/>
            <a:ext cx="5570545" cy="607719"/>
          </a:xfrm>
          <a:prstGeom prst="rect">
            <a:avLst/>
          </a:prstGeom>
        </p:spPr>
        <p:txBody>
          <a:bodyPr vert="horz" wrap="square" lIns="0" tIns="10085" rIns="0" bIns="0" rtlCol="0">
            <a:spAutoFit/>
          </a:bodyPr>
          <a:lstStyle/>
          <a:p>
            <a:pPr marL="11206">
              <a:spcBef>
                <a:spcPts val="79"/>
              </a:spcBef>
            </a:pPr>
            <a:r>
              <a:rPr spc="-4" dirty="0"/>
              <a:t>Spermatogenesis</a:t>
            </a:r>
          </a:p>
        </p:txBody>
      </p:sp>
      <p:pic>
        <p:nvPicPr>
          <p:cNvPr id="3" name="object 3"/>
          <p:cNvPicPr/>
          <p:nvPr/>
        </p:nvPicPr>
        <p:blipFill>
          <a:blip r:embed="rId2" cstate="print"/>
          <a:stretch>
            <a:fillRect/>
          </a:stretch>
        </p:blipFill>
        <p:spPr>
          <a:xfrm>
            <a:off x="539551" y="1484784"/>
            <a:ext cx="5570545" cy="4712234"/>
          </a:xfrm>
          <a:prstGeom prst="rect">
            <a:avLst/>
          </a:prstGeom>
        </p:spPr>
      </p:pic>
      <p:sp>
        <p:nvSpPr>
          <p:cNvPr id="4" name="object 4"/>
          <p:cNvSpPr txBox="1"/>
          <p:nvPr/>
        </p:nvSpPr>
        <p:spPr>
          <a:xfrm>
            <a:off x="6516215" y="2204864"/>
            <a:ext cx="2160241" cy="1303977"/>
          </a:xfrm>
          <a:prstGeom prst="rect">
            <a:avLst/>
          </a:prstGeom>
        </p:spPr>
        <p:txBody>
          <a:bodyPr vert="horz" wrap="square" lIns="0" tIns="11206" rIns="0" bIns="0" rtlCol="0">
            <a:spAutoFit/>
          </a:bodyPr>
          <a:lstStyle/>
          <a:p>
            <a:pPr marL="11206" marR="4483" defTabSz="806867">
              <a:spcBef>
                <a:spcPts val="88"/>
              </a:spcBef>
            </a:pPr>
            <a:r>
              <a:rPr sz="2800" dirty="0">
                <a:solidFill>
                  <a:srgbClr val="FFFC78"/>
                </a:solidFill>
                <a:latin typeface="Times New Roman"/>
                <a:cs typeface="Times New Roman"/>
              </a:rPr>
              <a:t>4</a:t>
            </a:r>
            <a:r>
              <a:rPr sz="2800" spc="-26" dirty="0">
                <a:solidFill>
                  <a:srgbClr val="FFFC78"/>
                </a:solidFill>
                <a:latin typeface="Times New Roman"/>
                <a:cs typeface="Times New Roman"/>
              </a:rPr>
              <a:t> </a:t>
            </a:r>
            <a:r>
              <a:rPr sz="2800" dirty="0">
                <a:solidFill>
                  <a:srgbClr val="FFFC78"/>
                </a:solidFill>
                <a:latin typeface="Times New Roman"/>
                <a:cs typeface="Times New Roman"/>
              </a:rPr>
              <a:t>spermatids</a:t>
            </a:r>
            <a:r>
              <a:rPr sz="2800" spc="-26" dirty="0">
                <a:solidFill>
                  <a:srgbClr val="FFFC78"/>
                </a:solidFill>
                <a:latin typeface="Times New Roman"/>
                <a:cs typeface="Times New Roman"/>
              </a:rPr>
              <a:t> </a:t>
            </a:r>
            <a:r>
              <a:rPr sz="2800" dirty="0">
                <a:solidFill>
                  <a:srgbClr val="FFFC78"/>
                </a:solidFill>
                <a:latin typeface="Times New Roman"/>
                <a:cs typeface="Times New Roman"/>
              </a:rPr>
              <a:t>(1N)</a:t>
            </a:r>
            <a:r>
              <a:rPr sz="2800" spc="-22" dirty="0">
                <a:solidFill>
                  <a:srgbClr val="FFFC78"/>
                </a:solidFill>
                <a:latin typeface="Times New Roman"/>
                <a:cs typeface="Times New Roman"/>
              </a:rPr>
              <a:t> </a:t>
            </a:r>
            <a:r>
              <a:rPr sz="2800" dirty="0">
                <a:solidFill>
                  <a:srgbClr val="FFFC78"/>
                </a:solidFill>
                <a:latin typeface="Times New Roman"/>
                <a:cs typeface="Times New Roman"/>
              </a:rPr>
              <a:t>per </a:t>
            </a:r>
            <a:r>
              <a:rPr sz="2800" spc="-516" dirty="0">
                <a:solidFill>
                  <a:srgbClr val="FFFC78"/>
                </a:solidFill>
                <a:latin typeface="Times New Roman"/>
                <a:cs typeface="Times New Roman"/>
              </a:rPr>
              <a:t> </a:t>
            </a:r>
            <a:r>
              <a:rPr sz="2800" dirty="0">
                <a:solidFill>
                  <a:srgbClr val="FFFC78"/>
                </a:solidFill>
                <a:latin typeface="Times New Roman"/>
                <a:cs typeface="Times New Roman"/>
              </a:rPr>
              <a:t>meiotic</a:t>
            </a:r>
            <a:r>
              <a:rPr sz="2800" spc="-9" dirty="0">
                <a:solidFill>
                  <a:srgbClr val="FFFC78"/>
                </a:solidFill>
                <a:latin typeface="Times New Roman"/>
                <a:cs typeface="Times New Roman"/>
              </a:rPr>
              <a:t> </a:t>
            </a:r>
            <a:r>
              <a:rPr sz="2800" dirty="0">
                <a:solidFill>
                  <a:srgbClr val="FFFC78"/>
                </a:solidFill>
                <a:latin typeface="Times New Roman"/>
                <a:cs typeface="Times New Roman"/>
              </a:rPr>
              <a:t>cycle</a:t>
            </a:r>
            <a:endParaRPr sz="2800" dirty="0">
              <a:solidFill>
                <a:prstClr val="black"/>
              </a:solidFill>
              <a:latin typeface="Times New Roman"/>
              <a:cs typeface="Times New Roman"/>
            </a:endParaRPr>
          </a:p>
        </p:txBody>
      </p:sp>
      <p:sp>
        <p:nvSpPr>
          <p:cNvPr id="5" name="object 5"/>
          <p:cNvSpPr txBox="1"/>
          <p:nvPr/>
        </p:nvSpPr>
        <p:spPr>
          <a:xfrm>
            <a:off x="1750359" y="5859780"/>
            <a:ext cx="1509431" cy="337238"/>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5-5</a:t>
            </a:r>
            <a:endParaRPr sz="2118">
              <a:solidFill>
                <a:prstClr val="black"/>
              </a:solidFill>
              <a:latin typeface="Times New Roman"/>
              <a:cs typeface="Times New Roman"/>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5948" y="569620"/>
            <a:ext cx="6417720" cy="607719"/>
          </a:xfrm>
          <a:prstGeom prst="rect">
            <a:avLst/>
          </a:prstGeom>
        </p:spPr>
        <p:txBody>
          <a:bodyPr vert="horz" wrap="square" lIns="0" tIns="10085" rIns="0" bIns="0" rtlCol="0">
            <a:spAutoFit/>
          </a:bodyPr>
          <a:lstStyle/>
          <a:p>
            <a:pPr marL="11206">
              <a:spcBef>
                <a:spcPts val="79"/>
              </a:spcBef>
            </a:pPr>
            <a:r>
              <a:rPr spc="-4" dirty="0"/>
              <a:t>3</a:t>
            </a:r>
            <a:r>
              <a:rPr spc="-13" dirty="0"/>
              <a:t> </a:t>
            </a:r>
            <a:r>
              <a:rPr spc="-4" dirty="0"/>
              <a:t>phases</a:t>
            </a:r>
            <a:r>
              <a:rPr spc="-13" dirty="0"/>
              <a:t> </a:t>
            </a:r>
            <a:r>
              <a:rPr spc="-4" dirty="0"/>
              <a:t>of</a:t>
            </a:r>
            <a:r>
              <a:rPr spc="-9" dirty="0"/>
              <a:t> </a:t>
            </a:r>
            <a:r>
              <a:rPr spc="-4" dirty="0"/>
              <a:t>spermatogenesis</a:t>
            </a:r>
          </a:p>
        </p:txBody>
      </p:sp>
      <p:sp>
        <p:nvSpPr>
          <p:cNvPr id="3" name="object 3"/>
          <p:cNvSpPr txBox="1"/>
          <p:nvPr/>
        </p:nvSpPr>
        <p:spPr>
          <a:xfrm>
            <a:off x="5220072" y="1916833"/>
            <a:ext cx="3312368" cy="2210786"/>
          </a:xfrm>
          <a:prstGeom prst="rect">
            <a:avLst/>
          </a:prstGeom>
        </p:spPr>
        <p:txBody>
          <a:bodyPr vert="horz" wrap="square" lIns="0" tIns="86285" rIns="0" bIns="0" rtlCol="0">
            <a:spAutoFit/>
          </a:bodyPr>
          <a:lstStyle/>
          <a:p>
            <a:pPr marL="481879" indent="-470672" defTabSz="806867">
              <a:spcBef>
                <a:spcPts val="679"/>
              </a:spcBef>
              <a:buFontTx/>
              <a:buAutoNum type="arabicParenR"/>
              <a:tabLst>
                <a:tab pos="481318" algn="l"/>
                <a:tab pos="481879" algn="l"/>
              </a:tabLst>
            </a:pPr>
            <a:r>
              <a:rPr sz="3200" spc="-4" dirty="0">
                <a:solidFill>
                  <a:srgbClr val="00D100"/>
                </a:solidFill>
                <a:latin typeface="Times New Roman"/>
                <a:cs typeface="Times New Roman"/>
              </a:rPr>
              <a:t>Mitotic</a:t>
            </a:r>
            <a:r>
              <a:rPr sz="3200" spc="-31" dirty="0">
                <a:solidFill>
                  <a:srgbClr val="00D100"/>
                </a:solidFill>
                <a:latin typeface="Times New Roman"/>
                <a:cs typeface="Times New Roman"/>
              </a:rPr>
              <a:t> </a:t>
            </a:r>
            <a:r>
              <a:rPr sz="3200" spc="-4" dirty="0">
                <a:solidFill>
                  <a:srgbClr val="00D100"/>
                </a:solidFill>
                <a:latin typeface="Times New Roman"/>
                <a:cs typeface="Times New Roman"/>
              </a:rPr>
              <a:t>proliferation</a:t>
            </a:r>
            <a:endParaRPr sz="3200" dirty="0">
              <a:solidFill>
                <a:prstClr val="black"/>
              </a:solidFill>
              <a:latin typeface="Times New Roman"/>
              <a:cs typeface="Times New Roman"/>
            </a:endParaRPr>
          </a:p>
          <a:p>
            <a:pPr marL="481879" indent="-470672" defTabSz="806867">
              <a:spcBef>
                <a:spcPts val="591"/>
              </a:spcBef>
              <a:buFontTx/>
              <a:buAutoNum type="arabicParenR"/>
              <a:tabLst>
                <a:tab pos="481318" algn="l"/>
                <a:tab pos="481879" algn="l"/>
              </a:tabLst>
            </a:pPr>
            <a:r>
              <a:rPr sz="3200" spc="-4" dirty="0">
                <a:solidFill>
                  <a:srgbClr val="FFFC78"/>
                </a:solidFill>
                <a:latin typeface="Times New Roman"/>
                <a:cs typeface="Times New Roman"/>
              </a:rPr>
              <a:t>Meiosis</a:t>
            </a:r>
            <a:endParaRPr sz="3200" dirty="0">
              <a:solidFill>
                <a:prstClr val="black"/>
              </a:solidFill>
              <a:latin typeface="Times New Roman"/>
              <a:cs typeface="Times New Roman"/>
            </a:endParaRPr>
          </a:p>
          <a:p>
            <a:pPr marL="481879" indent="-470672" defTabSz="806867">
              <a:spcBef>
                <a:spcPts val="596"/>
              </a:spcBef>
              <a:buFontTx/>
              <a:buAutoNum type="arabicParenR"/>
              <a:tabLst>
                <a:tab pos="481318" algn="l"/>
                <a:tab pos="481879" algn="l"/>
              </a:tabLst>
            </a:pPr>
            <a:r>
              <a:rPr sz="3200" spc="-4" dirty="0">
                <a:solidFill>
                  <a:srgbClr val="FF82D6"/>
                </a:solidFill>
                <a:latin typeface="Times New Roman"/>
                <a:cs typeface="Times New Roman"/>
              </a:rPr>
              <a:t>Codifferentiation</a:t>
            </a:r>
            <a:endParaRPr sz="3200" dirty="0">
              <a:solidFill>
                <a:prstClr val="black"/>
              </a:solidFill>
              <a:latin typeface="Times New Roman"/>
              <a:cs typeface="Times New Roman"/>
            </a:endParaRPr>
          </a:p>
        </p:txBody>
      </p:sp>
      <p:pic>
        <p:nvPicPr>
          <p:cNvPr id="4" name="object 4"/>
          <p:cNvPicPr/>
          <p:nvPr/>
        </p:nvPicPr>
        <p:blipFill>
          <a:blip r:embed="rId2" cstate="print"/>
          <a:stretch>
            <a:fillRect/>
          </a:stretch>
        </p:blipFill>
        <p:spPr>
          <a:xfrm>
            <a:off x="1188271" y="1628800"/>
            <a:ext cx="3815771" cy="4032447"/>
          </a:xfrm>
          <a:prstGeom prst="rect">
            <a:avLst/>
          </a:prstGeom>
        </p:spPr>
      </p:pic>
      <p:sp>
        <p:nvSpPr>
          <p:cNvPr id="5" name="object 5"/>
          <p:cNvSpPr/>
          <p:nvPr/>
        </p:nvSpPr>
        <p:spPr>
          <a:xfrm>
            <a:off x="1077109" y="2690755"/>
            <a:ext cx="0" cy="1143000"/>
          </a:xfrm>
          <a:custGeom>
            <a:avLst/>
            <a:gdLst/>
            <a:ahLst/>
            <a:cxnLst/>
            <a:rect l="l" t="t" r="r" b="b"/>
            <a:pathLst>
              <a:path h="1295400">
                <a:moveTo>
                  <a:pt x="0" y="0"/>
                </a:moveTo>
                <a:lnTo>
                  <a:pt x="0" y="1295400"/>
                </a:lnTo>
              </a:path>
            </a:pathLst>
          </a:custGeom>
          <a:ln w="39623">
            <a:solidFill>
              <a:srgbClr val="00D100"/>
            </a:solidFill>
          </a:ln>
        </p:spPr>
        <p:txBody>
          <a:bodyPr wrap="square" lIns="0" tIns="0" rIns="0" bIns="0" rtlCol="0"/>
          <a:lstStyle/>
          <a:p>
            <a:pPr defTabSz="806867"/>
            <a:endParaRPr sz="1588">
              <a:solidFill>
                <a:prstClr val="black"/>
              </a:solidFill>
              <a:latin typeface="Calibri"/>
            </a:endParaRPr>
          </a:p>
        </p:txBody>
      </p:sp>
      <p:sp>
        <p:nvSpPr>
          <p:cNvPr id="6" name="object 6"/>
          <p:cNvSpPr txBox="1"/>
          <p:nvPr/>
        </p:nvSpPr>
        <p:spPr>
          <a:xfrm>
            <a:off x="809065" y="2901427"/>
            <a:ext cx="156882" cy="337238"/>
          </a:xfrm>
          <a:prstGeom prst="rect">
            <a:avLst/>
          </a:prstGeom>
        </p:spPr>
        <p:txBody>
          <a:bodyPr vert="horz" wrap="square" lIns="0" tIns="11206" rIns="0" bIns="0" rtlCol="0">
            <a:spAutoFit/>
          </a:bodyPr>
          <a:lstStyle/>
          <a:p>
            <a:pPr marL="11206" defTabSz="806867">
              <a:spcBef>
                <a:spcPts val="88"/>
              </a:spcBef>
            </a:pPr>
            <a:r>
              <a:rPr sz="2118" dirty="0">
                <a:solidFill>
                  <a:srgbClr val="00D100"/>
                </a:solidFill>
                <a:latin typeface="Times New Roman"/>
                <a:cs typeface="Times New Roman"/>
              </a:rPr>
              <a:t>1</a:t>
            </a:r>
            <a:endParaRPr sz="2118">
              <a:solidFill>
                <a:prstClr val="black"/>
              </a:solidFill>
              <a:latin typeface="Times New Roman"/>
              <a:cs typeface="Times New Roman"/>
            </a:endParaRPr>
          </a:p>
        </p:txBody>
      </p:sp>
      <p:sp>
        <p:nvSpPr>
          <p:cNvPr id="7" name="object 7"/>
          <p:cNvSpPr/>
          <p:nvPr/>
        </p:nvSpPr>
        <p:spPr>
          <a:xfrm>
            <a:off x="1077109" y="3900990"/>
            <a:ext cx="0" cy="672353"/>
          </a:xfrm>
          <a:custGeom>
            <a:avLst/>
            <a:gdLst/>
            <a:ahLst/>
            <a:cxnLst/>
            <a:rect l="l" t="t" r="r" b="b"/>
            <a:pathLst>
              <a:path h="762000">
                <a:moveTo>
                  <a:pt x="0" y="0"/>
                </a:moveTo>
                <a:lnTo>
                  <a:pt x="0" y="761999"/>
                </a:lnTo>
              </a:path>
            </a:pathLst>
          </a:custGeom>
          <a:ln w="39623">
            <a:solidFill>
              <a:srgbClr val="FFFC78"/>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1077109" y="4640578"/>
            <a:ext cx="0" cy="537882"/>
          </a:xfrm>
          <a:custGeom>
            <a:avLst/>
            <a:gdLst/>
            <a:ahLst/>
            <a:cxnLst/>
            <a:rect l="l" t="t" r="r" b="b"/>
            <a:pathLst>
              <a:path h="609600">
                <a:moveTo>
                  <a:pt x="0" y="0"/>
                </a:moveTo>
                <a:lnTo>
                  <a:pt x="0" y="609600"/>
                </a:lnTo>
              </a:path>
            </a:pathLst>
          </a:custGeom>
          <a:ln w="39623">
            <a:solidFill>
              <a:srgbClr val="FF82D6"/>
            </a:solidFill>
          </a:ln>
        </p:spPr>
        <p:txBody>
          <a:bodyPr wrap="square" lIns="0" tIns="0" rIns="0" bIns="0" rtlCol="0"/>
          <a:lstStyle/>
          <a:p>
            <a:pPr defTabSz="806867"/>
            <a:endParaRPr sz="1588">
              <a:solidFill>
                <a:prstClr val="black"/>
              </a:solidFill>
              <a:latin typeface="Calibri"/>
            </a:endParaRPr>
          </a:p>
        </p:txBody>
      </p:sp>
      <p:sp>
        <p:nvSpPr>
          <p:cNvPr id="9" name="object 9"/>
          <p:cNvSpPr txBox="1"/>
          <p:nvPr/>
        </p:nvSpPr>
        <p:spPr>
          <a:xfrm>
            <a:off x="741830" y="3977191"/>
            <a:ext cx="1845608" cy="2143309"/>
          </a:xfrm>
          <a:prstGeom prst="rect">
            <a:avLst/>
          </a:prstGeom>
        </p:spPr>
        <p:txBody>
          <a:bodyPr vert="horz" wrap="square" lIns="0" tIns="11206" rIns="0" bIns="0" rtlCol="0">
            <a:spAutoFit/>
          </a:bodyPr>
          <a:lstStyle/>
          <a:p>
            <a:pPr marL="11206" defTabSz="806867">
              <a:spcBef>
                <a:spcPts val="88"/>
              </a:spcBef>
            </a:pPr>
            <a:r>
              <a:rPr sz="2118" dirty="0">
                <a:solidFill>
                  <a:srgbClr val="FFFC78"/>
                </a:solidFill>
                <a:latin typeface="Times New Roman"/>
                <a:cs typeface="Times New Roman"/>
              </a:rPr>
              <a:t>2</a:t>
            </a:r>
            <a:endParaRPr sz="2118">
              <a:solidFill>
                <a:prstClr val="black"/>
              </a:solidFill>
              <a:latin typeface="Times New Roman"/>
              <a:cs typeface="Times New Roman"/>
            </a:endParaRPr>
          </a:p>
          <a:p>
            <a:pPr defTabSz="806867">
              <a:spcBef>
                <a:spcPts val="35"/>
              </a:spcBef>
            </a:pPr>
            <a:endParaRPr sz="2824">
              <a:solidFill>
                <a:prstClr val="black"/>
              </a:solidFill>
              <a:latin typeface="Times New Roman"/>
              <a:cs typeface="Times New Roman"/>
            </a:endParaRPr>
          </a:p>
          <a:p>
            <a:pPr marL="11206" defTabSz="806867"/>
            <a:r>
              <a:rPr sz="2118" spc="9" dirty="0">
                <a:solidFill>
                  <a:srgbClr val="FF82D6"/>
                </a:solidFill>
                <a:latin typeface="Times New Roman"/>
                <a:cs typeface="Times New Roman"/>
              </a:rPr>
              <a:t>3.</a:t>
            </a:r>
            <a:endParaRPr sz="2118">
              <a:solidFill>
                <a:prstClr val="black"/>
              </a:solidFill>
              <a:latin typeface="Times New Roman"/>
              <a:cs typeface="Times New Roman"/>
            </a:endParaRPr>
          </a:p>
          <a:p>
            <a:pPr defTabSz="806867"/>
            <a:endParaRPr sz="2294">
              <a:solidFill>
                <a:prstClr val="black"/>
              </a:solidFill>
              <a:latin typeface="Times New Roman"/>
              <a:cs typeface="Times New Roman"/>
            </a:endParaRPr>
          </a:p>
          <a:p>
            <a:pPr defTabSz="806867">
              <a:spcBef>
                <a:spcPts val="22"/>
              </a:spcBef>
            </a:pPr>
            <a:endParaRPr sz="2382">
              <a:solidFill>
                <a:prstClr val="black"/>
              </a:solidFill>
              <a:latin typeface="Times New Roman"/>
              <a:cs typeface="Times New Roman"/>
            </a:endParaRPr>
          </a:p>
          <a:p>
            <a:pPr marL="346841" defTabSz="806867"/>
            <a:r>
              <a:rPr sz="2118" dirty="0">
                <a:solidFill>
                  <a:srgbClr val="FFFC78"/>
                </a:solidFill>
                <a:latin typeface="Times New Roman"/>
                <a:cs typeface="Times New Roman"/>
              </a:rPr>
              <a:t>Lombardi</a:t>
            </a:r>
            <a:r>
              <a:rPr sz="2118" spc="-75" dirty="0">
                <a:solidFill>
                  <a:srgbClr val="FFFC78"/>
                </a:solidFill>
                <a:latin typeface="Times New Roman"/>
                <a:cs typeface="Times New Roman"/>
              </a:rPr>
              <a:t> </a:t>
            </a:r>
            <a:r>
              <a:rPr sz="2118" dirty="0">
                <a:solidFill>
                  <a:srgbClr val="FFFC78"/>
                </a:solidFill>
                <a:latin typeface="Times New Roman"/>
                <a:cs typeface="Times New Roman"/>
              </a:rPr>
              <a:t>5-5</a:t>
            </a:r>
            <a:endParaRPr sz="2118">
              <a:solidFill>
                <a:prstClr val="black"/>
              </a:solidFill>
              <a:latin typeface="Times New Roman"/>
              <a:cs typeface="Times New Roman"/>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548680"/>
            <a:ext cx="5138568" cy="607719"/>
          </a:xfrm>
          <a:prstGeom prst="rect">
            <a:avLst/>
          </a:prstGeom>
        </p:spPr>
        <p:txBody>
          <a:bodyPr vert="horz" wrap="square" lIns="0" tIns="10085" rIns="0" bIns="0" rtlCol="0">
            <a:spAutoFit/>
          </a:bodyPr>
          <a:lstStyle/>
          <a:p>
            <a:pPr marL="11206">
              <a:spcBef>
                <a:spcPts val="79"/>
              </a:spcBef>
            </a:pPr>
            <a:r>
              <a:rPr spc="-4" dirty="0"/>
              <a:t>Co</a:t>
            </a:r>
            <a:r>
              <a:rPr lang="de-CH" spc="-4" dirty="0"/>
              <a:t>- D</a:t>
            </a:r>
            <a:r>
              <a:rPr spc="-4" dirty="0" err="1"/>
              <a:t>ifferentiation</a:t>
            </a:r>
            <a:endParaRPr spc="-4" dirty="0"/>
          </a:p>
        </p:txBody>
      </p:sp>
      <p:pic>
        <p:nvPicPr>
          <p:cNvPr id="3" name="object 3"/>
          <p:cNvPicPr/>
          <p:nvPr/>
        </p:nvPicPr>
        <p:blipFill>
          <a:blip r:embed="rId2" cstate="print"/>
          <a:stretch>
            <a:fillRect/>
          </a:stretch>
        </p:blipFill>
        <p:spPr>
          <a:xfrm>
            <a:off x="683568" y="1412776"/>
            <a:ext cx="7920880" cy="4896544"/>
          </a:xfrm>
          <a:prstGeom prst="rect">
            <a:avLst/>
          </a:prstGeom>
        </p:spPr>
      </p:pic>
      <p:sp>
        <p:nvSpPr>
          <p:cNvPr id="4" name="object 4"/>
          <p:cNvSpPr txBox="1"/>
          <p:nvPr/>
        </p:nvSpPr>
        <p:spPr>
          <a:xfrm>
            <a:off x="1817594" y="5792544"/>
            <a:ext cx="2562225"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31" dirty="0">
                <a:solidFill>
                  <a:srgbClr val="FFFC78"/>
                </a:solidFill>
                <a:latin typeface="Times New Roman"/>
                <a:cs typeface="Times New Roman"/>
              </a:rPr>
              <a:t> </a:t>
            </a:r>
            <a:r>
              <a:rPr sz="2118" dirty="0">
                <a:solidFill>
                  <a:srgbClr val="FFFC78"/>
                </a:solidFill>
                <a:latin typeface="Times New Roman"/>
                <a:cs typeface="Times New Roman"/>
              </a:rPr>
              <a:t>and</a:t>
            </a:r>
            <a:r>
              <a:rPr sz="2118" spc="-31"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22" dirty="0">
                <a:solidFill>
                  <a:srgbClr val="FFFC78"/>
                </a:solidFill>
                <a:latin typeface="Times New Roman"/>
                <a:cs typeface="Times New Roman"/>
              </a:rPr>
              <a:t> </a:t>
            </a:r>
            <a:r>
              <a:rPr sz="2118" dirty="0">
                <a:solidFill>
                  <a:srgbClr val="FFFC78"/>
                </a:solidFill>
                <a:latin typeface="Times New Roman"/>
                <a:cs typeface="Times New Roman"/>
              </a:rPr>
              <a:t>4.5</a:t>
            </a:r>
            <a:endParaRPr sz="2118">
              <a:solidFill>
                <a:prstClr val="black"/>
              </a:solidFill>
              <a:latin typeface="Times New Roman"/>
              <a:cs typeface="Times New Roman"/>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3568" y="476672"/>
            <a:ext cx="6134154" cy="1205254"/>
          </a:xfrm>
          <a:prstGeom prst="rect">
            <a:avLst/>
          </a:prstGeom>
        </p:spPr>
        <p:txBody>
          <a:bodyPr vert="horz" wrap="square" lIns="0" tIns="10085" rIns="0" bIns="0" rtlCol="0">
            <a:spAutoFit/>
          </a:bodyPr>
          <a:lstStyle/>
          <a:p>
            <a:pPr marL="1667524" marR="4483" indent="-890355">
              <a:spcBef>
                <a:spcPts val="79"/>
              </a:spcBef>
            </a:pPr>
            <a:r>
              <a:rPr spc="-4" dirty="0"/>
              <a:t>Temporal organization of </a:t>
            </a:r>
            <a:r>
              <a:rPr spc="-957" dirty="0"/>
              <a:t> </a:t>
            </a:r>
            <a:r>
              <a:rPr spc="-4" dirty="0"/>
              <a:t>spermatogenesis</a:t>
            </a:r>
            <a:r>
              <a:rPr lang="de-CH" spc="-4" dirty="0"/>
              <a:t> 1</a:t>
            </a:r>
            <a:endParaRPr spc="-4" dirty="0"/>
          </a:p>
        </p:txBody>
      </p:sp>
      <p:sp>
        <p:nvSpPr>
          <p:cNvPr id="4" name="object 4"/>
          <p:cNvSpPr txBox="1">
            <a:spLocks noGrp="1"/>
          </p:cNvSpPr>
          <p:nvPr>
            <p:ph type="body" idx="1"/>
          </p:nvPr>
        </p:nvSpPr>
        <p:spPr>
          <a:xfrm>
            <a:off x="-2124744" y="2492895"/>
            <a:ext cx="10198739" cy="2789942"/>
          </a:xfrm>
          <a:prstGeom prst="rect">
            <a:avLst/>
          </a:prstGeom>
        </p:spPr>
        <p:txBody>
          <a:bodyPr vert="horz" wrap="square" lIns="0" tIns="75640" rIns="0" bIns="0" rtlCol="0">
            <a:spAutoFit/>
          </a:bodyPr>
          <a:lstStyle/>
          <a:p>
            <a:pPr marL="3605685">
              <a:spcBef>
                <a:spcPts val="596"/>
              </a:spcBef>
            </a:pPr>
            <a:r>
              <a:rPr sz="2800" spc="-4" dirty="0"/>
              <a:t>Spermatogenic</a:t>
            </a:r>
            <a:r>
              <a:rPr sz="2800" spc="-13" dirty="0"/>
              <a:t> </a:t>
            </a:r>
            <a:r>
              <a:rPr sz="2800" dirty="0"/>
              <a:t>cycle</a:t>
            </a:r>
            <a:r>
              <a:rPr sz="2800" b="0" u="none" dirty="0">
                <a:latin typeface="Times New Roman"/>
                <a:cs typeface="Times New Roman"/>
              </a:rPr>
              <a:t>:</a:t>
            </a:r>
          </a:p>
          <a:p>
            <a:pPr marL="3909941" marR="4483" indent="-304256">
              <a:lnSpc>
                <a:spcPct val="99600"/>
              </a:lnSpc>
              <a:spcBef>
                <a:spcPts val="516"/>
              </a:spcBef>
            </a:pPr>
            <a:r>
              <a:rPr sz="2800" b="0" u="none" dirty="0">
                <a:latin typeface="Times New Roman"/>
                <a:cs typeface="Times New Roman"/>
              </a:rPr>
              <a:t>-Time for the completion of </a:t>
            </a:r>
            <a:r>
              <a:rPr sz="2800" b="0" u="none" spc="4" dirty="0"/>
              <a:t> </a:t>
            </a:r>
            <a:r>
              <a:rPr sz="2800" b="0" u="none" spc="-4" dirty="0"/>
              <a:t>spermatogenesis </a:t>
            </a:r>
            <a:r>
              <a:rPr sz="2800" b="0" u="none" dirty="0">
                <a:latin typeface="Times New Roman"/>
                <a:cs typeface="Times New Roman"/>
              </a:rPr>
              <a:t>very </a:t>
            </a:r>
            <a:r>
              <a:rPr sz="2800" b="0" u="none" spc="4" dirty="0"/>
              <a:t> </a:t>
            </a:r>
            <a:r>
              <a:rPr sz="2800" b="0" u="none" dirty="0">
                <a:latin typeface="Times New Roman"/>
                <a:cs typeface="Times New Roman"/>
              </a:rPr>
              <a:t>consistent</a:t>
            </a:r>
            <a:r>
              <a:rPr sz="2800" b="0" u="none" spc="-31" dirty="0"/>
              <a:t> </a:t>
            </a:r>
            <a:r>
              <a:rPr sz="2800" b="0" u="none" spc="-4" dirty="0"/>
              <a:t>within</a:t>
            </a:r>
            <a:r>
              <a:rPr sz="2800" b="0" u="none" spc="-31" dirty="0"/>
              <a:t> </a:t>
            </a:r>
            <a:r>
              <a:rPr sz="2800" b="0" u="none" dirty="0">
                <a:latin typeface="Times New Roman"/>
                <a:cs typeface="Times New Roman"/>
              </a:rPr>
              <a:t>a</a:t>
            </a:r>
            <a:r>
              <a:rPr sz="2800" b="0" u="none" spc="-26" dirty="0"/>
              <a:t> </a:t>
            </a:r>
            <a:r>
              <a:rPr sz="2800" b="0" u="none" spc="-4" dirty="0"/>
              <a:t>species</a:t>
            </a:r>
            <a:endParaRPr lang="en-US" sz="2800" spc="-4" dirty="0"/>
          </a:p>
          <a:p>
            <a:pPr marL="3909941" marR="4483" indent="-304256">
              <a:lnSpc>
                <a:spcPct val="99600"/>
              </a:lnSpc>
              <a:spcBef>
                <a:spcPts val="516"/>
              </a:spcBef>
            </a:pPr>
            <a:r>
              <a:rPr sz="2800" b="0" u="none" dirty="0">
                <a:latin typeface="Times New Roman"/>
                <a:cs typeface="Times New Roman"/>
              </a:rPr>
              <a:t>Individual </a:t>
            </a:r>
            <a:r>
              <a:rPr sz="2800" b="0" u="none" spc="-4" dirty="0"/>
              <a:t>Spermatogonium </a:t>
            </a:r>
            <a:r>
              <a:rPr sz="2800" b="0" u="none" dirty="0">
                <a:latin typeface="Times New Roman"/>
                <a:cs typeface="Times New Roman"/>
              </a:rPr>
              <a:t> begin</a:t>
            </a:r>
            <a:r>
              <a:rPr sz="2800" b="0" u="none" spc="-26" dirty="0"/>
              <a:t> </a:t>
            </a:r>
            <a:r>
              <a:rPr sz="2800" b="0" u="none" dirty="0">
                <a:latin typeface="Times New Roman"/>
                <a:cs typeface="Times New Roman"/>
              </a:rPr>
              <a:t>to</a:t>
            </a:r>
            <a:r>
              <a:rPr sz="2800" b="0" u="none" spc="-22" dirty="0"/>
              <a:t> </a:t>
            </a:r>
            <a:r>
              <a:rPr sz="2800" b="0" u="none" dirty="0">
                <a:latin typeface="Times New Roman"/>
                <a:cs typeface="Times New Roman"/>
              </a:rPr>
              <a:t>divide</a:t>
            </a:r>
            <a:r>
              <a:rPr sz="2800" b="0" u="none" spc="-22" dirty="0"/>
              <a:t> </a:t>
            </a:r>
            <a:r>
              <a:rPr sz="2800" b="0" u="none" dirty="0">
                <a:latin typeface="Times New Roman"/>
                <a:cs typeface="Times New Roman"/>
              </a:rPr>
              <a:t>mitotically </a:t>
            </a:r>
            <a:r>
              <a:rPr sz="2800" b="0" u="none" spc="-516" dirty="0"/>
              <a:t> </a:t>
            </a:r>
            <a:r>
              <a:rPr sz="2800" b="0" u="none" dirty="0">
                <a:latin typeface="Times New Roman"/>
                <a:cs typeface="Times New Roman"/>
              </a:rPr>
              <a:t>and meiotically at regular </a:t>
            </a:r>
            <a:r>
              <a:rPr sz="2800" b="0" u="none" spc="4" dirty="0"/>
              <a:t> </a:t>
            </a:r>
            <a:r>
              <a:rPr sz="2800" b="0" u="none" dirty="0">
                <a:latin typeface="Times New Roman"/>
                <a:cs typeface="Times New Roman"/>
              </a:rPr>
              <a:t>time interval for a given </a:t>
            </a:r>
            <a:r>
              <a:rPr sz="2800" b="0" u="none" spc="4" dirty="0"/>
              <a:t> </a:t>
            </a:r>
            <a:r>
              <a:rPr sz="2800" b="0" u="none" spc="-4" dirty="0"/>
              <a:t>species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DDC49A-74B1-AF98-21F7-69BE6DCDD67C}"/>
              </a:ext>
            </a:extLst>
          </p:cNvPr>
          <p:cNvSpPr>
            <a:spLocks noGrp="1"/>
          </p:cNvSpPr>
          <p:nvPr>
            <p:ph type="title"/>
          </p:nvPr>
        </p:nvSpPr>
        <p:spPr>
          <a:xfrm>
            <a:off x="611560" y="188640"/>
            <a:ext cx="8280920" cy="1983060"/>
          </a:xfrm>
        </p:spPr>
        <p:txBody>
          <a:bodyPr/>
          <a:lstStyle/>
          <a:p>
            <a:pPr algn="ctr"/>
            <a:r>
              <a:rPr lang="hr-HR" b="1" dirty="0">
                <a:solidFill>
                  <a:schemeClr val="accent6">
                    <a:lumMod val="50000"/>
                  </a:schemeClr>
                </a:solidFill>
              </a:rPr>
              <a:t>Layers of </a:t>
            </a:r>
            <a:r>
              <a:rPr lang="hr-HR" b="1" dirty="0" err="1">
                <a:solidFill>
                  <a:schemeClr val="accent6">
                    <a:lumMod val="50000"/>
                  </a:schemeClr>
                </a:solidFill>
              </a:rPr>
              <a:t>the</a:t>
            </a:r>
            <a:r>
              <a:rPr lang="hr-HR" b="1" dirty="0">
                <a:solidFill>
                  <a:schemeClr val="accent6">
                    <a:lumMod val="50000"/>
                  </a:schemeClr>
                </a:solidFill>
              </a:rPr>
              <a:t> </a:t>
            </a:r>
            <a:r>
              <a:rPr lang="hr-HR" b="1" dirty="0" err="1">
                <a:solidFill>
                  <a:schemeClr val="accent6">
                    <a:lumMod val="50000"/>
                  </a:schemeClr>
                </a:solidFill>
              </a:rPr>
              <a:t>Scrotum</a:t>
            </a:r>
            <a:r>
              <a:rPr lang="hr-HR" b="1" dirty="0">
                <a:solidFill>
                  <a:schemeClr val="accent6">
                    <a:lumMod val="50000"/>
                  </a:schemeClr>
                </a:solidFill>
              </a:rPr>
              <a:t> </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7D195FF8-3BAA-A4B1-C799-991B45E8B1E5}"/>
              </a:ext>
            </a:extLst>
          </p:cNvPr>
          <p:cNvSpPr>
            <a:spLocks noGrp="1"/>
          </p:cNvSpPr>
          <p:nvPr>
            <p:ph idx="1"/>
          </p:nvPr>
        </p:nvSpPr>
        <p:spPr>
          <a:xfrm>
            <a:off x="611560" y="1340768"/>
            <a:ext cx="8280920" cy="5328592"/>
          </a:xfrm>
        </p:spPr>
        <p:txBody>
          <a:bodyPr>
            <a:normAutofit/>
          </a:bodyPr>
          <a:lstStyle/>
          <a:p>
            <a:pPr algn="just">
              <a:buFont typeface="Wingdings" pitchFamily="2" charset="2"/>
              <a:buChar char="Ø"/>
            </a:pPr>
            <a:r>
              <a:rPr lang="hr-HR" sz="2800" dirty="0"/>
              <a:t>Scrotal Skin (Layer 1)</a:t>
            </a:r>
            <a:endParaRPr lang="en-US" sz="2800" dirty="0"/>
          </a:p>
          <a:p>
            <a:pPr algn="just">
              <a:buFont typeface="Wingdings" pitchFamily="2" charset="2"/>
              <a:buChar char="Ø"/>
            </a:pPr>
            <a:r>
              <a:rPr lang="hr-HR" sz="2800" dirty="0">
                <a:effectLst/>
              </a:rPr>
              <a:t>Dartos (Layer 2)</a:t>
            </a:r>
          </a:p>
          <a:p>
            <a:pPr algn="just">
              <a:buFont typeface="Wingdings" pitchFamily="2" charset="2"/>
              <a:buChar char="Ø"/>
            </a:pPr>
            <a:r>
              <a:rPr lang="en-US" sz="2800" dirty="0">
                <a:effectLst/>
              </a:rPr>
              <a:t>External Spermatic Fascia (Layer 3)</a:t>
            </a:r>
          </a:p>
          <a:p>
            <a:pPr algn="just">
              <a:buFont typeface="Wingdings" pitchFamily="2" charset="2"/>
              <a:buChar char="Ø"/>
            </a:pPr>
            <a:r>
              <a:rPr lang="en-US" sz="2800" dirty="0">
                <a:effectLst/>
              </a:rPr>
              <a:t>Cremaster Muscle (Layers 4 and 5)</a:t>
            </a:r>
          </a:p>
          <a:p>
            <a:pPr algn="just">
              <a:buFont typeface="Wingdings" pitchFamily="2" charset="2"/>
              <a:buChar char="Ø"/>
            </a:pPr>
            <a:r>
              <a:rPr lang="it-IT" sz="2800" dirty="0">
                <a:effectLst/>
              </a:rPr>
              <a:t>Internal Spermatic Fascia (Layer 6)</a:t>
            </a:r>
          </a:p>
          <a:p>
            <a:pPr algn="just">
              <a:buFont typeface="Wingdings" pitchFamily="2" charset="2"/>
              <a:buChar char="Ø"/>
            </a:pPr>
            <a:r>
              <a:rPr lang="hr-HR" sz="2800" dirty="0">
                <a:effectLst/>
              </a:rPr>
              <a:t>Preperitoneal Fat (Layer 7)</a:t>
            </a:r>
          </a:p>
          <a:p>
            <a:pPr algn="just">
              <a:buFont typeface="Wingdings" pitchFamily="2" charset="2"/>
              <a:buChar char="Ø"/>
            </a:pPr>
            <a:r>
              <a:rPr lang="hr-HR" sz="2800" dirty="0">
                <a:effectLst/>
              </a:rPr>
              <a:t>Tunica Vaginalis (Layer 8)</a:t>
            </a:r>
            <a:r>
              <a:rPr lang="en-US" sz="2800" dirty="0"/>
              <a:t>: </a:t>
            </a:r>
            <a:r>
              <a:rPr lang="en-US" sz="2800" dirty="0">
                <a:effectLst/>
              </a:rPr>
              <a:t>a serous membrane of peritoneum. Layers 7 and 8 are constituents of the cord</a:t>
            </a:r>
            <a:endParaRPr lang="hr-HR" sz="2800" dirty="0">
              <a:effectLst/>
            </a:endParaRPr>
          </a:p>
          <a:p>
            <a:endParaRPr lang="hr-HR" dirty="0"/>
          </a:p>
          <a:p>
            <a:endParaRPr lang="hr-HR" dirty="0"/>
          </a:p>
          <a:p>
            <a:endParaRPr lang="el-GR" dirty="0"/>
          </a:p>
        </p:txBody>
      </p:sp>
    </p:spTree>
    <p:extLst>
      <p:ext uri="{BB962C8B-B14F-4D97-AF65-F5344CB8AC3E}">
        <p14:creationId xmlns:p14="http://schemas.microsoft.com/office/powerpoint/2010/main" val="13461939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1561" y="476672"/>
            <a:ext cx="6554908" cy="1205254"/>
          </a:xfrm>
          <a:prstGeom prst="rect">
            <a:avLst/>
          </a:prstGeom>
        </p:spPr>
        <p:txBody>
          <a:bodyPr vert="horz" wrap="square" lIns="0" tIns="10085" rIns="0" bIns="0" rtlCol="0">
            <a:spAutoFit/>
          </a:bodyPr>
          <a:lstStyle/>
          <a:p>
            <a:pPr marL="1317882" marR="4483" indent="-540713">
              <a:spcBef>
                <a:spcPts val="79"/>
              </a:spcBef>
            </a:pPr>
            <a:r>
              <a:rPr spc="-4" dirty="0"/>
              <a:t>Temporal organization of </a:t>
            </a:r>
            <a:r>
              <a:rPr spc="-957" dirty="0"/>
              <a:t> </a:t>
            </a:r>
            <a:r>
              <a:rPr spc="-4" dirty="0"/>
              <a:t>spermatogenesis</a:t>
            </a:r>
            <a:r>
              <a:rPr spc="-13" dirty="0"/>
              <a:t> </a:t>
            </a:r>
            <a:r>
              <a:rPr spc="-4" dirty="0"/>
              <a:t>2</a:t>
            </a:r>
          </a:p>
        </p:txBody>
      </p:sp>
      <p:sp>
        <p:nvSpPr>
          <p:cNvPr id="3" name="object 3"/>
          <p:cNvSpPr txBox="1"/>
          <p:nvPr/>
        </p:nvSpPr>
        <p:spPr>
          <a:xfrm>
            <a:off x="611561" y="2276872"/>
            <a:ext cx="7920879" cy="2965970"/>
          </a:xfrm>
          <a:prstGeom prst="rect">
            <a:avLst/>
          </a:prstGeom>
        </p:spPr>
        <p:txBody>
          <a:bodyPr vert="horz" wrap="square" lIns="0" tIns="11206" rIns="0" bIns="0" rtlCol="0">
            <a:spAutoFit/>
          </a:bodyPr>
          <a:lstStyle/>
          <a:p>
            <a:pPr marL="314902" marR="180984" indent="-304256" defTabSz="806867">
              <a:spcBef>
                <a:spcPts val="88"/>
              </a:spcBef>
            </a:pPr>
            <a:r>
              <a:rPr sz="3200" spc="-4" dirty="0">
                <a:solidFill>
                  <a:srgbClr val="FFFC78"/>
                </a:solidFill>
                <a:latin typeface="Times New Roman"/>
                <a:cs typeface="Times New Roman"/>
              </a:rPr>
              <a:t>Duration </a:t>
            </a:r>
            <a:r>
              <a:rPr sz="3200" dirty="0">
                <a:solidFill>
                  <a:srgbClr val="FFFC78"/>
                </a:solidFill>
                <a:latin typeface="Times New Roman"/>
                <a:cs typeface="Times New Roman"/>
              </a:rPr>
              <a:t>of cycle of the </a:t>
            </a:r>
            <a:r>
              <a:rPr sz="3200" spc="4" dirty="0">
                <a:solidFill>
                  <a:srgbClr val="FFFC78"/>
                </a:solidFill>
                <a:latin typeface="Times New Roman"/>
                <a:cs typeface="Times New Roman"/>
              </a:rPr>
              <a:t> </a:t>
            </a:r>
            <a:r>
              <a:rPr sz="3200" spc="-4" dirty="0">
                <a:solidFill>
                  <a:srgbClr val="FFFC78"/>
                </a:solidFill>
                <a:latin typeface="Times New Roman"/>
                <a:cs typeface="Times New Roman"/>
              </a:rPr>
              <a:t>seminiferous</a:t>
            </a:r>
            <a:r>
              <a:rPr sz="3200" spc="-53" dirty="0">
                <a:solidFill>
                  <a:srgbClr val="FFFC78"/>
                </a:solidFill>
                <a:latin typeface="Times New Roman"/>
                <a:cs typeface="Times New Roman"/>
              </a:rPr>
              <a:t> </a:t>
            </a:r>
            <a:r>
              <a:rPr sz="3200" dirty="0">
                <a:solidFill>
                  <a:srgbClr val="FFFC78"/>
                </a:solidFill>
                <a:latin typeface="Times New Roman"/>
                <a:cs typeface="Times New Roman"/>
              </a:rPr>
              <a:t>epithelium:</a:t>
            </a:r>
            <a:endParaRPr sz="3200" dirty="0">
              <a:solidFill>
                <a:prstClr val="black"/>
              </a:solidFill>
              <a:latin typeface="Times New Roman"/>
              <a:cs typeface="Times New Roman"/>
            </a:endParaRPr>
          </a:p>
          <a:p>
            <a:pPr defTabSz="806867">
              <a:spcBef>
                <a:spcPts val="40"/>
              </a:spcBef>
            </a:pPr>
            <a:endParaRPr sz="3200" dirty="0">
              <a:solidFill>
                <a:prstClr val="black"/>
              </a:solidFill>
              <a:latin typeface="Times New Roman"/>
              <a:cs typeface="Times New Roman"/>
            </a:endParaRPr>
          </a:p>
          <a:p>
            <a:pPr marL="314902" marR="4483" indent="-2802" defTabSz="806867">
              <a:lnSpc>
                <a:spcPct val="99800"/>
              </a:lnSpc>
            </a:pPr>
            <a:r>
              <a:rPr sz="3200" dirty="0">
                <a:solidFill>
                  <a:srgbClr val="FFFC78"/>
                </a:solidFill>
                <a:latin typeface="Times New Roman"/>
                <a:cs typeface="Times New Roman"/>
              </a:rPr>
              <a:t>-</a:t>
            </a:r>
            <a:r>
              <a:rPr sz="3200" spc="-13" dirty="0">
                <a:solidFill>
                  <a:srgbClr val="FFFC78"/>
                </a:solidFill>
                <a:latin typeface="Times New Roman"/>
                <a:cs typeface="Times New Roman"/>
              </a:rPr>
              <a:t> </a:t>
            </a:r>
            <a:r>
              <a:rPr sz="3200" dirty="0">
                <a:solidFill>
                  <a:srgbClr val="FFFC78"/>
                </a:solidFill>
                <a:latin typeface="Times New Roman"/>
                <a:cs typeface="Times New Roman"/>
              </a:rPr>
              <a:t>spermatagonium</a:t>
            </a:r>
            <a:r>
              <a:rPr sz="3200" spc="-26" dirty="0">
                <a:solidFill>
                  <a:srgbClr val="FFFC78"/>
                </a:solidFill>
                <a:latin typeface="Times New Roman"/>
                <a:cs typeface="Times New Roman"/>
              </a:rPr>
              <a:t> </a:t>
            </a:r>
            <a:r>
              <a:rPr sz="3200" spc="-4" dirty="0">
                <a:solidFill>
                  <a:srgbClr val="FFFC78"/>
                </a:solidFill>
                <a:latin typeface="Times New Roman"/>
                <a:cs typeface="Times New Roman"/>
              </a:rPr>
              <a:t>starts</a:t>
            </a:r>
            <a:r>
              <a:rPr sz="3200" spc="-26" dirty="0">
                <a:solidFill>
                  <a:srgbClr val="FFFC78"/>
                </a:solidFill>
                <a:latin typeface="Times New Roman"/>
                <a:cs typeface="Times New Roman"/>
              </a:rPr>
              <a:t> </a:t>
            </a:r>
            <a:r>
              <a:rPr sz="3200" dirty="0">
                <a:solidFill>
                  <a:srgbClr val="FFFC78"/>
                </a:solidFill>
                <a:latin typeface="Times New Roman"/>
                <a:cs typeface="Times New Roman"/>
              </a:rPr>
              <a:t>to </a:t>
            </a:r>
            <a:r>
              <a:rPr sz="3200" spc="-516" dirty="0">
                <a:solidFill>
                  <a:srgbClr val="FFFC78"/>
                </a:solidFill>
                <a:latin typeface="Times New Roman"/>
                <a:cs typeface="Times New Roman"/>
              </a:rPr>
              <a:t> </a:t>
            </a:r>
            <a:r>
              <a:rPr sz="3200" dirty="0">
                <a:solidFill>
                  <a:srgbClr val="FFFC78"/>
                </a:solidFill>
                <a:latin typeface="Times New Roman"/>
                <a:cs typeface="Times New Roman"/>
              </a:rPr>
              <a:t>undergo new cycle after </a:t>
            </a:r>
            <a:r>
              <a:rPr sz="3200" spc="4" dirty="0">
                <a:solidFill>
                  <a:srgbClr val="FFFC78"/>
                </a:solidFill>
                <a:latin typeface="Times New Roman"/>
                <a:cs typeface="Times New Roman"/>
              </a:rPr>
              <a:t> </a:t>
            </a:r>
            <a:r>
              <a:rPr sz="3200" dirty="0">
                <a:solidFill>
                  <a:srgbClr val="FFFC78"/>
                </a:solidFill>
                <a:latin typeface="Times New Roman"/>
                <a:cs typeface="Times New Roman"/>
              </a:rPr>
              <a:t>aprox. ¼ of the time for </a:t>
            </a:r>
            <a:r>
              <a:rPr sz="3200" spc="4" dirty="0">
                <a:solidFill>
                  <a:srgbClr val="FFFC78"/>
                </a:solidFill>
                <a:latin typeface="Times New Roman"/>
                <a:cs typeface="Times New Roman"/>
              </a:rPr>
              <a:t> </a:t>
            </a:r>
            <a:r>
              <a:rPr sz="3200" dirty="0">
                <a:solidFill>
                  <a:srgbClr val="FFFC78"/>
                </a:solidFill>
                <a:latin typeface="Times New Roman"/>
                <a:cs typeface="Times New Roman"/>
              </a:rPr>
              <a:t>complete </a:t>
            </a:r>
            <a:r>
              <a:rPr sz="3200" spc="-4" dirty="0">
                <a:solidFill>
                  <a:srgbClr val="FFFC78"/>
                </a:solidFill>
                <a:latin typeface="Times New Roman"/>
                <a:cs typeface="Times New Roman"/>
              </a:rPr>
              <a:t>spermatogenesis </a:t>
            </a:r>
            <a:r>
              <a:rPr sz="3200" spc="-516" dirty="0">
                <a:solidFill>
                  <a:srgbClr val="FFFC78"/>
                </a:solidFill>
                <a:latin typeface="Times New Roman"/>
                <a:cs typeface="Times New Roman"/>
              </a:rPr>
              <a:t> </a:t>
            </a:r>
            <a:r>
              <a:rPr sz="3200" dirty="0">
                <a:solidFill>
                  <a:srgbClr val="FFFC78"/>
                </a:solidFill>
                <a:latin typeface="Times New Roman"/>
                <a:cs typeface="Times New Roman"/>
              </a:rPr>
              <a:t>has</a:t>
            </a:r>
            <a:r>
              <a:rPr sz="3200" spc="-4" dirty="0">
                <a:solidFill>
                  <a:srgbClr val="FFFC78"/>
                </a:solidFill>
                <a:latin typeface="Times New Roman"/>
                <a:cs typeface="Times New Roman"/>
              </a:rPr>
              <a:t> </a:t>
            </a:r>
            <a:r>
              <a:rPr sz="3200" dirty="0">
                <a:solidFill>
                  <a:srgbClr val="FFFC78"/>
                </a:solidFill>
                <a:latin typeface="Times New Roman"/>
                <a:cs typeface="Times New Roman"/>
              </a:rPr>
              <a:t>passed</a:t>
            </a:r>
            <a:endParaRPr sz="3200" dirty="0">
              <a:solidFill>
                <a:prstClr val="black"/>
              </a:solidFill>
              <a:latin typeface="Times New Roman"/>
              <a:cs typeface="Times New Roman"/>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0709" y="713880"/>
            <a:ext cx="5995759" cy="1205254"/>
          </a:xfrm>
          <a:prstGeom prst="rect">
            <a:avLst/>
          </a:prstGeom>
        </p:spPr>
        <p:txBody>
          <a:bodyPr vert="horz" wrap="square" lIns="0" tIns="10085" rIns="0" bIns="0" rtlCol="0">
            <a:spAutoFit/>
          </a:bodyPr>
          <a:lstStyle/>
          <a:p>
            <a:pPr marL="1317882" marR="4483" indent="-540713">
              <a:spcBef>
                <a:spcPts val="79"/>
              </a:spcBef>
            </a:pPr>
            <a:r>
              <a:rPr spc="-4" dirty="0"/>
              <a:t>Temporal organization of </a:t>
            </a:r>
            <a:r>
              <a:rPr spc="-957" dirty="0"/>
              <a:t> </a:t>
            </a:r>
            <a:r>
              <a:rPr spc="-4" dirty="0"/>
              <a:t>spermatogenesis</a:t>
            </a:r>
            <a:r>
              <a:rPr spc="-13" dirty="0"/>
              <a:t> </a:t>
            </a:r>
            <a:r>
              <a:rPr spc="-4" dirty="0"/>
              <a:t>3</a:t>
            </a:r>
          </a:p>
        </p:txBody>
      </p:sp>
      <p:pic>
        <p:nvPicPr>
          <p:cNvPr id="3" name="object 3"/>
          <p:cNvPicPr/>
          <p:nvPr/>
        </p:nvPicPr>
        <p:blipFill>
          <a:blip r:embed="rId2" cstate="print"/>
          <a:stretch>
            <a:fillRect/>
          </a:stretch>
        </p:blipFill>
        <p:spPr>
          <a:xfrm>
            <a:off x="1143000" y="2151528"/>
            <a:ext cx="6858000" cy="3630706"/>
          </a:xfrm>
          <a:prstGeom prst="rect">
            <a:avLst/>
          </a:prstGeom>
        </p:spPr>
      </p:pic>
      <p:sp>
        <p:nvSpPr>
          <p:cNvPr id="4" name="object 4"/>
          <p:cNvSpPr txBox="1"/>
          <p:nvPr/>
        </p:nvSpPr>
        <p:spPr>
          <a:xfrm>
            <a:off x="1683123" y="5927015"/>
            <a:ext cx="3331509" cy="337238"/>
          </a:xfrm>
          <a:prstGeom prst="rect">
            <a:avLst/>
          </a:prstGeom>
        </p:spPr>
        <p:txBody>
          <a:bodyPr vert="horz" wrap="square" lIns="0" tIns="11206" rIns="0" bIns="0" rtlCol="0">
            <a:spAutoFit/>
          </a:bodyPr>
          <a:lstStyle/>
          <a:p>
            <a:pPr marL="11206" defTabSz="806867">
              <a:spcBef>
                <a:spcPts val="88"/>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22"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8" dirty="0">
                <a:solidFill>
                  <a:srgbClr val="FFFC78"/>
                </a:solidFill>
                <a:latin typeface="Times New Roman"/>
                <a:cs typeface="Times New Roman"/>
              </a:rPr>
              <a:t> </a:t>
            </a:r>
            <a:r>
              <a:rPr sz="2118" spc="-4" dirty="0">
                <a:solidFill>
                  <a:srgbClr val="FFFC78"/>
                </a:solidFill>
                <a:latin typeface="Times New Roman"/>
                <a:cs typeface="Times New Roman"/>
              </a:rPr>
              <a:t>Figure</a:t>
            </a:r>
            <a:r>
              <a:rPr sz="2118" spc="-22" dirty="0">
                <a:solidFill>
                  <a:srgbClr val="FFFC78"/>
                </a:solidFill>
                <a:latin typeface="Times New Roman"/>
                <a:cs typeface="Times New Roman"/>
              </a:rPr>
              <a:t> </a:t>
            </a:r>
            <a:r>
              <a:rPr sz="2118" dirty="0">
                <a:solidFill>
                  <a:srgbClr val="FFFC78"/>
                </a:solidFill>
                <a:latin typeface="Times New Roman"/>
                <a:cs typeface="Times New Roman"/>
              </a:rPr>
              <a:t>4.7</a:t>
            </a:r>
            <a:endParaRPr sz="2118">
              <a:solidFill>
                <a:prstClr val="black"/>
              </a:solidFill>
              <a:latin typeface="Times New Roman"/>
              <a:cs typeface="Times New Roman"/>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536" y="404664"/>
            <a:ext cx="9217024" cy="607719"/>
          </a:xfrm>
          <a:prstGeom prst="rect">
            <a:avLst/>
          </a:prstGeom>
        </p:spPr>
        <p:txBody>
          <a:bodyPr vert="horz" wrap="square" lIns="0" tIns="10085" rIns="0" bIns="0" rtlCol="0">
            <a:spAutoFit/>
          </a:bodyPr>
          <a:lstStyle/>
          <a:p>
            <a:pPr marL="1667524" marR="4483" indent="-616356">
              <a:spcBef>
                <a:spcPts val="79"/>
              </a:spcBef>
            </a:pPr>
            <a:r>
              <a:rPr spc="-4" dirty="0"/>
              <a:t>Spatial organization of </a:t>
            </a:r>
            <a:r>
              <a:rPr spc="-957" dirty="0"/>
              <a:t> </a:t>
            </a:r>
            <a:r>
              <a:rPr spc="-4" dirty="0"/>
              <a:t>spermatogenesis</a:t>
            </a:r>
          </a:p>
        </p:txBody>
      </p:sp>
      <p:pic>
        <p:nvPicPr>
          <p:cNvPr id="3" name="object 3"/>
          <p:cNvPicPr/>
          <p:nvPr/>
        </p:nvPicPr>
        <p:blipFill>
          <a:blip r:embed="rId2" cstate="print"/>
          <a:stretch>
            <a:fillRect/>
          </a:stretch>
        </p:blipFill>
        <p:spPr>
          <a:xfrm>
            <a:off x="539552" y="1609919"/>
            <a:ext cx="4248472" cy="4765562"/>
          </a:xfrm>
          <a:prstGeom prst="rect">
            <a:avLst/>
          </a:prstGeom>
        </p:spPr>
      </p:pic>
      <p:sp>
        <p:nvSpPr>
          <p:cNvPr id="4" name="object 4"/>
          <p:cNvSpPr txBox="1"/>
          <p:nvPr/>
        </p:nvSpPr>
        <p:spPr>
          <a:xfrm>
            <a:off x="1907704" y="2060848"/>
            <a:ext cx="6696744" cy="3863703"/>
          </a:xfrm>
          <a:prstGeom prst="rect">
            <a:avLst/>
          </a:prstGeom>
        </p:spPr>
        <p:txBody>
          <a:bodyPr vert="horz" wrap="square" lIns="0" tIns="86285" rIns="0" bIns="0" rtlCol="0">
            <a:spAutoFit/>
          </a:bodyPr>
          <a:lstStyle/>
          <a:p>
            <a:pPr marL="3036396" defTabSz="806867">
              <a:spcBef>
                <a:spcPts val="679"/>
              </a:spcBef>
            </a:pPr>
            <a:r>
              <a:rPr sz="2471" b="1" u="heavy" spc="-4" dirty="0">
                <a:solidFill>
                  <a:srgbClr val="FFFC78"/>
                </a:solidFill>
                <a:uFill>
                  <a:solidFill>
                    <a:srgbClr val="FFFC78"/>
                  </a:solidFill>
                </a:uFill>
                <a:latin typeface="Times New Roman"/>
                <a:cs typeface="Times New Roman"/>
              </a:rPr>
              <a:t>Spermatogenic</a:t>
            </a:r>
            <a:r>
              <a:rPr sz="2471" b="1" u="heavy" spc="-18" dirty="0">
                <a:solidFill>
                  <a:srgbClr val="FFFC78"/>
                </a:solidFill>
                <a:uFill>
                  <a:solidFill>
                    <a:srgbClr val="FFFC78"/>
                  </a:solidFill>
                </a:uFill>
                <a:latin typeface="Times New Roman"/>
                <a:cs typeface="Times New Roman"/>
              </a:rPr>
              <a:t> </a:t>
            </a:r>
            <a:r>
              <a:rPr sz="2471" b="1" u="heavy" spc="-4" dirty="0">
                <a:solidFill>
                  <a:srgbClr val="FFFC78"/>
                </a:solidFill>
                <a:uFill>
                  <a:solidFill>
                    <a:srgbClr val="FFFC78"/>
                  </a:solidFill>
                </a:uFill>
                <a:latin typeface="Times New Roman"/>
                <a:cs typeface="Times New Roman"/>
              </a:rPr>
              <a:t>wave</a:t>
            </a:r>
            <a:r>
              <a:rPr sz="2471" spc="-4" dirty="0">
                <a:solidFill>
                  <a:srgbClr val="FFFC78"/>
                </a:solidFill>
                <a:latin typeface="Times New Roman"/>
                <a:cs typeface="Times New Roman"/>
              </a:rPr>
              <a:t>:</a:t>
            </a:r>
            <a:endParaRPr sz="2471" dirty="0">
              <a:solidFill>
                <a:prstClr val="black"/>
              </a:solidFill>
              <a:latin typeface="Times New Roman"/>
              <a:cs typeface="Times New Roman"/>
            </a:endParaRPr>
          </a:p>
          <a:p>
            <a:pPr marL="3340652" marR="4483" indent="-2802" defTabSz="806867">
              <a:lnSpc>
                <a:spcPct val="100200"/>
              </a:lnSpc>
              <a:spcBef>
                <a:spcPts val="587"/>
              </a:spcBef>
            </a:pPr>
            <a:r>
              <a:rPr sz="2471" dirty="0">
                <a:solidFill>
                  <a:srgbClr val="FFFC78"/>
                </a:solidFill>
                <a:latin typeface="Times New Roman"/>
                <a:cs typeface="Times New Roman"/>
              </a:rPr>
              <a:t>Each </a:t>
            </a:r>
            <a:r>
              <a:rPr sz="2471" spc="-4" dirty="0">
                <a:solidFill>
                  <a:srgbClr val="FFFC78"/>
                </a:solidFill>
                <a:latin typeface="Times New Roman"/>
                <a:cs typeface="Times New Roman"/>
              </a:rPr>
              <a:t>region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seminiferous tubule </a:t>
            </a:r>
            <a:r>
              <a:rPr sz="2471" dirty="0">
                <a:solidFill>
                  <a:srgbClr val="FFFC78"/>
                </a:solidFill>
                <a:latin typeface="Times New Roman"/>
                <a:cs typeface="Times New Roman"/>
              </a:rPr>
              <a:t>at </a:t>
            </a:r>
            <a:r>
              <a:rPr sz="2471" spc="-604" dirty="0">
                <a:solidFill>
                  <a:srgbClr val="FFFC78"/>
                </a:solidFill>
                <a:latin typeface="Times New Roman"/>
                <a:cs typeface="Times New Roman"/>
              </a:rPr>
              <a:t> </a:t>
            </a:r>
            <a:r>
              <a:rPr sz="2471" dirty="0">
                <a:solidFill>
                  <a:srgbClr val="FFFC78"/>
                </a:solidFill>
                <a:latin typeface="Times New Roman"/>
                <a:cs typeface="Times New Roman"/>
              </a:rPr>
              <a:t>a </a:t>
            </a:r>
            <a:r>
              <a:rPr sz="2471" spc="-4" dirty="0">
                <a:solidFill>
                  <a:srgbClr val="FFFC78"/>
                </a:solidFill>
                <a:latin typeface="Times New Roman"/>
                <a:cs typeface="Times New Roman"/>
              </a:rPr>
              <a:t>slightly different </a:t>
            </a:r>
            <a:r>
              <a:rPr sz="2471" dirty="0">
                <a:solidFill>
                  <a:srgbClr val="FFFC78"/>
                </a:solidFill>
                <a:latin typeface="Times New Roman"/>
                <a:cs typeface="Times New Roman"/>
              </a:rPr>
              <a:t> </a:t>
            </a:r>
            <a:r>
              <a:rPr sz="2471" spc="-4" dirty="0">
                <a:solidFill>
                  <a:srgbClr val="FFFC78"/>
                </a:solidFill>
                <a:latin typeface="Times New Roman"/>
                <a:cs typeface="Times New Roman"/>
              </a:rPr>
              <a:t>stage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spermatogenesis</a:t>
            </a:r>
            <a:endParaRPr sz="2471" dirty="0">
              <a:solidFill>
                <a:prstClr val="black"/>
              </a:solidFill>
              <a:latin typeface="Times New Roman"/>
              <a:cs typeface="Times New Roman"/>
            </a:endParaRPr>
          </a:p>
          <a:p>
            <a:pPr marL="3340652" marR="650536" indent="-304256" algn="just" defTabSz="806867">
              <a:spcBef>
                <a:spcPts val="591"/>
              </a:spcBef>
            </a:pPr>
            <a:r>
              <a:rPr sz="2471" spc="-4" dirty="0">
                <a:solidFill>
                  <a:srgbClr val="FFFC78"/>
                </a:solidFill>
                <a:latin typeface="Times New Roman"/>
                <a:cs typeface="Times New Roman"/>
              </a:rPr>
              <a:t>-aids </a:t>
            </a:r>
            <a:r>
              <a:rPr sz="2471" dirty="0">
                <a:solidFill>
                  <a:srgbClr val="FFFC78"/>
                </a:solidFill>
                <a:latin typeface="Times New Roman"/>
                <a:cs typeface="Times New Roman"/>
              </a:rPr>
              <a:t>in </a:t>
            </a:r>
            <a:r>
              <a:rPr sz="2471" spc="-4" dirty="0">
                <a:solidFill>
                  <a:srgbClr val="FFFC78"/>
                </a:solidFill>
                <a:latin typeface="Times New Roman"/>
                <a:cs typeface="Times New Roman"/>
              </a:rPr>
              <a:t>providing </a:t>
            </a:r>
            <a:r>
              <a:rPr sz="2471" dirty="0">
                <a:solidFill>
                  <a:srgbClr val="FFFC78"/>
                </a:solidFill>
                <a:latin typeface="Times New Roman"/>
                <a:cs typeface="Times New Roman"/>
              </a:rPr>
              <a:t>a </a:t>
            </a:r>
            <a:r>
              <a:rPr sz="2471" spc="-609" dirty="0">
                <a:solidFill>
                  <a:srgbClr val="FFFC78"/>
                </a:solidFill>
                <a:latin typeface="Times New Roman"/>
                <a:cs typeface="Times New Roman"/>
              </a:rPr>
              <a:t> </a:t>
            </a:r>
            <a:r>
              <a:rPr sz="2471" spc="-4" dirty="0">
                <a:solidFill>
                  <a:srgbClr val="FFFC78"/>
                </a:solidFill>
                <a:latin typeface="Times New Roman"/>
                <a:cs typeface="Times New Roman"/>
              </a:rPr>
              <a:t>steady supply </a:t>
            </a:r>
            <a:r>
              <a:rPr sz="2471" dirty="0">
                <a:solidFill>
                  <a:srgbClr val="FFFC78"/>
                </a:solidFill>
                <a:latin typeface="Times New Roman"/>
                <a:cs typeface="Times New Roman"/>
              </a:rPr>
              <a:t>of </a:t>
            </a:r>
            <a:r>
              <a:rPr sz="2471" spc="4" dirty="0">
                <a:solidFill>
                  <a:srgbClr val="FFFC78"/>
                </a:solidFill>
                <a:latin typeface="Times New Roman"/>
                <a:cs typeface="Times New Roman"/>
              </a:rPr>
              <a:t> </a:t>
            </a:r>
            <a:r>
              <a:rPr sz="2471" spc="-4" dirty="0">
                <a:solidFill>
                  <a:srgbClr val="FFFC78"/>
                </a:solidFill>
                <a:latin typeface="Times New Roman"/>
                <a:cs typeface="Times New Roman"/>
              </a:rPr>
              <a:t>sperm</a:t>
            </a:r>
            <a:endParaRPr sz="2471" dirty="0">
              <a:solidFill>
                <a:prstClr val="black"/>
              </a:solidFill>
              <a:latin typeface="Times New Roman"/>
              <a:cs typeface="Times New Roman"/>
            </a:endParaRPr>
          </a:p>
          <a:p>
            <a:pPr marL="11206" defTabSz="806867">
              <a:spcBef>
                <a:spcPts val="1774"/>
              </a:spcBef>
            </a:pPr>
            <a:r>
              <a:rPr sz="2118" spc="-4" dirty="0">
                <a:solidFill>
                  <a:srgbClr val="FFFC78"/>
                </a:solidFill>
                <a:latin typeface="Times New Roman"/>
                <a:cs typeface="Times New Roman"/>
              </a:rPr>
              <a:t>Johnson</a:t>
            </a:r>
            <a:r>
              <a:rPr sz="2118" spc="-22" dirty="0">
                <a:solidFill>
                  <a:srgbClr val="FFFC78"/>
                </a:solidFill>
                <a:latin typeface="Times New Roman"/>
                <a:cs typeface="Times New Roman"/>
              </a:rPr>
              <a:t> </a:t>
            </a:r>
            <a:r>
              <a:rPr sz="2118" dirty="0">
                <a:solidFill>
                  <a:srgbClr val="FFFC78"/>
                </a:solidFill>
                <a:latin typeface="Times New Roman"/>
                <a:cs typeface="Times New Roman"/>
              </a:rPr>
              <a:t>and</a:t>
            </a:r>
            <a:r>
              <a:rPr sz="2118" spc="-18" dirty="0">
                <a:solidFill>
                  <a:srgbClr val="FFFC78"/>
                </a:solidFill>
                <a:latin typeface="Times New Roman"/>
                <a:cs typeface="Times New Roman"/>
              </a:rPr>
              <a:t> </a:t>
            </a:r>
            <a:r>
              <a:rPr sz="2118" dirty="0">
                <a:solidFill>
                  <a:srgbClr val="FFFC78"/>
                </a:solidFill>
                <a:latin typeface="Times New Roman"/>
                <a:cs typeface="Times New Roman"/>
              </a:rPr>
              <a:t>Everitt</a:t>
            </a:r>
            <a:r>
              <a:rPr sz="2118" spc="-13" dirty="0">
                <a:solidFill>
                  <a:srgbClr val="FFFC78"/>
                </a:solidFill>
                <a:latin typeface="Times New Roman"/>
                <a:cs typeface="Times New Roman"/>
              </a:rPr>
              <a:t> </a:t>
            </a:r>
            <a:r>
              <a:rPr sz="2118" spc="-4" dirty="0">
                <a:solidFill>
                  <a:srgbClr val="FFFC78"/>
                </a:solidFill>
                <a:latin typeface="Times New Roman"/>
                <a:cs typeface="Times New Roman"/>
              </a:rPr>
              <a:t>Figure</a:t>
            </a:r>
            <a:r>
              <a:rPr sz="2118" spc="-18" dirty="0">
                <a:solidFill>
                  <a:srgbClr val="FFFC78"/>
                </a:solidFill>
                <a:latin typeface="Times New Roman"/>
                <a:cs typeface="Times New Roman"/>
              </a:rPr>
              <a:t> </a:t>
            </a:r>
            <a:r>
              <a:rPr sz="2118" dirty="0">
                <a:solidFill>
                  <a:srgbClr val="FFFC78"/>
                </a:solidFill>
                <a:latin typeface="Times New Roman"/>
                <a:cs typeface="Times New Roman"/>
              </a:rPr>
              <a:t>4.10</a:t>
            </a:r>
            <a:endParaRPr sz="2118" dirty="0">
              <a:solidFill>
                <a:prstClr val="black"/>
              </a:solidFill>
              <a:latin typeface="Times New Roman"/>
              <a:cs typeface="Times New Roman"/>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0536409-5D26-E07F-C8D2-1C3018288595}"/>
              </a:ext>
            </a:extLst>
          </p:cNvPr>
          <p:cNvSpPr>
            <a:spLocks noGrp="1"/>
          </p:cNvSpPr>
          <p:nvPr>
            <p:ph type="title"/>
          </p:nvPr>
        </p:nvSpPr>
        <p:spPr>
          <a:xfrm>
            <a:off x="457200" y="116632"/>
            <a:ext cx="8229600" cy="3888432"/>
          </a:xfrm>
        </p:spPr>
        <p:txBody>
          <a:bodyPr anchor="ctr">
            <a:normAutofit fontScale="90000"/>
          </a:bodyPr>
          <a:lstStyle/>
          <a:p>
            <a:r>
              <a:rPr lang="en-US" b="1" dirty="0">
                <a:solidFill>
                  <a:srgbClr val="C00000"/>
                </a:solidFill>
              </a:rPr>
              <a:t>THANK YOU FOR YOUR ATTENTION </a:t>
            </a:r>
            <a:br>
              <a:rPr lang="en-US" b="1" dirty="0">
                <a:solidFill>
                  <a:srgbClr val="C00000"/>
                </a:solidFill>
              </a:rPr>
            </a:br>
            <a:br>
              <a:rPr lang="en-US" b="1" dirty="0">
                <a:solidFill>
                  <a:srgbClr val="C00000"/>
                </a:solidFill>
              </a:rPr>
            </a:br>
            <a:r>
              <a:rPr lang="en-US" b="1" dirty="0">
                <a:solidFill>
                  <a:schemeClr val="accent2">
                    <a:lumMod val="75000"/>
                  </a:schemeClr>
                </a:solidFill>
              </a:rPr>
              <a:t>Questions?</a:t>
            </a:r>
            <a:br>
              <a:rPr lang="el-GR" b="1" dirty="0">
                <a:solidFill>
                  <a:srgbClr val="C00000"/>
                </a:solidFill>
              </a:rPr>
            </a:br>
            <a:br>
              <a:rPr lang="el-GR" b="1" dirty="0">
                <a:solidFill>
                  <a:srgbClr val="C00000"/>
                </a:solidFill>
              </a:rPr>
            </a:br>
            <a:endParaRPr lang="en-US" b="1" dirty="0">
              <a:solidFill>
                <a:srgbClr val="C00000"/>
              </a:solidFill>
            </a:endParaRPr>
          </a:p>
        </p:txBody>
      </p:sp>
      <p:pic>
        <p:nvPicPr>
          <p:cNvPr id="1026" name="Picture 2" descr="The Art of Asking Questions">
            <a:extLst>
              <a:ext uri="{FF2B5EF4-FFF2-40B4-BE49-F238E27FC236}">
                <a16:creationId xmlns:a16="http://schemas.microsoft.com/office/drawing/2014/main" id="{6528679B-4183-6361-47D3-1727EA17D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64904"/>
            <a:ext cx="777686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29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2950DC-CCF5-6C84-ED1E-1C54ABFACC20}"/>
              </a:ext>
            </a:extLst>
          </p:cNvPr>
          <p:cNvSpPr>
            <a:spLocks noGrp="1"/>
          </p:cNvSpPr>
          <p:nvPr>
            <p:ph type="title"/>
          </p:nvPr>
        </p:nvSpPr>
        <p:spPr>
          <a:xfrm>
            <a:off x="603504" y="0"/>
            <a:ext cx="9081064" cy="764704"/>
          </a:xfrm>
        </p:spPr>
        <p:txBody>
          <a:bodyPr vert="horz" lIns="205740" tIns="137160" rIns="205740" bIns="137160" rtlCol="0" anchor="ctr" anchorCtr="1">
            <a:normAutofit fontScale="90000"/>
          </a:bodyPr>
          <a:lstStyle/>
          <a:p>
            <a:pPr algn="ctr"/>
            <a:r>
              <a:rPr lang="en-US" b="1" dirty="0">
                <a:solidFill>
                  <a:srgbClr val="C00000"/>
                </a:solidFill>
              </a:rPr>
              <a:t>SCROTUM LAYERS </a:t>
            </a:r>
          </a:p>
        </p:txBody>
      </p:sp>
      <p:pic>
        <p:nvPicPr>
          <p:cNvPr id="4" name="Θέση περιεχομένου 3">
            <a:extLst>
              <a:ext uri="{FF2B5EF4-FFF2-40B4-BE49-F238E27FC236}">
                <a16:creationId xmlns:a16="http://schemas.microsoft.com/office/drawing/2014/main" id="{71F03A02-E277-656C-66CD-17BA6092D45E}"/>
              </a:ext>
            </a:extLst>
          </p:cNvPr>
          <p:cNvPicPr>
            <a:picLocks noGrp="1" noChangeAspect="1"/>
          </p:cNvPicPr>
          <p:nvPr>
            <p:ph idx="1"/>
          </p:nvPr>
        </p:nvPicPr>
        <p:blipFill>
          <a:blip r:embed="rId2"/>
          <a:stretch>
            <a:fillRect/>
          </a:stretch>
        </p:blipFill>
        <p:spPr>
          <a:xfrm>
            <a:off x="179512" y="1052736"/>
            <a:ext cx="8747884" cy="5805264"/>
          </a:xfrm>
          <a:prstGeom prst="rect">
            <a:avLst/>
          </a:prstGeom>
        </p:spPr>
      </p:pic>
    </p:spTree>
    <p:extLst>
      <p:ext uri="{BB962C8B-B14F-4D97-AF65-F5344CB8AC3E}">
        <p14:creationId xmlns:p14="http://schemas.microsoft.com/office/powerpoint/2010/main" val="412920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3B6599-8A37-78DE-E1C7-6C5EF86E6E78}"/>
              </a:ext>
            </a:extLst>
          </p:cNvPr>
          <p:cNvSpPr>
            <a:spLocks noGrp="1"/>
          </p:cNvSpPr>
          <p:nvPr>
            <p:ph type="title"/>
          </p:nvPr>
        </p:nvSpPr>
        <p:spPr>
          <a:xfrm>
            <a:off x="1835696" y="116632"/>
            <a:ext cx="7128792" cy="873968"/>
          </a:xfrm>
        </p:spPr>
        <p:txBody>
          <a:bodyPr>
            <a:normAutofit fontScale="90000"/>
          </a:bodyPr>
          <a:lstStyle/>
          <a:p>
            <a:r>
              <a:rPr lang="de-CH" b="1" dirty="0" err="1">
                <a:solidFill>
                  <a:schemeClr val="accent6">
                    <a:lumMod val="50000"/>
                  </a:schemeClr>
                </a:solidFill>
              </a:rPr>
              <a:t>Scrotum</a:t>
            </a:r>
            <a:br>
              <a:rPr lang="de-CH" dirty="0"/>
            </a:br>
            <a:endParaRPr lang="el-GR" dirty="0"/>
          </a:p>
        </p:txBody>
      </p:sp>
      <p:sp>
        <p:nvSpPr>
          <p:cNvPr id="3" name="Θέση περιεχομένου 2">
            <a:extLst>
              <a:ext uri="{FF2B5EF4-FFF2-40B4-BE49-F238E27FC236}">
                <a16:creationId xmlns:a16="http://schemas.microsoft.com/office/drawing/2014/main" id="{7ED8580E-1846-3366-089F-1C4EFD83B7F6}"/>
              </a:ext>
            </a:extLst>
          </p:cNvPr>
          <p:cNvSpPr>
            <a:spLocks noGrp="1"/>
          </p:cNvSpPr>
          <p:nvPr>
            <p:ph idx="1"/>
          </p:nvPr>
        </p:nvSpPr>
        <p:spPr>
          <a:xfrm>
            <a:off x="179512" y="908720"/>
            <a:ext cx="4176464" cy="5949280"/>
          </a:xfrm>
        </p:spPr>
        <p:txBody>
          <a:bodyPr>
            <a:normAutofit fontScale="92500" lnSpcReduction="10000"/>
          </a:bodyPr>
          <a:lstStyle/>
          <a:p>
            <a:pPr algn="just"/>
            <a:r>
              <a:rPr lang="de-CH" dirty="0"/>
              <a:t>The </a:t>
            </a:r>
            <a:r>
              <a:rPr lang="de-CH" dirty="0" err="1"/>
              <a:t>scrotum</a:t>
            </a:r>
            <a:r>
              <a:rPr lang="de-CH" dirty="0"/>
              <a:t> </a:t>
            </a:r>
            <a:r>
              <a:rPr lang="de-CH" dirty="0" err="1"/>
              <a:t>allows</a:t>
            </a:r>
            <a:r>
              <a:rPr lang="de-CH" dirty="0"/>
              <a:t> </a:t>
            </a:r>
            <a:r>
              <a:rPr lang="de-CH" dirty="0" err="1"/>
              <a:t>the</a:t>
            </a:r>
            <a:r>
              <a:rPr lang="de-CH" dirty="0"/>
              <a:t> </a:t>
            </a:r>
            <a:r>
              <a:rPr lang="de-CH" dirty="0" err="1"/>
              <a:t>testes</a:t>
            </a:r>
            <a:r>
              <a:rPr lang="de-CH" dirty="0"/>
              <a:t> </a:t>
            </a:r>
            <a:r>
              <a:rPr lang="de-CH" dirty="0" err="1"/>
              <a:t>to</a:t>
            </a:r>
            <a:r>
              <a:rPr lang="de-CH" dirty="0"/>
              <a:t> </a:t>
            </a:r>
            <a:r>
              <a:rPr lang="de-CH" dirty="0" err="1"/>
              <a:t>be</a:t>
            </a:r>
            <a:r>
              <a:rPr lang="de-CH" dirty="0"/>
              <a:t> </a:t>
            </a:r>
            <a:r>
              <a:rPr lang="de-CH" dirty="0" err="1"/>
              <a:t>positioned</a:t>
            </a:r>
            <a:r>
              <a:rPr lang="de-CH" dirty="0"/>
              <a:t> outside </a:t>
            </a:r>
            <a:r>
              <a:rPr lang="de-CH" dirty="0" err="1"/>
              <a:t>of</a:t>
            </a:r>
            <a:r>
              <a:rPr lang="de-CH" dirty="0"/>
              <a:t> </a:t>
            </a:r>
            <a:r>
              <a:rPr lang="de-CH" dirty="0" err="1"/>
              <a:t>the</a:t>
            </a:r>
            <a:r>
              <a:rPr lang="de-CH" dirty="0"/>
              <a:t> </a:t>
            </a:r>
            <a:r>
              <a:rPr lang="de-CH" dirty="0" err="1"/>
              <a:t>body</a:t>
            </a:r>
            <a:r>
              <a:rPr lang="de-CH" dirty="0"/>
              <a:t>. The </a:t>
            </a:r>
            <a:r>
              <a:rPr lang="de-CH" dirty="0" err="1"/>
              <a:t>primary</a:t>
            </a:r>
            <a:r>
              <a:rPr lang="de-CH" dirty="0"/>
              <a:t> </a:t>
            </a:r>
            <a:r>
              <a:rPr lang="de-CH" dirty="0" err="1"/>
              <a:t>scrotum</a:t>
            </a:r>
            <a:r>
              <a:rPr lang="de-CH" dirty="0"/>
              <a:t> </a:t>
            </a:r>
            <a:r>
              <a:rPr lang="de-CH" dirty="0" err="1"/>
              <a:t>function</a:t>
            </a:r>
            <a:r>
              <a:rPr lang="de-CH" dirty="0"/>
              <a:t> </a:t>
            </a:r>
            <a:r>
              <a:rPr lang="de-CH" dirty="0" err="1"/>
              <a:t>is</a:t>
            </a:r>
            <a:r>
              <a:rPr lang="de-CH" dirty="0"/>
              <a:t> </a:t>
            </a:r>
            <a:r>
              <a:rPr lang="de-CH" dirty="0" err="1"/>
              <a:t>to</a:t>
            </a:r>
            <a:r>
              <a:rPr lang="de-CH" dirty="0"/>
              <a:t> </a:t>
            </a:r>
            <a:r>
              <a:rPr lang="de-CH" b="1" dirty="0" err="1">
                <a:solidFill>
                  <a:schemeClr val="accent6">
                    <a:lumMod val="50000"/>
                  </a:schemeClr>
                </a:solidFill>
              </a:rPr>
              <a:t>maintain</a:t>
            </a:r>
            <a:r>
              <a:rPr lang="de-CH" dirty="0">
                <a:solidFill>
                  <a:schemeClr val="accent6">
                    <a:lumMod val="50000"/>
                  </a:schemeClr>
                </a:solidFill>
              </a:rPr>
              <a:t> </a:t>
            </a:r>
            <a:r>
              <a:rPr lang="de-CH" b="1" dirty="0" err="1">
                <a:solidFill>
                  <a:schemeClr val="accent6">
                    <a:lumMod val="50000"/>
                  </a:schemeClr>
                </a:solidFill>
              </a:rPr>
              <a:t>adequate</a:t>
            </a:r>
            <a:r>
              <a:rPr lang="de-CH" b="1" dirty="0">
                <a:solidFill>
                  <a:schemeClr val="accent6">
                    <a:lumMod val="50000"/>
                  </a:schemeClr>
                </a:solidFill>
              </a:rPr>
              <a:t> </a:t>
            </a:r>
            <a:r>
              <a:rPr lang="de-CH" b="1" dirty="0" err="1">
                <a:solidFill>
                  <a:schemeClr val="accent6">
                    <a:lumMod val="50000"/>
                  </a:schemeClr>
                </a:solidFill>
              </a:rPr>
              <a:t>temperature</a:t>
            </a:r>
            <a:r>
              <a:rPr lang="de-CH" b="1" dirty="0">
                <a:solidFill>
                  <a:schemeClr val="accent6">
                    <a:lumMod val="50000"/>
                  </a:schemeClr>
                </a:solidFill>
              </a:rPr>
              <a:t> </a:t>
            </a:r>
            <a:r>
              <a:rPr lang="de-CH" b="1" dirty="0" err="1">
                <a:solidFill>
                  <a:schemeClr val="accent6">
                    <a:lumMod val="50000"/>
                  </a:schemeClr>
                </a:solidFill>
              </a:rPr>
              <a:t>for</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testes</a:t>
            </a:r>
            <a:r>
              <a:rPr lang="de-CH" b="1" dirty="0">
                <a:solidFill>
                  <a:schemeClr val="accent6">
                    <a:lumMod val="50000"/>
                  </a:schemeClr>
                </a:solidFill>
              </a:rPr>
              <a:t> </a:t>
            </a:r>
            <a:r>
              <a:rPr lang="de-CH" b="1" dirty="0" err="1">
                <a:solidFill>
                  <a:schemeClr val="accent6">
                    <a:lumMod val="50000"/>
                  </a:schemeClr>
                </a:solidFill>
              </a:rPr>
              <a:t>to</a:t>
            </a:r>
            <a:r>
              <a:rPr lang="de-CH" b="1" dirty="0">
                <a:solidFill>
                  <a:schemeClr val="accent6">
                    <a:lumMod val="50000"/>
                  </a:schemeClr>
                </a:solidFill>
              </a:rPr>
              <a:t> </a:t>
            </a:r>
            <a:r>
              <a:rPr lang="de-CH" b="1" dirty="0" err="1">
                <a:solidFill>
                  <a:schemeClr val="accent6">
                    <a:lumMod val="50000"/>
                  </a:schemeClr>
                </a:solidFill>
              </a:rPr>
              <a:t>produce</a:t>
            </a:r>
            <a:r>
              <a:rPr lang="de-CH" b="1" dirty="0">
                <a:solidFill>
                  <a:schemeClr val="accent6">
                    <a:lumMod val="50000"/>
                  </a:schemeClr>
                </a:solidFill>
              </a:rPr>
              <a:t> </a:t>
            </a:r>
            <a:r>
              <a:rPr lang="de-CH" b="1" dirty="0" err="1">
                <a:solidFill>
                  <a:schemeClr val="accent6">
                    <a:lumMod val="50000"/>
                  </a:schemeClr>
                </a:solidFill>
              </a:rPr>
              <a:t>sperm</a:t>
            </a:r>
            <a:r>
              <a:rPr lang="de-CH" b="1" dirty="0">
                <a:solidFill>
                  <a:schemeClr val="accent6">
                    <a:lumMod val="50000"/>
                  </a:schemeClr>
                </a:solidFill>
              </a:rPr>
              <a:t>. </a:t>
            </a:r>
          </a:p>
          <a:p>
            <a:pPr algn="just"/>
            <a:r>
              <a:rPr lang="de-CH" dirty="0"/>
              <a:t>This </a:t>
            </a:r>
            <a:r>
              <a:rPr lang="de-CH" dirty="0" err="1"/>
              <a:t>is</a:t>
            </a:r>
            <a:r>
              <a:rPr lang="de-CH" dirty="0"/>
              <a:t> </a:t>
            </a:r>
            <a:r>
              <a:rPr lang="de-CH" dirty="0" err="1"/>
              <a:t>achieved</a:t>
            </a:r>
            <a:r>
              <a:rPr lang="de-CH" dirty="0"/>
              <a:t> </a:t>
            </a:r>
            <a:r>
              <a:rPr lang="de-CH" dirty="0" err="1"/>
              <a:t>by</a:t>
            </a:r>
            <a:r>
              <a:rPr lang="de-CH" dirty="0"/>
              <a:t> </a:t>
            </a:r>
            <a:r>
              <a:rPr lang="de-CH" dirty="0" err="1"/>
              <a:t>the</a:t>
            </a:r>
            <a:r>
              <a:rPr lang="de-CH" dirty="0"/>
              <a:t> </a:t>
            </a:r>
            <a:r>
              <a:rPr lang="de-CH" dirty="0" err="1"/>
              <a:t>conjunction</a:t>
            </a:r>
            <a:r>
              <a:rPr lang="de-CH" dirty="0"/>
              <a:t> </a:t>
            </a:r>
            <a:r>
              <a:rPr lang="de-CH" dirty="0" err="1"/>
              <a:t>of</a:t>
            </a:r>
            <a:r>
              <a:rPr lang="de-CH" dirty="0"/>
              <a:t> </a:t>
            </a:r>
            <a:r>
              <a:rPr lang="de-CH" dirty="0" err="1"/>
              <a:t>two</a:t>
            </a:r>
            <a:r>
              <a:rPr lang="de-CH" dirty="0"/>
              <a:t> </a:t>
            </a:r>
            <a:r>
              <a:rPr lang="de-CH" dirty="0" err="1"/>
              <a:t>muscles</a:t>
            </a:r>
            <a:r>
              <a:rPr lang="de-CH" dirty="0"/>
              <a:t>: </a:t>
            </a:r>
            <a:r>
              <a:rPr lang="de-CH" b="1" dirty="0" err="1">
                <a:solidFill>
                  <a:schemeClr val="tx1"/>
                </a:solidFill>
              </a:rPr>
              <a:t>the</a:t>
            </a:r>
            <a:r>
              <a:rPr lang="de-CH" b="1" dirty="0">
                <a:solidFill>
                  <a:schemeClr val="tx1"/>
                </a:solidFill>
              </a:rPr>
              <a:t> </a:t>
            </a:r>
            <a:r>
              <a:rPr lang="de-CH" b="1" dirty="0" err="1">
                <a:solidFill>
                  <a:schemeClr val="tx1"/>
                </a:solidFill>
              </a:rPr>
              <a:t>dartos</a:t>
            </a:r>
            <a:r>
              <a:rPr lang="de-CH" b="1" dirty="0">
                <a:solidFill>
                  <a:schemeClr val="tx1"/>
                </a:solidFill>
              </a:rPr>
              <a:t> </a:t>
            </a:r>
            <a:r>
              <a:rPr lang="de-CH" b="1" dirty="0" err="1">
                <a:solidFill>
                  <a:schemeClr val="tx1"/>
                </a:solidFill>
              </a:rPr>
              <a:t>muscle</a:t>
            </a:r>
            <a:r>
              <a:rPr lang="de-CH" b="1" dirty="0">
                <a:solidFill>
                  <a:schemeClr val="tx1"/>
                </a:solidFill>
              </a:rPr>
              <a:t> </a:t>
            </a:r>
            <a:r>
              <a:rPr lang="de-CH" dirty="0" err="1">
                <a:solidFill>
                  <a:schemeClr val="tx1"/>
                </a:solidFill>
              </a:rPr>
              <a:t>of</a:t>
            </a:r>
            <a:r>
              <a:rPr lang="de-CH" dirty="0">
                <a:solidFill>
                  <a:schemeClr val="tx1"/>
                </a:solidFill>
              </a:rPr>
              <a:t> </a:t>
            </a:r>
            <a:r>
              <a:rPr lang="de-CH" dirty="0" err="1">
                <a:solidFill>
                  <a:schemeClr val="tx1"/>
                </a:solidFill>
              </a:rPr>
              <a:t>scrotum</a:t>
            </a:r>
            <a:r>
              <a:rPr lang="de-CH" dirty="0">
                <a:solidFill>
                  <a:schemeClr val="tx1"/>
                </a:solidFill>
              </a:rPr>
              <a:t>, </a:t>
            </a:r>
            <a:r>
              <a:rPr lang="de-CH" dirty="0" err="1">
                <a:solidFill>
                  <a:schemeClr val="tx1"/>
                </a:solidFill>
              </a:rPr>
              <a:t>which</a:t>
            </a:r>
            <a:r>
              <a:rPr lang="de-CH" dirty="0">
                <a:solidFill>
                  <a:schemeClr val="tx1"/>
                </a:solidFill>
              </a:rPr>
              <a:t> </a:t>
            </a:r>
            <a:r>
              <a:rPr lang="de-CH" dirty="0" err="1">
                <a:solidFill>
                  <a:schemeClr val="tx1"/>
                </a:solidFill>
              </a:rPr>
              <a:t>regulates</a:t>
            </a:r>
            <a:r>
              <a:rPr lang="de-CH" dirty="0">
                <a:solidFill>
                  <a:schemeClr val="tx1"/>
                </a:solidFill>
              </a:rPr>
              <a:t> </a:t>
            </a:r>
            <a:r>
              <a:rPr lang="de-CH" dirty="0" err="1">
                <a:solidFill>
                  <a:schemeClr val="tx1"/>
                </a:solidFill>
              </a:rPr>
              <a:t>the</a:t>
            </a:r>
            <a:r>
              <a:rPr lang="de-CH" dirty="0">
                <a:solidFill>
                  <a:schemeClr val="tx1"/>
                </a:solidFill>
              </a:rPr>
              <a:t> </a:t>
            </a:r>
            <a:r>
              <a:rPr lang="de-CH" dirty="0" err="1">
                <a:solidFill>
                  <a:schemeClr val="tx1"/>
                </a:solidFill>
              </a:rPr>
              <a:t>surface</a:t>
            </a:r>
            <a:r>
              <a:rPr lang="de-CH" dirty="0">
                <a:solidFill>
                  <a:schemeClr val="tx1"/>
                </a:solidFill>
              </a:rPr>
              <a:t> </a:t>
            </a:r>
            <a:r>
              <a:rPr lang="de-CH" dirty="0" err="1">
                <a:solidFill>
                  <a:schemeClr val="tx1"/>
                </a:solidFill>
              </a:rPr>
              <a:t>area</a:t>
            </a:r>
            <a:r>
              <a:rPr lang="de-CH" dirty="0">
                <a:solidFill>
                  <a:schemeClr val="tx1"/>
                </a:solidFill>
              </a:rPr>
              <a:t> </a:t>
            </a:r>
            <a:r>
              <a:rPr lang="de-CH" dirty="0" err="1">
                <a:solidFill>
                  <a:schemeClr val="tx1"/>
                </a:solidFill>
              </a:rPr>
              <a:t>of</a:t>
            </a:r>
            <a:r>
              <a:rPr lang="de-CH" dirty="0">
                <a:solidFill>
                  <a:schemeClr val="tx1"/>
                </a:solidFill>
              </a:rPr>
              <a:t> </a:t>
            </a:r>
            <a:r>
              <a:rPr lang="de-CH" dirty="0" err="1">
                <a:solidFill>
                  <a:schemeClr val="tx1"/>
                </a:solidFill>
              </a:rPr>
              <a:t>the</a:t>
            </a:r>
            <a:r>
              <a:rPr lang="de-CH" dirty="0">
                <a:solidFill>
                  <a:schemeClr val="tx1"/>
                </a:solidFill>
              </a:rPr>
              <a:t> </a:t>
            </a:r>
            <a:r>
              <a:rPr lang="de-CH" dirty="0" err="1">
                <a:solidFill>
                  <a:schemeClr val="tx1"/>
                </a:solidFill>
              </a:rPr>
              <a:t>scrotum</a:t>
            </a:r>
            <a:r>
              <a:rPr lang="de-CH" dirty="0">
                <a:solidFill>
                  <a:schemeClr val="tx1"/>
                </a:solidFill>
              </a:rPr>
              <a:t> </a:t>
            </a:r>
            <a:r>
              <a:rPr lang="de-CH" dirty="0" err="1">
                <a:solidFill>
                  <a:schemeClr val="tx1"/>
                </a:solidFill>
              </a:rPr>
              <a:t>by</a:t>
            </a:r>
            <a:r>
              <a:rPr lang="de-CH" dirty="0">
                <a:solidFill>
                  <a:schemeClr val="tx1"/>
                </a:solidFill>
              </a:rPr>
              <a:t> </a:t>
            </a:r>
            <a:r>
              <a:rPr lang="de-CH" dirty="0" err="1">
                <a:solidFill>
                  <a:schemeClr val="tx1"/>
                </a:solidFill>
              </a:rPr>
              <a:t>contracting</a:t>
            </a:r>
            <a:r>
              <a:rPr lang="de-CH" dirty="0">
                <a:solidFill>
                  <a:schemeClr val="tx1"/>
                </a:solidFill>
              </a:rPr>
              <a:t>/</a:t>
            </a:r>
            <a:r>
              <a:rPr lang="de-CH" dirty="0" err="1">
                <a:solidFill>
                  <a:schemeClr val="tx1"/>
                </a:solidFill>
              </a:rPr>
              <a:t>wrinkling</a:t>
            </a:r>
            <a:r>
              <a:rPr lang="de-CH" dirty="0">
                <a:solidFill>
                  <a:schemeClr val="tx1"/>
                </a:solidFill>
              </a:rPr>
              <a:t> </a:t>
            </a:r>
            <a:r>
              <a:rPr lang="de-CH" dirty="0" err="1">
                <a:solidFill>
                  <a:schemeClr val="tx1"/>
                </a:solidFill>
              </a:rPr>
              <a:t>the</a:t>
            </a:r>
            <a:r>
              <a:rPr lang="de-CH" dirty="0">
                <a:solidFill>
                  <a:schemeClr val="tx1"/>
                </a:solidFill>
              </a:rPr>
              <a:t> </a:t>
            </a:r>
            <a:r>
              <a:rPr lang="de-CH" dirty="0" err="1">
                <a:solidFill>
                  <a:schemeClr val="tx1"/>
                </a:solidFill>
              </a:rPr>
              <a:t>skin</a:t>
            </a:r>
            <a:r>
              <a:rPr lang="de-CH" dirty="0">
                <a:solidFill>
                  <a:schemeClr val="tx1"/>
                </a:solidFill>
              </a:rPr>
              <a:t>, and </a:t>
            </a:r>
            <a:r>
              <a:rPr lang="de-CH" b="1" dirty="0" err="1">
                <a:solidFill>
                  <a:schemeClr val="tx1"/>
                </a:solidFill>
              </a:rPr>
              <a:t>the</a:t>
            </a:r>
            <a:r>
              <a:rPr lang="de-CH" b="1" dirty="0">
                <a:solidFill>
                  <a:schemeClr val="tx1"/>
                </a:solidFill>
              </a:rPr>
              <a:t> </a:t>
            </a:r>
            <a:r>
              <a:rPr lang="de-CH" b="1" dirty="0" err="1">
                <a:solidFill>
                  <a:schemeClr val="tx1"/>
                </a:solidFill>
              </a:rPr>
              <a:t>cremaster</a:t>
            </a:r>
            <a:r>
              <a:rPr lang="de-CH" b="1" dirty="0">
                <a:solidFill>
                  <a:schemeClr val="tx1"/>
                </a:solidFill>
              </a:rPr>
              <a:t> </a:t>
            </a:r>
            <a:r>
              <a:rPr lang="de-CH" b="1" dirty="0" err="1">
                <a:solidFill>
                  <a:schemeClr val="tx1"/>
                </a:solidFill>
              </a:rPr>
              <a:t>muscle</a:t>
            </a:r>
            <a:r>
              <a:rPr lang="de-CH" b="1" dirty="0">
                <a:solidFill>
                  <a:schemeClr val="tx1"/>
                </a:solidFill>
              </a:rPr>
              <a:t> </a:t>
            </a:r>
            <a:r>
              <a:rPr lang="de-CH" dirty="0" err="1"/>
              <a:t>whose</a:t>
            </a:r>
            <a:r>
              <a:rPr lang="de-CH" dirty="0"/>
              <a:t> </a:t>
            </a:r>
            <a:r>
              <a:rPr lang="de-CH" dirty="0" err="1"/>
              <a:t>contraction</a:t>
            </a:r>
            <a:r>
              <a:rPr lang="de-CH" dirty="0"/>
              <a:t> </a:t>
            </a:r>
            <a:r>
              <a:rPr lang="de-CH" dirty="0" err="1"/>
              <a:t>pulls</a:t>
            </a:r>
            <a:r>
              <a:rPr lang="de-CH" dirty="0"/>
              <a:t> </a:t>
            </a:r>
            <a:r>
              <a:rPr lang="de-CH" dirty="0" err="1"/>
              <a:t>the</a:t>
            </a:r>
            <a:r>
              <a:rPr lang="de-CH" dirty="0"/>
              <a:t> </a:t>
            </a:r>
            <a:r>
              <a:rPr lang="de-CH" dirty="0" err="1"/>
              <a:t>testes</a:t>
            </a:r>
            <a:r>
              <a:rPr lang="de-CH" dirty="0"/>
              <a:t> </a:t>
            </a:r>
            <a:r>
              <a:rPr lang="de-CH" dirty="0" err="1"/>
              <a:t>closer</a:t>
            </a:r>
            <a:r>
              <a:rPr lang="de-CH" dirty="0"/>
              <a:t> </a:t>
            </a:r>
            <a:r>
              <a:rPr lang="de-CH" dirty="0" err="1"/>
              <a:t>to</a:t>
            </a:r>
            <a:r>
              <a:rPr lang="de-CH" dirty="0"/>
              <a:t> </a:t>
            </a:r>
            <a:r>
              <a:rPr lang="de-CH" dirty="0" err="1"/>
              <a:t>the</a:t>
            </a:r>
            <a:r>
              <a:rPr lang="de-CH" dirty="0"/>
              <a:t> </a:t>
            </a:r>
            <a:r>
              <a:rPr lang="de-CH" dirty="0" err="1"/>
              <a:t>body</a:t>
            </a:r>
            <a:r>
              <a:rPr lang="de-CH" dirty="0"/>
              <a:t> </a:t>
            </a:r>
            <a:r>
              <a:rPr lang="de-CH" dirty="0" err="1"/>
              <a:t>when</a:t>
            </a:r>
            <a:r>
              <a:rPr lang="de-CH" dirty="0"/>
              <a:t> </a:t>
            </a:r>
            <a:r>
              <a:rPr lang="de-CH" dirty="0" err="1"/>
              <a:t>the</a:t>
            </a:r>
            <a:r>
              <a:rPr lang="de-CH" dirty="0"/>
              <a:t> outside </a:t>
            </a:r>
            <a:r>
              <a:rPr lang="de-CH" dirty="0" err="1"/>
              <a:t>temperature</a:t>
            </a:r>
            <a:r>
              <a:rPr lang="de-CH" dirty="0"/>
              <a:t> </a:t>
            </a:r>
            <a:r>
              <a:rPr lang="de-CH" dirty="0" err="1"/>
              <a:t>is</a:t>
            </a:r>
            <a:r>
              <a:rPr lang="de-CH" dirty="0"/>
              <a:t> </a:t>
            </a:r>
            <a:r>
              <a:rPr lang="de-CH" dirty="0" err="1"/>
              <a:t>low</a:t>
            </a:r>
            <a:r>
              <a:rPr lang="de-CH" dirty="0"/>
              <a:t>. </a:t>
            </a:r>
          </a:p>
          <a:p>
            <a:pPr algn="just"/>
            <a:r>
              <a:rPr lang="de-CH" dirty="0" err="1"/>
              <a:t>Scrotum</a:t>
            </a:r>
            <a:r>
              <a:rPr lang="de-CH" dirty="0"/>
              <a:t> </a:t>
            </a:r>
            <a:r>
              <a:rPr lang="de-CH" dirty="0" err="1"/>
              <a:t>blood</a:t>
            </a:r>
            <a:r>
              <a:rPr lang="de-CH" dirty="0"/>
              <a:t> </a:t>
            </a:r>
            <a:r>
              <a:rPr lang="de-CH" dirty="0" err="1"/>
              <a:t>supply</a:t>
            </a:r>
            <a:r>
              <a:rPr lang="de-CH" dirty="0"/>
              <a:t> </a:t>
            </a:r>
            <a:r>
              <a:rPr lang="de-CH" dirty="0" err="1"/>
              <a:t>relies</a:t>
            </a:r>
            <a:r>
              <a:rPr lang="de-CH" dirty="0"/>
              <a:t> on </a:t>
            </a:r>
            <a:r>
              <a:rPr lang="de-CH" dirty="0" err="1"/>
              <a:t>the</a:t>
            </a:r>
            <a:r>
              <a:rPr lang="de-CH" dirty="0"/>
              <a:t> </a:t>
            </a:r>
            <a:r>
              <a:rPr lang="de-CH" dirty="0" err="1"/>
              <a:t>scrotal</a:t>
            </a:r>
            <a:r>
              <a:rPr lang="de-CH" dirty="0"/>
              <a:t> </a:t>
            </a:r>
            <a:r>
              <a:rPr lang="de-CH" dirty="0" err="1"/>
              <a:t>branches</a:t>
            </a:r>
            <a:r>
              <a:rPr lang="de-CH" dirty="0"/>
              <a:t> </a:t>
            </a:r>
            <a:r>
              <a:rPr lang="de-CH" dirty="0" err="1"/>
              <a:t>of</a:t>
            </a:r>
            <a:r>
              <a:rPr lang="de-CH" dirty="0"/>
              <a:t> </a:t>
            </a:r>
            <a:r>
              <a:rPr lang="de-CH" dirty="0" err="1"/>
              <a:t>the</a:t>
            </a:r>
            <a:r>
              <a:rPr lang="de-CH" b="1" dirty="0">
                <a:solidFill>
                  <a:schemeClr val="accent6">
                    <a:lumMod val="50000"/>
                  </a:schemeClr>
                </a:solidFill>
              </a:rPr>
              <a:t> internal and external </a:t>
            </a:r>
            <a:r>
              <a:rPr lang="de-CH" b="1" dirty="0" err="1">
                <a:solidFill>
                  <a:schemeClr val="accent6">
                    <a:lumMod val="50000"/>
                  </a:schemeClr>
                </a:solidFill>
              </a:rPr>
              <a:t>pudendal</a:t>
            </a:r>
            <a:r>
              <a:rPr lang="de-CH" b="1" dirty="0">
                <a:solidFill>
                  <a:schemeClr val="accent6">
                    <a:lumMod val="50000"/>
                  </a:schemeClr>
                </a:solidFill>
              </a:rPr>
              <a:t> </a:t>
            </a:r>
            <a:r>
              <a:rPr lang="de-CH" b="1" dirty="0" err="1">
                <a:solidFill>
                  <a:schemeClr val="accent6">
                    <a:lumMod val="50000"/>
                  </a:schemeClr>
                </a:solidFill>
              </a:rPr>
              <a:t>arteries</a:t>
            </a:r>
            <a:r>
              <a:rPr lang="de-CH" dirty="0"/>
              <a:t>. </a:t>
            </a:r>
            <a:r>
              <a:rPr lang="de-CH" dirty="0" err="1"/>
              <a:t>For</a:t>
            </a:r>
            <a:r>
              <a:rPr lang="de-CH" dirty="0"/>
              <a:t> </a:t>
            </a:r>
            <a:r>
              <a:rPr lang="de-CH" dirty="0" err="1"/>
              <a:t>innervation</a:t>
            </a:r>
            <a:r>
              <a:rPr lang="de-CH" dirty="0"/>
              <a:t>, </a:t>
            </a:r>
            <a:r>
              <a:rPr lang="de-CH" dirty="0" err="1"/>
              <a:t>branches</a:t>
            </a:r>
            <a:r>
              <a:rPr lang="de-CH" dirty="0"/>
              <a:t> </a:t>
            </a:r>
            <a:r>
              <a:rPr lang="de-CH" dirty="0" err="1"/>
              <a:t>of</a:t>
            </a:r>
            <a:r>
              <a:rPr lang="de-CH" dirty="0"/>
              <a:t> </a:t>
            </a:r>
            <a:r>
              <a:rPr lang="de-CH" dirty="0" err="1"/>
              <a:t>the</a:t>
            </a:r>
            <a:r>
              <a:rPr lang="de-CH" dirty="0"/>
              <a:t> </a:t>
            </a:r>
            <a:r>
              <a:rPr lang="de-CH" b="1" dirty="0" err="1">
                <a:solidFill>
                  <a:schemeClr val="accent6">
                    <a:lumMod val="50000"/>
                  </a:schemeClr>
                </a:solidFill>
              </a:rPr>
              <a:t>lumbar</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a:t>
            </a:r>
            <a:r>
              <a:rPr lang="de-CH" dirty="0" err="1"/>
              <a:t>supply</a:t>
            </a:r>
            <a:r>
              <a:rPr lang="de-CH" dirty="0"/>
              <a:t> </a:t>
            </a:r>
            <a:r>
              <a:rPr lang="de-CH" dirty="0" err="1"/>
              <a:t>the</a:t>
            </a:r>
            <a:r>
              <a:rPr lang="de-CH" dirty="0"/>
              <a:t> </a:t>
            </a:r>
            <a:r>
              <a:rPr lang="de-CH" b="1" dirty="0">
                <a:solidFill>
                  <a:schemeClr val="accent6">
                    <a:lumMod val="50000"/>
                  </a:schemeClr>
                </a:solidFill>
              </a:rPr>
              <a:t>anterior </a:t>
            </a:r>
            <a:r>
              <a:rPr lang="de-CH" b="1" dirty="0" err="1">
                <a:solidFill>
                  <a:schemeClr val="accent6">
                    <a:lumMod val="50000"/>
                  </a:schemeClr>
                </a:solidFill>
              </a:rPr>
              <a:t>part</a:t>
            </a:r>
            <a:r>
              <a:rPr lang="de-CH" b="1" dirty="0">
                <a:solidFill>
                  <a:schemeClr val="accent6">
                    <a:lumMod val="50000"/>
                  </a:schemeClr>
                </a:solidFill>
              </a:rPr>
              <a:t> </a:t>
            </a:r>
            <a:r>
              <a:rPr lang="de-CH" b="1" dirty="0" err="1">
                <a:solidFill>
                  <a:schemeClr val="accent6">
                    <a:lumMod val="50000"/>
                  </a:schemeClr>
                </a:solidFill>
              </a:rPr>
              <a:t>of</a:t>
            </a:r>
            <a:r>
              <a:rPr lang="de-CH" b="1" dirty="0">
                <a:solidFill>
                  <a:schemeClr val="accent6">
                    <a:lumMod val="50000"/>
                  </a:schemeClr>
                </a:solidFill>
              </a:rPr>
              <a:t> </a:t>
            </a:r>
            <a:r>
              <a:rPr lang="de-CH" b="1" dirty="0" err="1">
                <a:solidFill>
                  <a:schemeClr val="accent6">
                    <a:lumMod val="50000"/>
                  </a:schemeClr>
                </a:solidFill>
              </a:rPr>
              <a:t>the</a:t>
            </a:r>
            <a:r>
              <a:rPr lang="de-CH" b="1" dirty="0">
                <a:solidFill>
                  <a:schemeClr val="accent6">
                    <a:lumMod val="50000"/>
                  </a:schemeClr>
                </a:solidFill>
              </a:rPr>
              <a:t> </a:t>
            </a:r>
            <a:r>
              <a:rPr lang="de-CH" b="1" dirty="0" err="1">
                <a:solidFill>
                  <a:schemeClr val="accent6">
                    <a:lumMod val="50000"/>
                  </a:schemeClr>
                </a:solidFill>
              </a:rPr>
              <a:t>scrotum</a:t>
            </a:r>
            <a:r>
              <a:rPr lang="de-CH" dirty="0"/>
              <a:t>, </a:t>
            </a:r>
            <a:r>
              <a:rPr lang="de-CH" dirty="0" err="1"/>
              <a:t>while</a:t>
            </a:r>
            <a:r>
              <a:rPr lang="de-CH" dirty="0"/>
              <a:t> </a:t>
            </a:r>
            <a:r>
              <a:rPr lang="de-CH" dirty="0" err="1"/>
              <a:t>branches</a:t>
            </a:r>
            <a:r>
              <a:rPr lang="de-CH" dirty="0"/>
              <a:t> </a:t>
            </a:r>
            <a:r>
              <a:rPr lang="de-CH" dirty="0" err="1"/>
              <a:t>of</a:t>
            </a:r>
            <a:r>
              <a:rPr lang="de-CH" dirty="0"/>
              <a:t> </a:t>
            </a:r>
            <a:r>
              <a:rPr lang="de-CH" dirty="0" err="1"/>
              <a:t>the</a:t>
            </a:r>
            <a:r>
              <a:rPr lang="de-CH" dirty="0"/>
              <a:t> </a:t>
            </a:r>
            <a:r>
              <a:rPr lang="de-CH" b="1" dirty="0" err="1">
                <a:solidFill>
                  <a:schemeClr val="accent6">
                    <a:lumMod val="50000"/>
                  </a:schemeClr>
                </a:solidFill>
              </a:rPr>
              <a:t>sacral</a:t>
            </a:r>
            <a:r>
              <a:rPr lang="de-CH" b="1" dirty="0">
                <a:solidFill>
                  <a:schemeClr val="accent6">
                    <a:lumMod val="50000"/>
                  </a:schemeClr>
                </a:solidFill>
              </a:rPr>
              <a:t> </a:t>
            </a:r>
            <a:r>
              <a:rPr lang="de-CH" b="1" dirty="0" err="1">
                <a:solidFill>
                  <a:schemeClr val="accent6">
                    <a:lumMod val="50000"/>
                  </a:schemeClr>
                </a:solidFill>
              </a:rPr>
              <a:t>plexus</a:t>
            </a:r>
            <a:r>
              <a:rPr lang="de-CH" b="1" dirty="0">
                <a:solidFill>
                  <a:schemeClr val="accent6">
                    <a:lumMod val="50000"/>
                  </a:schemeClr>
                </a:solidFill>
              </a:rPr>
              <a:t> </a:t>
            </a:r>
            <a:r>
              <a:rPr lang="de-CH" dirty="0" err="1"/>
              <a:t>supply</a:t>
            </a:r>
            <a:r>
              <a:rPr lang="de-CH" dirty="0"/>
              <a:t> </a:t>
            </a:r>
            <a:r>
              <a:rPr lang="de-CH" dirty="0" err="1"/>
              <a:t>its</a:t>
            </a:r>
            <a:r>
              <a:rPr lang="de-CH" dirty="0"/>
              <a:t> </a:t>
            </a:r>
            <a:r>
              <a:rPr lang="de-CH" b="1" dirty="0" err="1">
                <a:solidFill>
                  <a:schemeClr val="accent6">
                    <a:lumMod val="50000"/>
                  </a:schemeClr>
                </a:solidFill>
              </a:rPr>
              <a:t>posterior</a:t>
            </a:r>
            <a:r>
              <a:rPr lang="de-CH" b="1" dirty="0">
                <a:solidFill>
                  <a:schemeClr val="accent6">
                    <a:lumMod val="50000"/>
                  </a:schemeClr>
                </a:solidFill>
              </a:rPr>
              <a:t> </a:t>
            </a:r>
            <a:r>
              <a:rPr lang="de-CH" b="1" dirty="0" err="1">
                <a:solidFill>
                  <a:schemeClr val="accent6">
                    <a:lumMod val="50000"/>
                  </a:schemeClr>
                </a:solidFill>
              </a:rPr>
              <a:t>region</a:t>
            </a:r>
            <a:r>
              <a:rPr lang="de-CH" dirty="0"/>
              <a:t>.</a:t>
            </a:r>
            <a:endParaRPr lang="el-GR" dirty="0"/>
          </a:p>
        </p:txBody>
      </p:sp>
      <p:graphicFrame>
        <p:nvGraphicFramePr>
          <p:cNvPr id="4" name="Πίνακας 3">
            <a:extLst>
              <a:ext uri="{FF2B5EF4-FFF2-40B4-BE49-F238E27FC236}">
                <a16:creationId xmlns:a16="http://schemas.microsoft.com/office/drawing/2014/main" id="{C0BA2A13-83EF-D143-A752-252955534E9F}"/>
              </a:ext>
            </a:extLst>
          </p:cNvPr>
          <p:cNvGraphicFramePr>
            <a:graphicFrameLocks noGrp="1"/>
          </p:cNvGraphicFramePr>
          <p:nvPr>
            <p:extLst>
              <p:ext uri="{D42A27DB-BD31-4B8C-83A1-F6EECF244321}">
                <p14:modId xmlns:p14="http://schemas.microsoft.com/office/powerpoint/2010/main" val="2146225446"/>
              </p:ext>
            </p:extLst>
          </p:nvPr>
        </p:nvGraphicFramePr>
        <p:xfrm>
          <a:off x="4572000" y="116633"/>
          <a:ext cx="4392488" cy="6624736"/>
        </p:xfrm>
        <a:graphic>
          <a:graphicData uri="http://schemas.openxmlformats.org/drawingml/2006/table">
            <a:tbl>
              <a:tblPr/>
              <a:tblGrid>
                <a:gridCol w="1159307">
                  <a:extLst>
                    <a:ext uri="{9D8B030D-6E8A-4147-A177-3AD203B41FA5}">
                      <a16:colId xmlns:a16="http://schemas.microsoft.com/office/drawing/2014/main" val="1885350349"/>
                    </a:ext>
                  </a:extLst>
                </a:gridCol>
                <a:gridCol w="3233181">
                  <a:extLst>
                    <a:ext uri="{9D8B030D-6E8A-4147-A177-3AD203B41FA5}">
                      <a16:colId xmlns:a16="http://schemas.microsoft.com/office/drawing/2014/main" val="1085355626"/>
                    </a:ext>
                  </a:extLst>
                </a:gridCol>
              </a:tblGrid>
              <a:tr h="910330">
                <a:tc gridSpan="2">
                  <a:txBody>
                    <a:bodyPr/>
                    <a:lstStyle/>
                    <a:p>
                      <a:pPr algn="just">
                        <a:buNone/>
                      </a:pPr>
                      <a:r>
                        <a:rPr lang="de-CH" sz="2400" b="1" dirty="0">
                          <a:solidFill>
                            <a:schemeClr val="accent6">
                              <a:lumMod val="50000"/>
                            </a:schemeClr>
                          </a:solidFill>
                        </a:rPr>
                        <a:t>Key </a:t>
                      </a:r>
                      <a:r>
                        <a:rPr lang="de-CH" sz="2400" b="1" dirty="0" err="1">
                          <a:solidFill>
                            <a:schemeClr val="accent6">
                              <a:lumMod val="50000"/>
                            </a:schemeClr>
                          </a:solidFill>
                        </a:rPr>
                        <a:t>points</a:t>
                      </a:r>
                      <a:r>
                        <a:rPr lang="de-CH" sz="2400" b="1" dirty="0">
                          <a:solidFill>
                            <a:schemeClr val="accent6">
                              <a:lumMod val="50000"/>
                            </a:schemeClr>
                          </a:solidFill>
                        </a:rPr>
                        <a:t> </a:t>
                      </a:r>
                      <a:r>
                        <a:rPr lang="de-CH" sz="2400" b="1" dirty="0" err="1">
                          <a:solidFill>
                            <a:schemeClr val="accent6">
                              <a:lumMod val="50000"/>
                            </a:schemeClr>
                          </a:solidFill>
                        </a:rPr>
                        <a:t>about</a:t>
                      </a:r>
                      <a:r>
                        <a:rPr lang="de-CH" sz="2400" b="1" dirty="0">
                          <a:solidFill>
                            <a:schemeClr val="accent6">
                              <a:lumMod val="50000"/>
                            </a:schemeClr>
                          </a:solidFill>
                        </a:rPr>
                        <a:t> </a:t>
                      </a:r>
                      <a:r>
                        <a:rPr lang="de-CH" sz="2400" b="1" dirty="0" err="1">
                          <a:solidFill>
                            <a:schemeClr val="accent6">
                              <a:lumMod val="50000"/>
                            </a:schemeClr>
                          </a:solidFill>
                        </a:rPr>
                        <a:t>the</a:t>
                      </a:r>
                      <a:r>
                        <a:rPr lang="de-CH" sz="2400" b="1" dirty="0">
                          <a:solidFill>
                            <a:schemeClr val="accent6">
                              <a:lumMod val="50000"/>
                            </a:schemeClr>
                          </a:solidFill>
                        </a:rPr>
                        <a:t> </a:t>
                      </a:r>
                      <a:r>
                        <a:rPr lang="de-CH" sz="2400" b="1" dirty="0" err="1">
                          <a:solidFill>
                            <a:schemeClr val="accent6">
                              <a:lumMod val="50000"/>
                            </a:schemeClr>
                          </a:solidFill>
                        </a:rPr>
                        <a:t>scrotum</a:t>
                      </a:r>
                      <a:endParaRPr lang="de-CH" sz="2400" b="1" dirty="0">
                        <a:solidFill>
                          <a:schemeClr val="accent6">
                            <a:lumMod val="50000"/>
                          </a:schemeClr>
                        </a:solidFill>
                      </a:endParaRPr>
                    </a:p>
                  </a:txBody>
                  <a:tcPr anchor="ctr">
                    <a:solidFill>
                      <a:srgbClr val="F7F7F7"/>
                    </a:solidFill>
                  </a:tcPr>
                </a:tc>
                <a:tc hMerge="1">
                  <a:txBody>
                    <a:bodyPr/>
                    <a:lstStyle/>
                    <a:p>
                      <a:endParaRPr lang="el-GR"/>
                    </a:p>
                  </a:txBody>
                  <a:tcPr/>
                </a:tc>
                <a:extLst>
                  <a:ext uri="{0D108BD9-81ED-4DB2-BD59-A6C34878D82A}">
                    <a16:rowId xmlns:a16="http://schemas.microsoft.com/office/drawing/2014/main" val="3115562113"/>
                  </a:ext>
                </a:extLst>
              </a:tr>
              <a:tr h="1356629">
                <a:tc>
                  <a:txBody>
                    <a:bodyPr/>
                    <a:lstStyle/>
                    <a:p>
                      <a:pPr algn="just" fontAlgn="t">
                        <a:buNone/>
                      </a:pPr>
                      <a:r>
                        <a:rPr lang="de-CH" sz="1800" b="1" u="sng" dirty="0">
                          <a:solidFill>
                            <a:schemeClr val="accent6">
                              <a:lumMod val="50000"/>
                            </a:schemeClr>
                          </a:solidFill>
                          <a:effectLst/>
                          <a:latin typeface="PlutoSansMedium"/>
                        </a:rPr>
                        <a:t>Contents</a:t>
                      </a: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algn="just" fontAlgn="t">
                        <a:buNone/>
                      </a:pPr>
                      <a:r>
                        <a:rPr lang="de-CH" sz="2400" b="1" dirty="0">
                          <a:solidFill>
                            <a:schemeClr val="tx1"/>
                          </a:solidFill>
                          <a:effectLst/>
                        </a:rPr>
                        <a:t>Testes, </a:t>
                      </a:r>
                      <a:r>
                        <a:rPr lang="de-CH" sz="2400" b="1" dirty="0" err="1">
                          <a:solidFill>
                            <a:schemeClr val="tx1"/>
                          </a:solidFill>
                          <a:effectLst/>
                        </a:rPr>
                        <a:t>epididymis</a:t>
                      </a:r>
                      <a:r>
                        <a:rPr lang="de-CH" sz="2400" b="1" dirty="0">
                          <a:solidFill>
                            <a:schemeClr val="tx1"/>
                          </a:solidFill>
                          <a:effectLst/>
                        </a:rPr>
                        <a:t>, </a:t>
                      </a:r>
                      <a:r>
                        <a:rPr lang="de-CH" sz="2400" b="1" dirty="0" err="1">
                          <a:solidFill>
                            <a:schemeClr val="tx1"/>
                          </a:solidFill>
                          <a:effectLst/>
                        </a:rPr>
                        <a:t>lower</a:t>
                      </a:r>
                      <a:r>
                        <a:rPr lang="de-CH" sz="2400" b="1" dirty="0">
                          <a:solidFill>
                            <a:schemeClr val="tx1"/>
                          </a:solidFill>
                          <a:effectLst/>
                        </a:rPr>
                        <a:t> </a:t>
                      </a:r>
                      <a:r>
                        <a:rPr lang="de-CH" sz="2400" b="1" dirty="0" err="1">
                          <a:solidFill>
                            <a:schemeClr val="tx1"/>
                          </a:solidFill>
                          <a:effectLst/>
                        </a:rPr>
                        <a:t>parts</a:t>
                      </a:r>
                      <a:r>
                        <a:rPr lang="de-CH" sz="2400" b="1" dirty="0">
                          <a:solidFill>
                            <a:schemeClr val="tx1"/>
                          </a:solidFill>
                          <a:effectLst/>
                        </a:rPr>
                        <a:t> </a:t>
                      </a:r>
                      <a:r>
                        <a:rPr lang="de-CH" sz="2400" b="1" dirty="0" err="1">
                          <a:solidFill>
                            <a:schemeClr val="tx1"/>
                          </a:solidFill>
                          <a:effectLst/>
                        </a:rPr>
                        <a:t>of</a:t>
                      </a:r>
                      <a:r>
                        <a:rPr lang="de-CH" sz="2400" b="1" dirty="0">
                          <a:solidFill>
                            <a:schemeClr val="tx1"/>
                          </a:solidFill>
                          <a:effectLst/>
                        </a:rPr>
                        <a:t> </a:t>
                      </a:r>
                      <a:r>
                        <a:rPr lang="de-CH" sz="2400" b="1" dirty="0" err="1">
                          <a:solidFill>
                            <a:schemeClr val="tx1"/>
                          </a:solidFill>
                          <a:effectLst/>
                        </a:rPr>
                        <a:t>spermatic</a:t>
                      </a:r>
                      <a:r>
                        <a:rPr lang="de-CH" sz="2400" b="1" dirty="0">
                          <a:solidFill>
                            <a:schemeClr val="tx1"/>
                          </a:solidFill>
                          <a:effectLst/>
                        </a:rPr>
                        <a:t> </a:t>
                      </a:r>
                      <a:r>
                        <a:rPr lang="de-CH" sz="2400" b="1" dirty="0" err="1">
                          <a:solidFill>
                            <a:schemeClr val="tx1"/>
                          </a:solidFill>
                          <a:effectLst/>
                        </a:rPr>
                        <a:t>cords</a:t>
                      </a:r>
                      <a:endParaRPr lang="de-CH" sz="2400" b="1" dirty="0">
                        <a:solidFill>
                          <a:schemeClr val="tx1"/>
                        </a:solidFill>
                        <a:effectLst/>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023570762"/>
                  </a:ext>
                </a:extLst>
              </a:tr>
              <a:tr h="2897889">
                <a:tc>
                  <a:txBody>
                    <a:bodyPr/>
                    <a:lstStyle/>
                    <a:p>
                      <a:pPr algn="just" fontAlgn="t">
                        <a:buNone/>
                      </a:pPr>
                      <a:r>
                        <a:rPr lang="de-CH" sz="1800" b="1" u="sng" dirty="0">
                          <a:solidFill>
                            <a:schemeClr val="accent6">
                              <a:lumMod val="50000"/>
                            </a:schemeClr>
                          </a:solidFill>
                          <a:effectLst/>
                          <a:latin typeface="PlutoSansMedium"/>
                        </a:rPr>
                        <a:t>Layers</a:t>
                      </a: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just" fontAlgn="t">
                        <a:buNone/>
                      </a:pPr>
                      <a:r>
                        <a:rPr lang="de-CH" sz="2400" b="1" dirty="0">
                          <a:solidFill>
                            <a:schemeClr val="tx1"/>
                          </a:solidFill>
                          <a:effectLst/>
                        </a:rPr>
                        <a:t>Skin, </a:t>
                      </a:r>
                      <a:r>
                        <a:rPr lang="de-CH" sz="2400" b="1" dirty="0" err="1">
                          <a:solidFill>
                            <a:schemeClr val="tx1"/>
                          </a:solidFill>
                          <a:effectLst/>
                        </a:rPr>
                        <a:t>dartos</a:t>
                      </a:r>
                      <a:r>
                        <a:rPr lang="de-CH" sz="2400" b="1" dirty="0">
                          <a:solidFill>
                            <a:schemeClr val="tx1"/>
                          </a:solidFill>
                          <a:effectLst/>
                        </a:rPr>
                        <a:t> </a:t>
                      </a:r>
                      <a:r>
                        <a:rPr lang="de-CH" sz="2400" b="1" dirty="0" err="1">
                          <a:solidFill>
                            <a:schemeClr val="tx1"/>
                          </a:solidFill>
                          <a:effectLst/>
                        </a:rPr>
                        <a:t>fascia</a:t>
                      </a:r>
                      <a:r>
                        <a:rPr lang="de-CH" sz="2400" b="1" dirty="0">
                          <a:solidFill>
                            <a:schemeClr val="tx1"/>
                          </a:solidFill>
                          <a:effectLst/>
                        </a:rPr>
                        <a:t> (</a:t>
                      </a:r>
                      <a:r>
                        <a:rPr lang="de-CH" sz="2400" b="1" dirty="0" err="1">
                          <a:solidFill>
                            <a:schemeClr val="tx1"/>
                          </a:solidFill>
                          <a:effectLst/>
                        </a:rPr>
                        <a:t>dartos</a:t>
                      </a:r>
                      <a:r>
                        <a:rPr lang="de-CH" sz="2400" b="1" dirty="0">
                          <a:solidFill>
                            <a:schemeClr val="tx1"/>
                          </a:solidFill>
                          <a:effectLst/>
                        </a:rPr>
                        <a:t> </a:t>
                      </a:r>
                      <a:r>
                        <a:rPr lang="de-CH" sz="2400" b="1" dirty="0" err="1">
                          <a:solidFill>
                            <a:schemeClr val="tx1"/>
                          </a:solidFill>
                          <a:effectLst/>
                        </a:rPr>
                        <a:t>muscle</a:t>
                      </a:r>
                      <a:r>
                        <a:rPr lang="de-CH" sz="2400" b="1" dirty="0">
                          <a:solidFill>
                            <a:schemeClr val="tx1"/>
                          </a:solidFill>
                          <a:effectLst/>
                        </a:rPr>
                        <a:t>), external </a:t>
                      </a:r>
                      <a:r>
                        <a:rPr lang="de-CH" sz="2400" b="1" dirty="0" err="1">
                          <a:solidFill>
                            <a:schemeClr val="tx1"/>
                          </a:solidFill>
                          <a:effectLst/>
                        </a:rPr>
                        <a:t>spermatic</a:t>
                      </a:r>
                      <a:r>
                        <a:rPr lang="de-CH" sz="2400" b="1" dirty="0">
                          <a:solidFill>
                            <a:schemeClr val="tx1"/>
                          </a:solidFill>
                          <a:effectLst/>
                        </a:rPr>
                        <a:t> </a:t>
                      </a:r>
                      <a:r>
                        <a:rPr lang="de-CH" sz="2400" b="1" dirty="0" err="1">
                          <a:solidFill>
                            <a:schemeClr val="tx1"/>
                          </a:solidFill>
                          <a:effectLst/>
                        </a:rPr>
                        <a:t>fascia</a:t>
                      </a:r>
                      <a:r>
                        <a:rPr lang="de-CH" sz="2400" b="1" dirty="0">
                          <a:solidFill>
                            <a:schemeClr val="tx1"/>
                          </a:solidFill>
                          <a:effectLst/>
                        </a:rPr>
                        <a:t>, </a:t>
                      </a:r>
                      <a:r>
                        <a:rPr lang="de-CH" sz="2400" b="1" dirty="0" err="1">
                          <a:solidFill>
                            <a:schemeClr val="tx1"/>
                          </a:solidFill>
                          <a:effectLst/>
                        </a:rPr>
                        <a:t>cremasteric</a:t>
                      </a:r>
                      <a:r>
                        <a:rPr lang="de-CH" sz="2400" b="1" dirty="0">
                          <a:solidFill>
                            <a:schemeClr val="tx1"/>
                          </a:solidFill>
                          <a:effectLst/>
                        </a:rPr>
                        <a:t> </a:t>
                      </a:r>
                      <a:r>
                        <a:rPr lang="de-CH" sz="2400" b="1" dirty="0" err="1">
                          <a:solidFill>
                            <a:schemeClr val="tx1"/>
                          </a:solidFill>
                          <a:effectLst/>
                        </a:rPr>
                        <a:t>fascia</a:t>
                      </a:r>
                      <a:r>
                        <a:rPr lang="de-CH" sz="2400" b="1" dirty="0">
                          <a:solidFill>
                            <a:schemeClr val="tx1"/>
                          </a:solidFill>
                          <a:effectLst/>
                        </a:rPr>
                        <a:t> (</a:t>
                      </a:r>
                      <a:r>
                        <a:rPr lang="de-CH" sz="2400" b="1" dirty="0" err="1">
                          <a:solidFill>
                            <a:schemeClr val="tx1"/>
                          </a:solidFill>
                          <a:effectLst/>
                        </a:rPr>
                        <a:t>cremaster</a:t>
                      </a:r>
                      <a:r>
                        <a:rPr lang="de-CH" sz="2400" b="1" dirty="0">
                          <a:solidFill>
                            <a:schemeClr val="tx1"/>
                          </a:solidFill>
                          <a:effectLst/>
                        </a:rPr>
                        <a:t> </a:t>
                      </a:r>
                      <a:r>
                        <a:rPr lang="de-CH" sz="2400" b="1" dirty="0" err="1">
                          <a:solidFill>
                            <a:schemeClr val="tx1"/>
                          </a:solidFill>
                          <a:effectLst/>
                        </a:rPr>
                        <a:t>muscle</a:t>
                      </a:r>
                      <a:r>
                        <a:rPr lang="de-CH" sz="2400" b="1" dirty="0">
                          <a:solidFill>
                            <a:schemeClr val="tx1"/>
                          </a:solidFill>
                          <a:effectLst/>
                        </a:rPr>
                        <a:t>) and internal </a:t>
                      </a:r>
                      <a:r>
                        <a:rPr lang="de-CH" sz="2400" b="1" dirty="0" err="1">
                          <a:solidFill>
                            <a:schemeClr val="tx1"/>
                          </a:solidFill>
                          <a:effectLst/>
                        </a:rPr>
                        <a:t>spermatic</a:t>
                      </a:r>
                      <a:r>
                        <a:rPr lang="de-CH" sz="2400" b="1" dirty="0">
                          <a:solidFill>
                            <a:schemeClr val="tx1"/>
                          </a:solidFill>
                          <a:effectLst/>
                        </a:rPr>
                        <a:t> </a:t>
                      </a:r>
                      <a:r>
                        <a:rPr lang="de-CH" sz="2400" b="1" dirty="0" err="1">
                          <a:solidFill>
                            <a:schemeClr val="tx1"/>
                          </a:solidFill>
                          <a:effectLst/>
                        </a:rPr>
                        <a:t>fascia</a:t>
                      </a:r>
                      <a:endParaRPr lang="de-CH" sz="2400" b="1" dirty="0">
                        <a:solidFill>
                          <a:schemeClr val="tx1"/>
                        </a:solidFill>
                        <a:effectLst/>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853898375"/>
                  </a:ext>
                </a:extLst>
              </a:tr>
              <a:tr h="1459888">
                <a:tc>
                  <a:txBody>
                    <a:bodyPr/>
                    <a:lstStyle/>
                    <a:p>
                      <a:pPr algn="just" fontAlgn="t">
                        <a:buNone/>
                      </a:pPr>
                      <a:r>
                        <a:rPr lang="de-CH" sz="1800" b="1" u="sng" dirty="0" err="1">
                          <a:solidFill>
                            <a:schemeClr val="accent6">
                              <a:lumMod val="50000"/>
                            </a:schemeClr>
                          </a:solidFill>
                          <a:effectLst/>
                          <a:latin typeface="PlutoSansMedium"/>
                        </a:rPr>
                        <a:t>Function</a:t>
                      </a:r>
                      <a:endParaRPr lang="de-CH" sz="1800" b="1" u="sng" dirty="0">
                        <a:solidFill>
                          <a:schemeClr val="accent6">
                            <a:lumMod val="50000"/>
                          </a:schemeClr>
                        </a:solidFill>
                        <a:effectLst/>
                        <a:latin typeface="PlutoSansMedium"/>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just" fontAlgn="t">
                        <a:buNone/>
                      </a:pPr>
                      <a:r>
                        <a:rPr lang="de-CH" sz="2400" b="1" dirty="0" err="1">
                          <a:solidFill>
                            <a:schemeClr val="tx1"/>
                          </a:solidFill>
                          <a:effectLst/>
                        </a:rPr>
                        <a:t>Maintains</a:t>
                      </a:r>
                      <a:r>
                        <a:rPr lang="de-CH" sz="2400" b="1" dirty="0">
                          <a:solidFill>
                            <a:schemeClr val="tx1"/>
                          </a:solidFill>
                          <a:effectLst/>
                        </a:rPr>
                        <a:t> optimal </a:t>
                      </a:r>
                      <a:r>
                        <a:rPr lang="de-CH" sz="2400" b="1" dirty="0" err="1">
                          <a:solidFill>
                            <a:schemeClr val="tx1"/>
                          </a:solidFill>
                          <a:effectLst/>
                        </a:rPr>
                        <a:t>temperature</a:t>
                      </a:r>
                      <a:r>
                        <a:rPr lang="de-CH" sz="2400" b="1" dirty="0">
                          <a:solidFill>
                            <a:schemeClr val="tx1"/>
                          </a:solidFill>
                          <a:effectLst/>
                        </a:rPr>
                        <a:t> </a:t>
                      </a:r>
                      <a:r>
                        <a:rPr lang="de-CH" sz="2400" b="1" dirty="0" err="1">
                          <a:solidFill>
                            <a:schemeClr val="tx1"/>
                          </a:solidFill>
                          <a:effectLst/>
                        </a:rPr>
                        <a:t>for</a:t>
                      </a:r>
                      <a:r>
                        <a:rPr lang="de-CH" sz="2400" b="1" dirty="0">
                          <a:solidFill>
                            <a:schemeClr val="tx1"/>
                          </a:solidFill>
                          <a:effectLst/>
                        </a:rPr>
                        <a:t> </a:t>
                      </a:r>
                      <a:r>
                        <a:rPr lang="de-CH" sz="2400" b="1" dirty="0" err="1">
                          <a:solidFill>
                            <a:schemeClr val="tx1"/>
                          </a:solidFill>
                          <a:effectLst/>
                        </a:rPr>
                        <a:t>spermatogenesis</a:t>
                      </a:r>
                      <a:endParaRPr lang="de-CH" sz="2400" b="1" dirty="0">
                        <a:solidFill>
                          <a:schemeClr val="tx1"/>
                        </a:solidFill>
                        <a:effectLst/>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227762286"/>
                  </a:ext>
                </a:extLst>
              </a:tr>
            </a:tbl>
          </a:graphicData>
        </a:graphic>
      </p:graphicFrame>
    </p:spTree>
    <p:extLst>
      <p:ext uri="{BB962C8B-B14F-4D97-AF65-F5344CB8AC3E}">
        <p14:creationId xmlns:p14="http://schemas.microsoft.com/office/powerpoint/2010/main" val="392203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E76E30-E10D-9DDA-C3B2-3959B2D01E46}"/>
              </a:ext>
            </a:extLst>
          </p:cNvPr>
          <p:cNvSpPr>
            <a:spLocks noGrp="1"/>
          </p:cNvSpPr>
          <p:nvPr>
            <p:ph type="title"/>
          </p:nvPr>
        </p:nvSpPr>
        <p:spPr>
          <a:xfrm>
            <a:off x="251520" y="116632"/>
            <a:ext cx="8712968" cy="2055068"/>
          </a:xfrm>
        </p:spPr>
        <p:txBody>
          <a:bodyPr>
            <a:normAutofit/>
          </a:bodyPr>
          <a:lstStyle/>
          <a:p>
            <a:pPr algn="ctr"/>
            <a:r>
              <a:rPr lang="de-CH" sz="3600" b="1" dirty="0">
                <a:solidFill>
                  <a:schemeClr val="accent6">
                    <a:lumMod val="50000"/>
                  </a:schemeClr>
                </a:solidFill>
              </a:rPr>
              <a:t>Key </a:t>
            </a:r>
            <a:r>
              <a:rPr lang="de-CH" sz="3600" b="1" dirty="0" err="1">
                <a:solidFill>
                  <a:schemeClr val="accent6">
                    <a:lumMod val="50000"/>
                  </a:schemeClr>
                </a:solidFill>
              </a:rPr>
              <a:t>points</a:t>
            </a:r>
            <a:r>
              <a:rPr lang="de-CH" sz="3600" b="1" dirty="0">
                <a:solidFill>
                  <a:schemeClr val="accent6">
                    <a:lumMod val="50000"/>
                  </a:schemeClr>
                </a:solidFill>
              </a:rPr>
              <a:t> </a:t>
            </a:r>
            <a:r>
              <a:rPr lang="de-CH" sz="3600" b="1" dirty="0" err="1">
                <a:solidFill>
                  <a:schemeClr val="accent6">
                    <a:lumMod val="50000"/>
                  </a:schemeClr>
                </a:solidFill>
              </a:rPr>
              <a:t>about</a:t>
            </a:r>
            <a:r>
              <a:rPr lang="de-CH" sz="3600" b="1" dirty="0">
                <a:solidFill>
                  <a:schemeClr val="accent6">
                    <a:lumMod val="50000"/>
                  </a:schemeClr>
                </a:solidFill>
              </a:rPr>
              <a:t> </a:t>
            </a:r>
            <a:r>
              <a:rPr lang="de-CH" sz="3600" b="1" dirty="0" err="1">
                <a:solidFill>
                  <a:schemeClr val="accent6">
                    <a:lumMod val="50000"/>
                  </a:schemeClr>
                </a:solidFill>
              </a:rPr>
              <a:t>the</a:t>
            </a:r>
            <a:r>
              <a:rPr lang="de-CH" sz="3600" b="1" dirty="0">
                <a:solidFill>
                  <a:schemeClr val="accent6">
                    <a:lumMod val="50000"/>
                  </a:schemeClr>
                </a:solidFill>
              </a:rPr>
              <a:t> </a:t>
            </a:r>
            <a:r>
              <a:rPr lang="de-CH" sz="3600" b="1" dirty="0" err="1">
                <a:solidFill>
                  <a:schemeClr val="accent6">
                    <a:lumMod val="50000"/>
                  </a:schemeClr>
                </a:solidFill>
              </a:rPr>
              <a:t>spermatic</a:t>
            </a:r>
            <a:r>
              <a:rPr lang="de-CH" sz="3600" b="1" dirty="0">
                <a:solidFill>
                  <a:schemeClr val="accent6">
                    <a:lumMod val="50000"/>
                  </a:schemeClr>
                </a:solidFill>
              </a:rPr>
              <a:t> </a:t>
            </a:r>
            <a:r>
              <a:rPr lang="de-CH" sz="3600" b="1" dirty="0" err="1">
                <a:solidFill>
                  <a:schemeClr val="accent6">
                    <a:lumMod val="50000"/>
                  </a:schemeClr>
                </a:solidFill>
              </a:rPr>
              <a:t>cord</a:t>
            </a:r>
            <a:endParaRPr lang="el-GR" sz="3600" b="1" dirty="0">
              <a:solidFill>
                <a:schemeClr val="accent6">
                  <a:lumMod val="50000"/>
                </a:schemeClr>
              </a:solidFill>
            </a:endParaRPr>
          </a:p>
        </p:txBody>
      </p:sp>
      <p:graphicFrame>
        <p:nvGraphicFramePr>
          <p:cNvPr id="4" name="Θέση περιεχομένου 3">
            <a:extLst>
              <a:ext uri="{FF2B5EF4-FFF2-40B4-BE49-F238E27FC236}">
                <a16:creationId xmlns:a16="http://schemas.microsoft.com/office/drawing/2014/main" id="{8EB571D5-9D65-4020-B1E4-7C526E1E6093}"/>
              </a:ext>
            </a:extLst>
          </p:cNvPr>
          <p:cNvGraphicFramePr>
            <a:graphicFrameLocks noGrp="1"/>
          </p:cNvGraphicFramePr>
          <p:nvPr>
            <p:ph idx="1"/>
            <p:extLst>
              <p:ext uri="{D42A27DB-BD31-4B8C-83A1-F6EECF244321}">
                <p14:modId xmlns:p14="http://schemas.microsoft.com/office/powerpoint/2010/main" val="2536897220"/>
              </p:ext>
            </p:extLst>
          </p:nvPr>
        </p:nvGraphicFramePr>
        <p:xfrm>
          <a:off x="827584" y="836712"/>
          <a:ext cx="7920880" cy="5544615"/>
        </p:xfrm>
        <a:graphic>
          <a:graphicData uri="http://schemas.openxmlformats.org/drawingml/2006/table">
            <a:tbl>
              <a:tblPr/>
              <a:tblGrid>
                <a:gridCol w="2090555">
                  <a:extLst>
                    <a:ext uri="{9D8B030D-6E8A-4147-A177-3AD203B41FA5}">
                      <a16:colId xmlns:a16="http://schemas.microsoft.com/office/drawing/2014/main" val="3409413355"/>
                    </a:ext>
                  </a:extLst>
                </a:gridCol>
                <a:gridCol w="5830325">
                  <a:extLst>
                    <a:ext uri="{9D8B030D-6E8A-4147-A177-3AD203B41FA5}">
                      <a16:colId xmlns:a16="http://schemas.microsoft.com/office/drawing/2014/main" val="1901977717"/>
                    </a:ext>
                  </a:extLst>
                </a:gridCol>
              </a:tblGrid>
              <a:tr h="2534137">
                <a:tc>
                  <a:txBody>
                    <a:bodyPr/>
                    <a:lstStyle/>
                    <a:p>
                      <a:pPr fontAlgn="t">
                        <a:buNone/>
                      </a:pPr>
                      <a:r>
                        <a:rPr lang="de-CH" sz="3200" b="1" u="sng" dirty="0">
                          <a:solidFill>
                            <a:schemeClr val="accent6">
                              <a:lumMod val="50000"/>
                            </a:schemeClr>
                          </a:solidFill>
                          <a:effectLst/>
                          <a:latin typeface="PlutoSansMedium"/>
                        </a:rPr>
                        <a:t>Contents</a:t>
                      </a: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a:solidFill>
                            <a:schemeClr val="tx1"/>
                          </a:solidFill>
                          <a:effectLst/>
                        </a:rPr>
                        <a:t>Ductus deferens, artery to ductus deferens, testicular artery, pampiniform plexus of veins (testicular veins), cremasteric artery and vein, genital branch of the genitofemoral nerve, autonomic testicular plexus, and lymphatic vessels</a:t>
                      </a: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860400394"/>
                  </a:ext>
                </a:extLst>
              </a:tr>
              <a:tr h="1505239">
                <a:tc>
                  <a:txBody>
                    <a:bodyPr/>
                    <a:lstStyle/>
                    <a:p>
                      <a:pPr fontAlgn="t">
                        <a:buNone/>
                      </a:pPr>
                      <a:r>
                        <a:rPr lang="de-CH" sz="3200" b="1" u="sng" dirty="0" err="1">
                          <a:solidFill>
                            <a:schemeClr val="accent6">
                              <a:lumMod val="50000"/>
                            </a:schemeClr>
                          </a:solidFill>
                          <a:effectLst/>
                          <a:latin typeface="PlutoSansMedium"/>
                        </a:rPr>
                        <a:t>Coverings</a:t>
                      </a:r>
                      <a:endParaRPr lang="de-CH" sz="3200" b="1" u="sng" dirty="0">
                        <a:solidFill>
                          <a:schemeClr val="accent6">
                            <a:lumMod val="50000"/>
                          </a:schemeClr>
                        </a:solidFill>
                        <a:effectLst/>
                        <a:latin typeface="PlutoSansMedium"/>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dirty="0">
                          <a:solidFill>
                            <a:schemeClr val="tx1"/>
                          </a:solidFill>
                          <a:effectLst/>
                        </a:rPr>
                        <a:t>Internal </a:t>
                      </a:r>
                      <a:r>
                        <a:rPr lang="de-CH" sz="2400" dirty="0" err="1">
                          <a:solidFill>
                            <a:schemeClr val="tx1"/>
                          </a:solidFill>
                          <a:effectLst/>
                        </a:rPr>
                        <a:t>spermatic</a:t>
                      </a:r>
                      <a:r>
                        <a:rPr lang="de-CH" sz="2400" dirty="0">
                          <a:solidFill>
                            <a:schemeClr val="tx1"/>
                          </a:solidFill>
                          <a:effectLst/>
                        </a:rPr>
                        <a:t> </a:t>
                      </a:r>
                      <a:r>
                        <a:rPr lang="de-CH" sz="2400" dirty="0" err="1">
                          <a:solidFill>
                            <a:schemeClr val="tx1"/>
                          </a:solidFill>
                          <a:effectLst/>
                        </a:rPr>
                        <a:t>fascia</a:t>
                      </a:r>
                      <a:r>
                        <a:rPr lang="de-CH" sz="2400" dirty="0">
                          <a:solidFill>
                            <a:schemeClr val="tx1"/>
                          </a:solidFill>
                          <a:effectLst/>
                        </a:rPr>
                        <a:t>, </a:t>
                      </a:r>
                      <a:r>
                        <a:rPr lang="de-CH" sz="2400" dirty="0" err="1">
                          <a:solidFill>
                            <a:schemeClr val="tx1"/>
                          </a:solidFill>
                          <a:effectLst/>
                        </a:rPr>
                        <a:t>cremasteric</a:t>
                      </a:r>
                      <a:r>
                        <a:rPr lang="de-CH" sz="2400" dirty="0">
                          <a:solidFill>
                            <a:schemeClr val="tx1"/>
                          </a:solidFill>
                          <a:effectLst/>
                        </a:rPr>
                        <a:t> </a:t>
                      </a:r>
                      <a:r>
                        <a:rPr lang="de-CH" sz="2400" dirty="0" err="1">
                          <a:solidFill>
                            <a:schemeClr val="tx1"/>
                          </a:solidFill>
                          <a:effectLst/>
                        </a:rPr>
                        <a:t>fascia</a:t>
                      </a:r>
                      <a:r>
                        <a:rPr lang="de-CH" sz="2400" dirty="0">
                          <a:solidFill>
                            <a:schemeClr val="tx1"/>
                          </a:solidFill>
                          <a:effectLst/>
                        </a:rPr>
                        <a:t> (</a:t>
                      </a:r>
                      <a:r>
                        <a:rPr lang="de-CH" sz="2400" dirty="0" err="1">
                          <a:solidFill>
                            <a:schemeClr val="tx1"/>
                          </a:solidFill>
                          <a:effectLst/>
                        </a:rPr>
                        <a:t>cremaster</a:t>
                      </a:r>
                      <a:r>
                        <a:rPr lang="de-CH" sz="2400" dirty="0">
                          <a:solidFill>
                            <a:schemeClr val="tx1"/>
                          </a:solidFill>
                          <a:effectLst/>
                        </a:rPr>
                        <a:t> </a:t>
                      </a:r>
                      <a:r>
                        <a:rPr lang="de-CH" sz="2400" dirty="0" err="1">
                          <a:solidFill>
                            <a:schemeClr val="tx1"/>
                          </a:solidFill>
                          <a:effectLst/>
                        </a:rPr>
                        <a:t>muscle</a:t>
                      </a:r>
                      <a:r>
                        <a:rPr lang="de-CH" sz="2400" dirty="0">
                          <a:solidFill>
                            <a:schemeClr val="tx1"/>
                          </a:solidFill>
                          <a:effectLst/>
                        </a:rPr>
                        <a:t>), external </a:t>
                      </a:r>
                      <a:r>
                        <a:rPr lang="de-CH" sz="2400" dirty="0" err="1">
                          <a:solidFill>
                            <a:schemeClr val="tx1"/>
                          </a:solidFill>
                          <a:effectLst/>
                        </a:rPr>
                        <a:t>spermatic</a:t>
                      </a:r>
                      <a:r>
                        <a:rPr lang="de-CH" sz="2400" dirty="0">
                          <a:solidFill>
                            <a:schemeClr val="tx1"/>
                          </a:solidFill>
                          <a:effectLst/>
                        </a:rPr>
                        <a:t> </a:t>
                      </a:r>
                      <a:r>
                        <a:rPr lang="de-CH" sz="2400" dirty="0" err="1">
                          <a:solidFill>
                            <a:schemeClr val="tx1"/>
                          </a:solidFill>
                          <a:effectLst/>
                        </a:rPr>
                        <a:t>fascia</a:t>
                      </a:r>
                      <a:endParaRPr lang="de-CH" sz="2400" dirty="0">
                        <a:solidFill>
                          <a:schemeClr val="tx1"/>
                        </a:solidFill>
                        <a:effectLst/>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199225974"/>
                  </a:ext>
                </a:extLst>
              </a:tr>
              <a:tr h="1505239">
                <a:tc>
                  <a:txBody>
                    <a:bodyPr/>
                    <a:lstStyle/>
                    <a:p>
                      <a:pPr fontAlgn="t">
                        <a:buNone/>
                      </a:pPr>
                      <a:r>
                        <a:rPr lang="de-CH" sz="2800" b="1" u="sng" dirty="0" err="1">
                          <a:solidFill>
                            <a:schemeClr val="accent6">
                              <a:lumMod val="50000"/>
                            </a:schemeClr>
                          </a:solidFill>
                          <a:effectLst/>
                          <a:latin typeface="PlutoSansMedium"/>
                        </a:rPr>
                        <a:t>Function</a:t>
                      </a:r>
                      <a:endParaRPr lang="de-CH" sz="2800" b="1" u="sng" dirty="0">
                        <a:solidFill>
                          <a:schemeClr val="accent6">
                            <a:lumMod val="50000"/>
                          </a:schemeClr>
                        </a:solidFill>
                        <a:effectLst/>
                        <a:latin typeface="PlutoSansMedium"/>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dirty="0" err="1">
                          <a:solidFill>
                            <a:schemeClr val="tx1"/>
                          </a:solidFill>
                          <a:effectLst/>
                        </a:rPr>
                        <a:t>Contains</a:t>
                      </a:r>
                      <a:r>
                        <a:rPr lang="de-CH" sz="2400" dirty="0">
                          <a:solidFill>
                            <a:schemeClr val="tx1"/>
                          </a:solidFill>
                          <a:effectLst/>
                        </a:rPr>
                        <a:t> </a:t>
                      </a:r>
                      <a:r>
                        <a:rPr lang="de-CH" sz="2400" dirty="0" err="1">
                          <a:solidFill>
                            <a:schemeClr val="tx1"/>
                          </a:solidFill>
                          <a:effectLst/>
                        </a:rPr>
                        <a:t>structures</a:t>
                      </a:r>
                      <a:r>
                        <a:rPr lang="de-CH" sz="2400" dirty="0">
                          <a:solidFill>
                            <a:schemeClr val="tx1"/>
                          </a:solidFill>
                          <a:effectLst/>
                        </a:rPr>
                        <a:t> </a:t>
                      </a:r>
                      <a:r>
                        <a:rPr lang="de-CH" sz="2400" dirty="0" err="1">
                          <a:solidFill>
                            <a:schemeClr val="tx1"/>
                          </a:solidFill>
                          <a:effectLst/>
                        </a:rPr>
                        <a:t>running</a:t>
                      </a:r>
                      <a:r>
                        <a:rPr lang="de-CH" sz="2400" dirty="0">
                          <a:solidFill>
                            <a:schemeClr val="tx1"/>
                          </a:solidFill>
                          <a:effectLst/>
                        </a:rPr>
                        <a:t> </a:t>
                      </a:r>
                      <a:r>
                        <a:rPr lang="de-CH" sz="2400" dirty="0" err="1">
                          <a:solidFill>
                            <a:schemeClr val="tx1"/>
                          </a:solidFill>
                          <a:effectLst/>
                        </a:rPr>
                        <a:t>to</a:t>
                      </a:r>
                      <a:r>
                        <a:rPr lang="de-CH" sz="2400" dirty="0">
                          <a:solidFill>
                            <a:schemeClr val="tx1"/>
                          </a:solidFill>
                          <a:effectLst/>
                        </a:rPr>
                        <a:t> and </a:t>
                      </a:r>
                      <a:r>
                        <a:rPr lang="de-CH" sz="2400" dirty="0" err="1">
                          <a:solidFill>
                            <a:schemeClr val="tx1"/>
                          </a:solidFill>
                          <a:effectLst/>
                        </a:rPr>
                        <a:t>from</a:t>
                      </a:r>
                      <a:r>
                        <a:rPr lang="de-CH" sz="2400" dirty="0">
                          <a:solidFill>
                            <a:schemeClr val="tx1"/>
                          </a:solidFill>
                          <a:effectLst/>
                        </a:rPr>
                        <a:t> </a:t>
                      </a:r>
                      <a:r>
                        <a:rPr lang="de-CH" sz="2400" dirty="0" err="1">
                          <a:solidFill>
                            <a:schemeClr val="tx1"/>
                          </a:solidFill>
                          <a:effectLst/>
                        </a:rPr>
                        <a:t>the</a:t>
                      </a:r>
                      <a:r>
                        <a:rPr lang="de-CH" sz="2400" dirty="0">
                          <a:solidFill>
                            <a:schemeClr val="tx1"/>
                          </a:solidFill>
                          <a:effectLst/>
                        </a:rPr>
                        <a:t> </a:t>
                      </a:r>
                      <a:r>
                        <a:rPr lang="de-CH" sz="2400" dirty="0" err="1">
                          <a:solidFill>
                            <a:schemeClr val="tx1"/>
                          </a:solidFill>
                          <a:effectLst/>
                        </a:rPr>
                        <a:t>testis</a:t>
                      </a:r>
                      <a:r>
                        <a:rPr lang="de-CH" sz="2400" dirty="0">
                          <a:solidFill>
                            <a:schemeClr val="tx1"/>
                          </a:solidFill>
                          <a:effectLst/>
                        </a:rPr>
                        <a:t>; </a:t>
                      </a:r>
                      <a:r>
                        <a:rPr lang="de-CH" sz="2400" dirty="0" err="1">
                          <a:solidFill>
                            <a:schemeClr val="tx1"/>
                          </a:solidFill>
                          <a:effectLst/>
                        </a:rPr>
                        <a:t>suspends</a:t>
                      </a:r>
                      <a:r>
                        <a:rPr lang="de-CH" sz="2400" dirty="0">
                          <a:solidFill>
                            <a:schemeClr val="tx1"/>
                          </a:solidFill>
                          <a:effectLst/>
                        </a:rPr>
                        <a:t> </a:t>
                      </a:r>
                      <a:r>
                        <a:rPr lang="de-CH" sz="2400" dirty="0" err="1">
                          <a:solidFill>
                            <a:schemeClr val="tx1"/>
                          </a:solidFill>
                          <a:effectLst/>
                        </a:rPr>
                        <a:t>the</a:t>
                      </a:r>
                      <a:r>
                        <a:rPr lang="de-CH" sz="2400" dirty="0">
                          <a:solidFill>
                            <a:schemeClr val="tx1"/>
                          </a:solidFill>
                          <a:effectLst/>
                        </a:rPr>
                        <a:t> </a:t>
                      </a:r>
                      <a:r>
                        <a:rPr lang="de-CH" sz="2400" dirty="0" err="1">
                          <a:solidFill>
                            <a:schemeClr val="tx1"/>
                          </a:solidFill>
                          <a:effectLst/>
                        </a:rPr>
                        <a:t>testis</a:t>
                      </a:r>
                      <a:r>
                        <a:rPr lang="de-CH" sz="2400" dirty="0">
                          <a:solidFill>
                            <a:schemeClr val="tx1"/>
                          </a:solidFill>
                          <a:effectLst/>
                        </a:rPr>
                        <a:t> in </a:t>
                      </a:r>
                      <a:r>
                        <a:rPr lang="de-CH" sz="2400" dirty="0" err="1">
                          <a:solidFill>
                            <a:schemeClr val="tx1"/>
                          </a:solidFill>
                          <a:effectLst/>
                        </a:rPr>
                        <a:t>the</a:t>
                      </a:r>
                      <a:r>
                        <a:rPr lang="de-CH" sz="2400" dirty="0">
                          <a:solidFill>
                            <a:schemeClr val="tx1"/>
                          </a:solidFill>
                          <a:effectLst/>
                        </a:rPr>
                        <a:t> </a:t>
                      </a:r>
                      <a:r>
                        <a:rPr lang="de-CH" sz="2400" dirty="0" err="1">
                          <a:solidFill>
                            <a:schemeClr val="tx1"/>
                          </a:solidFill>
                          <a:effectLst/>
                        </a:rPr>
                        <a:t>scrotum</a:t>
                      </a:r>
                      <a:endParaRPr lang="de-CH" sz="2400" dirty="0">
                        <a:solidFill>
                          <a:schemeClr val="tx1"/>
                        </a:solidFill>
                        <a:effectLst/>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414810795"/>
                  </a:ext>
                </a:extLst>
              </a:tr>
            </a:tbl>
          </a:graphicData>
        </a:graphic>
      </p:graphicFrame>
    </p:spTree>
    <p:extLst>
      <p:ext uri="{BB962C8B-B14F-4D97-AF65-F5344CB8AC3E}">
        <p14:creationId xmlns:p14="http://schemas.microsoft.com/office/powerpoint/2010/main" val="2118745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086EAF-A9E1-01B3-FAB9-76CB12E2F164}"/>
              </a:ext>
            </a:extLst>
          </p:cNvPr>
          <p:cNvSpPr>
            <a:spLocks noGrp="1"/>
          </p:cNvSpPr>
          <p:nvPr>
            <p:ph type="title"/>
          </p:nvPr>
        </p:nvSpPr>
        <p:spPr>
          <a:xfrm>
            <a:off x="1028700" y="116632"/>
            <a:ext cx="7935788" cy="1224136"/>
          </a:xfrm>
        </p:spPr>
        <p:txBody>
          <a:bodyPr>
            <a:normAutofit/>
          </a:bodyPr>
          <a:lstStyle/>
          <a:p>
            <a:pPr algn="ctr"/>
            <a:r>
              <a:rPr lang="en-US" b="1" dirty="0">
                <a:solidFill>
                  <a:schemeClr val="accent6">
                    <a:lumMod val="50000"/>
                  </a:schemeClr>
                </a:solidFill>
              </a:rPr>
              <a:t>Spermatic cord</a:t>
            </a:r>
            <a:endParaRPr lang="el-GR" b="1" dirty="0">
              <a:solidFill>
                <a:schemeClr val="accent6">
                  <a:lumMod val="50000"/>
                </a:schemeClr>
              </a:solidFill>
            </a:endParaRPr>
          </a:p>
        </p:txBody>
      </p:sp>
      <p:graphicFrame>
        <p:nvGraphicFramePr>
          <p:cNvPr id="5" name="Θέση περιεχομένου 2">
            <a:extLst>
              <a:ext uri="{FF2B5EF4-FFF2-40B4-BE49-F238E27FC236}">
                <a16:creationId xmlns:a16="http://schemas.microsoft.com/office/drawing/2014/main" id="{507AE3FB-F199-897E-D1BD-C366A299571E}"/>
              </a:ext>
            </a:extLst>
          </p:cNvPr>
          <p:cNvGraphicFramePr>
            <a:graphicFrameLocks noGrp="1"/>
          </p:cNvGraphicFramePr>
          <p:nvPr>
            <p:ph idx="1"/>
          </p:nvPr>
        </p:nvGraphicFramePr>
        <p:xfrm>
          <a:off x="539552" y="764704"/>
          <a:ext cx="828092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3130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5B1E0D-0713-A454-F640-1B2D018EE0A4}"/>
              </a:ext>
            </a:extLst>
          </p:cNvPr>
          <p:cNvSpPr>
            <a:spLocks noGrp="1"/>
          </p:cNvSpPr>
          <p:nvPr>
            <p:ph type="title"/>
          </p:nvPr>
        </p:nvSpPr>
        <p:spPr>
          <a:xfrm>
            <a:off x="120297" y="145182"/>
            <a:ext cx="9392871" cy="460672"/>
          </a:xfrm>
        </p:spPr>
        <p:txBody>
          <a:bodyPr>
            <a:noAutofit/>
          </a:bodyPr>
          <a:lstStyle/>
          <a:p>
            <a:pPr algn="ctr"/>
            <a:r>
              <a:rPr lang="de-CH" sz="2400" b="1" dirty="0" err="1">
                <a:solidFill>
                  <a:schemeClr val="accent6">
                    <a:lumMod val="50000"/>
                  </a:schemeClr>
                </a:solidFill>
              </a:rPr>
              <a:t>Scrotal</a:t>
            </a:r>
            <a:r>
              <a:rPr lang="de-CH" sz="2400" b="1" dirty="0">
                <a:solidFill>
                  <a:schemeClr val="accent6">
                    <a:lumMod val="50000"/>
                  </a:schemeClr>
                </a:solidFill>
              </a:rPr>
              <a:t> </a:t>
            </a:r>
            <a:r>
              <a:rPr lang="de-CH" sz="2400" b="1" dirty="0" err="1">
                <a:solidFill>
                  <a:schemeClr val="accent6">
                    <a:lumMod val="50000"/>
                  </a:schemeClr>
                </a:solidFill>
              </a:rPr>
              <a:t>skin</a:t>
            </a:r>
            <a:r>
              <a:rPr lang="de-CH" sz="2400" b="1" dirty="0">
                <a:solidFill>
                  <a:schemeClr val="accent6">
                    <a:lumMod val="50000"/>
                  </a:schemeClr>
                </a:solidFill>
              </a:rPr>
              <a:t>, </a:t>
            </a:r>
            <a:r>
              <a:rPr lang="de-CH" sz="2400" b="1" dirty="0" err="1">
                <a:solidFill>
                  <a:schemeClr val="accent6">
                    <a:lumMod val="50000"/>
                  </a:schemeClr>
                </a:solidFill>
              </a:rPr>
              <a:t>dartos</a:t>
            </a:r>
            <a:r>
              <a:rPr lang="de-CH" sz="2400" b="1" dirty="0">
                <a:solidFill>
                  <a:schemeClr val="accent6">
                    <a:lumMod val="50000"/>
                  </a:schemeClr>
                </a:solidFill>
              </a:rPr>
              <a:t> </a:t>
            </a:r>
            <a:r>
              <a:rPr lang="de-CH" sz="2400" b="1" dirty="0" err="1">
                <a:solidFill>
                  <a:schemeClr val="accent6">
                    <a:lumMod val="50000"/>
                  </a:schemeClr>
                </a:solidFill>
              </a:rPr>
              <a:t>fascia</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scrotum</a:t>
            </a:r>
            <a:r>
              <a:rPr lang="de-CH" sz="2400" b="1" dirty="0">
                <a:solidFill>
                  <a:schemeClr val="accent6">
                    <a:lumMod val="50000"/>
                  </a:schemeClr>
                </a:solidFill>
              </a:rPr>
              <a:t>, </a:t>
            </a:r>
            <a:r>
              <a:rPr lang="de-CH" sz="2400" b="1" dirty="0" err="1">
                <a:solidFill>
                  <a:schemeClr val="accent6">
                    <a:lumMod val="50000"/>
                  </a:schemeClr>
                </a:solidFill>
              </a:rPr>
              <a:t>superficial</a:t>
            </a:r>
            <a:r>
              <a:rPr lang="de-CH" sz="2400" b="1" dirty="0">
                <a:solidFill>
                  <a:schemeClr val="accent6">
                    <a:lumMod val="50000"/>
                  </a:schemeClr>
                </a:solidFill>
              </a:rPr>
              <a:t> inguinal ring, </a:t>
            </a:r>
            <a:r>
              <a:rPr lang="de-CH" sz="2400" b="1" dirty="0" err="1">
                <a:solidFill>
                  <a:schemeClr val="accent6">
                    <a:lumMod val="50000"/>
                  </a:schemeClr>
                </a:solidFill>
              </a:rPr>
              <a:t>spermatic</a:t>
            </a:r>
            <a:r>
              <a:rPr lang="de-CH" sz="2400" b="1" dirty="0">
                <a:solidFill>
                  <a:schemeClr val="accent6">
                    <a:lumMod val="50000"/>
                  </a:schemeClr>
                </a:solidFill>
              </a:rPr>
              <a:t> </a:t>
            </a:r>
            <a:r>
              <a:rPr lang="de-CH" sz="2400" b="1" dirty="0" err="1">
                <a:solidFill>
                  <a:schemeClr val="accent6">
                    <a:lumMod val="50000"/>
                  </a:schemeClr>
                </a:solidFill>
              </a:rPr>
              <a:t>cord</a:t>
            </a:r>
            <a:r>
              <a:rPr lang="de-CH" sz="2400" b="1" dirty="0">
                <a:solidFill>
                  <a:schemeClr val="accent6">
                    <a:lumMod val="50000"/>
                  </a:schemeClr>
                </a:solidFill>
              </a:rPr>
              <a:t>, </a:t>
            </a:r>
            <a:r>
              <a:rPr lang="de-CH" sz="2400" b="1" dirty="0" err="1">
                <a:solidFill>
                  <a:schemeClr val="accent6">
                    <a:lumMod val="50000"/>
                  </a:schemeClr>
                </a:solidFill>
              </a:rPr>
              <a:t>cremaster</a:t>
            </a:r>
            <a:r>
              <a:rPr lang="de-CH" sz="2400" b="1" dirty="0">
                <a:solidFill>
                  <a:schemeClr val="accent6">
                    <a:lumMod val="50000"/>
                  </a:schemeClr>
                </a:solidFill>
              </a:rPr>
              <a:t> </a:t>
            </a:r>
            <a:r>
              <a:rPr lang="de-CH" sz="2400" b="1" dirty="0" err="1">
                <a:solidFill>
                  <a:schemeClr val="accent6">
                    <a:lumMod val="50000"/>
                  </a:schemeClr>
                </a:solidFill>
              </a:rPr>
              <a:t>muscle</a:t>
            </a:r>
            <a:r>
              <a:rPr lang="de-CH" sz="2400" b="1" dirty="0">
                <a:solidFill>
                  <a:schemeClr val="accent6">
                    <a:lumMod val="50000"/>
                  </a:schemeClr>
                </a:solidFill>
              </a:rPr>
              <a:t>, </a:t>
            </a:r>
            <a:r>
              <a:rPr lang="de-CH" sz="2400" b="1" dirty="0" err="1">
                <a:solidFill>
                  <a:schemeClr val="accent6">
                    <a:lumMod val="50000"/>
                  </a:schemeClr>
                </a:solidFill>
              </a:rPr>
              <a:t>cremasteric</a:t>
            </a:r>
            <a:r>
              <a:rPr lang="de-CH" sz="2400" b="1" dirty="0">
                <a:solidFill>
                  <a:schemeClr val="accent6">
                    <a:lumMod val="50000"/>
                  </a:schemeClr>
                </a:solidFill>
              </a:rPr>
              <a:t> </a:t>
            </a:r>
            <a:r>
              <a:rPr lang="de-CH" sz="2400" b="1" dirty="0" err="1">
                <a:solidFill>
                  <a:schemeClr val="accent6">
                    <a:lumMod val="50000"/>
                  </a:schemeClr>
                </a:solidFill>
              </a:rPr>
              <a:t>artery</a:t>
            </a:r>
            <a:r>
              <a:rPr lang="de-CH" sz="2400" b="1" dirty="0">
                <a:solidFill>
                  <a:schemeClr val="accent6">
                    <a:lumMod val="50000"/>
                  </a:schemeClr>
                </a:solidFill>
              </a:rPr>
              <a:t> –</a:t>
            </a:r>
            <a:r>
              <a:rPr lang="de-CH" sz="2400" b="1" dirty="0" err="1">
                <a:solidFill>
                  <a:schemeClr val="accent6">
                    <a:lumMod val="50000"/>
                  </a:schemeClr>
                </a:solidFill>
              </a:rPr>
              <a:t>vein</a:t>
            </a:r>
            <a:r>
              <a:rPr lang="de-CH" sz="2400" b="1" dirty="0">
                <a:solidFill>
                  <a:schemeClr val="accent6">
                    <a:lumMod val="50000"/>
                  </a:schemeClr>
                </a:solidFill>
              </a:rPr>
              <a:t>.</a:t>
            </a:r>
            <a:endParaRPr lang="el-GR" sz="2400" b="1" dirty="0">
              <a:solidFill>
                <a:schemeClr val="accent6">
                  <a:lumMod val="50000"/>
                </a:schemeClr>
              </a:solidFill>
            </a:endParaRPr>
          </a:p>
        </p:txBody>
      </p:sp>
      <p:pic>
        <p:nvPicPr>
          <p:cNvPr id="19458" name="Picture 2" descr="Scrotal skin (Cutis scroti); Image: Paul Kim">
            <a:extLst>
              <a:ext uri="{FF2B5EF4-FFF2-40B4-BE49-F238E27FC236}">
                <a16:creationId xmlns:a16="http://schemas.microsoft.com/office/drawing/2014/main" id="{C973F119-2A58-914C-C9B2-029486757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97" y="956984"/>
            <a:ext cx="2795519"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artos fascia of scrotum (Tunica darta scroti); Image: Paul Kim">
            <a:extLst>
              <a:ext uri="{FF2B5EF4-FFF2-40B4-BE49-F238E27FC236}">
                <a16:creationId xmlns:a16="http://schemas.microsoft.com/office/drawing/2014/main" id="{D24F1F21-9DF5-FDCC-D009-AF14195A14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97684" y="985201"/>
            <a:ext cx="3086484"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Superficial inguinal ring (Anulus inguinalis superficialis); Image: Paul Kim">
            <a:extLst>
              <a:ext uri="{FF2B5EF4-FFF2-40B4-BE49-F238E27FC236}">
                <a16:creationId xmlns:a16="http://schemas.microsoft.com/office/drawing/2014/main" id="{469F7402-3F55-37B0-882E-95748F9CF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6035" y="991647"/>
            <a:ext cx="2876423" cy="301986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Spermatic cord (Funiculus spermaticus); Image: Paul Kim">
            <a:extLst>
              <a:ext uri="{FF2B5EF4-FFF2-40B4-BE49-F238E27FC236}">
                <a16:creationId xmlns:a16="http://schemas.microsoft.com/office/drawing/2014/main" id="{B8C803EC-F6BB-7E71-BDFE-0C8BA76CA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57" y="3986076"/>
            <a:ext cx="2782859" cy="284648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Cremaster muscle (Musculus cremaster); Image: Paul Kim">
            <a:extLst>
              <a:ext uri="{FF2B5EF4-FFF2-40B4-BE49-F238E27FC236}">
                <a16:creationId xmlns:a16="http://schemas.microsoft.com/office/drawing/2014/main" id="{6B7525B9-2922-47BE-1465-7650F145D5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7573" y="3986076"/>
            <a:ext cx="2876423" cy="2846489"/>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Cremasteric artery (Arteria cremasterica); Image: Paul Kim">
            <a:extLst>
              <a:ext uri="{FF2B5EF4-FFF2-40B4-BE49-F238E27FC236}">
                <a16:creationId xmlns:a16="http://schemas.microsoft.com/office/drawing/2014/main" id="{8D2AA4BC-1183-6477-945A-C4B05E4E8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6034" y="4087442"/>
            <a:ext cx="2876423" cy="277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12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4403" y="809064"/>
            <a:ext cx="6795193" cy="677108"/>
          </a:xfrm>
        </p:spPr>
        <p:txBody>
          <a:bodyPr vert="horz" wrap="square" lIns="0" tIns="10085" rIns="0" bIns="0" rtlCol="0" anchor="ctr">
            <a:normAutofit/>
          </a:bodyPr>
          <a:lstStyle/>
          <a:p>
            <a:pPr marL="11206">
              <a:spcBef>
                <a:spcPts val="79"/>
              </a:spcBef>
            </a:pPr>
            <a:r>
              <a:rPr spc="-4" dirty="0"/>
              <a:t>Male</a:t>
            </a:r>
            <a:r>
              <a:rPr spc="-57" dirty="0"/>
              <a:t> </a:t>
            </a:r>
            <a:r>
              <a:rPr spc="-4" dirty="0"/>
              <a:t>Anatomy</a:t>
            </a:r>
          </a:p>
        </p:txBody>
      </p:sp>
      <p:sp>
        <p:nvSpPr>
          <p:cNvPr id="3" name="object 3"/>
          <p:cNvSpPr txBox="1"/>
          <p:nvPr/>
        </p:nvSpPr>
        <p:spPr>
          <a:xfrm>
            <a:off x="1174403" y="1676672"/>
            <a:ext cx="6795193" cy="4352544"/>
          </a:xfrm>
          <a:prstGeom prst="rect">
            <a:avLst/>
          </a:prstGeom>
        </p:spPr>
        <p:txBody>
          <a:bodyPr vert="horz" lIns="0" tIns="48185" rIns="0" bIns="0" rtlCol="0" anchor="t">
            <a:normAutofit/>
          </a:bodyPr>
          <a:lstStyle/>
          <a:p>
            <a:pPr marL="314902" indent="-304256" defTabSz="806867">
              <a:spcBef>
                <a:spcPts val="379"/>
              </a:spcBef>
              <a:buFontTx/>
              <a:buChar char="•"/>
              <a:tabLst>
                <a:tab pos="314902" algn="l"/>
                <a:tab pos="315462" algn="l"/>
              </a:tabLst>
            </a:pPr>
            <a:r>
              <a:rPr lang="en" sz="2400" spc="-4" dirty="0">
                <a:solidFill>
                  <a:srgbClr val="FFFC78"/>
                </a:solidFill>
              </a:rPr>
              <a:t>Primary</a:t>
            </a:r>
            <a:r>
              <a:rPr lang="en" sz="2400" spc="-26" dirty="0">
                <a:solidFill>
                  <a:srgbClr val="FFFC78"/>
                </a:solidFill>
              </a:rPr>
              <a:t> </a:t>
            </a:r>
            <a:r>
              <a:rPr lang="en" sz="2400" spc="-4" dirty="0">
                <a:solidFill>
                  <a:srgbClr val="FFFC78"/>
                </a:solidFill>
              </a:rPr>
              <a:t>Organ</a:t>
            </a:r>
            <a:endParaRPr lang="en" sz="2400" dirty="0">
              <a:solidFill>
                <a:srgbClr val="FFFC78"/>
              </a:solidFill>
            </a:endParaRPr>
          </a:p>
          <a:p>
            <a:pPr marL="414079" defTabSz="806867">
              <a:spcBef>
                <a:spcPts val="247"/>
              </a:spcBef>
              <a:tabLst>
                <a:tab pos="734585" algn="l"/>
              </a:tabLst>
            </a:pPr>
            <a:r>
              <a:rPr lang="en" sz="2400" dirty="0">
                <a:solidFill>
                  <a:srgbClr val="FFFC78"/>
                </a:solidFill>
              </a:rPr>
              <a:t>–	testes,</a:t>
            </a:r>
            <a:r>
              <a:rPr lang="en" sz="2400" spc="-18" dirty="0">
                <a:solidFill>
                  <a:srgbClr val="FFFC78"/>
                </a:solidFill>
              </a:rPr>
              <a:t> </a:t>
            </a:r>
            <a:r>
              <a:rPr lang="en" sz="2400" dirty="0">
                <a:solidFill>
                  <a:srgbClr val="FFFC78"/>
                </a:solidFill>
              </a:rPr>
              <a:t>genetically</a:t>
            </a:r>
            <a:r>
              <a:rPr lang="en" sz="2400" spc="-18" dirty="0">
                <a:solidFill>
                  <a:srgbClr val="FFFC78"/>
                </a:solidFill>
              </a:rPr>
              <a:t> </a:t>
            </a:r>
            <a:r>
              <a:rPr lang="en" sz="2400" dirty="0">
                <a:solidFill>
                  <a:srgbClr val="FFFC78"/>
                </a:solidFill>
              </a:rPr>
              <a:t>determined</a:t>
            </a:r>
            <a:r>
              <a:rPr lang="en" sz="2400" spc="-18" dirty="0">
                <a:solidFill>
                  <a:srgbClr val="FFFC78"/>
                </a:solidFill>
              </a:rPr>
              <a:t> </a:t>
            </a:r>
            <a:r>
              <a:rPr lang="en" sz="2400" dirty="0">
                <a:solidFill>
                  <a:srgbClr val="FFFC78"/>
                </a:solidFill>
              </a:rPr>
              <a:t>in</a:t>
            </a:r>
            <a:r>
              <a:rPr lang="en" sz="2400" spc="-13" dirty="0">
                <a:solidFill>
                  <a:srgbClr val="FFFC78"/>
                </a:solidFill>
              </a:rPr>
              <a:t> </a:t>
            </a:r>
            <a:r>
              <a:rPr lang="en" sz="2400" dirty="0">
                <a:solidFill>
                  <a:srgbClr val="FFFC78"/>
                </a:solidFill>
              </a:rPr>
              <a:t>mammals</a:t>
            </a:r>
          </a:p>
          <a:p>
            <a:pPr marL="667346" marR="4483" indent="-253266" defTabSz="806867">
              <a:spcBef>
                <a:spcPts val="547"/>
              </a:spcBef>
            </a:pPr>
            <a:r>
              <a:rPr lang="en" sz="2400" dirty="0">
                <a:solidFill>
                  <a:srgbClr val="FFFC78"/>
                </a:solidFill>
              </a:rPr>
              <a:t>- testis releases hormones that then control the </a:t>
            </a:r>
            <a:r>
              <a:rPr lang="en" sz="2400" spc="4" dirty="0">
                <a:solidFill>
                  <a:srgbClr val="FFFC78"/>
                </a:solidFill>
              </a:rPr>
              <a:t> </a:t>
            </a:r>
            <a:r>
              <a:rPr lang="en" sz="2400" dirty="0">
                <a:solidFill>
                  <a:srgbClr val="FFFC78"/>
                </a:solidFill>
              </a:rPr>
              <a:t>development</a:t>
            </a:r>
            <a:r>
              <a:rPr lang="en" sz="2400" spc="-22" dirty="0">
                <a:solidFill>
                  <a:srgbClr val="FFFC78"/>
                </a:solidFill>
              </a:rPr>
              <a:t> </a:t>
            </a:r>
            <a:r>
              <a:rPr lang="en" sz="2400" dirty="0">
                <a:solidFill>
                  <a:srgbClr val="FFFC78"/>
                </a:solidFill>
              </a:rPr>
              <a:t>of</a:t>
            </a:r>
            <a:r>
              <a:rPr lang="en" sz="2400" spc="-18" dirty="0">
                <a:solidFill>
                  <a:srgbClr val="FFFC78"/>
                </a:solidFill>
              </a:rPr>
              <a:t> </a:t>
            </a:r>
            <a:r>
              <a:rPr lang="en" sz="2400" spc="-4" dirty="0">
                <a:solidFill>
                  <a:srgbClr val="FFFC78"/>
                </a:solidFill>
              </a:rPr>
              <a:t>secondary</a:t>
            </a:r>
            <a:r>
              <a:rPr lang="en" sz="2400" spc="-22" dirty="0">
                <a:solidFill>
                  <a:srgbClr val="FFFC78"/>
                </a:solidFill>
              </a:rPr>
              <a:t> </a:t>
            </a:r>
            <a:r>
              <a:rPr lang="en" sz="2400" spc="-4" dirty="0">
                <a:solidFill>
                  <a:srgbClr val="FFFC78"/>
                </a:solidFill>
              </a:rPr>
              <a:t>sex</a:t>
            </a:r>
            <a:r>
              <a:rPr lang="en" sz="2400" spc="-18" dirty="0">
                <a:solidFill>
                  <a:srgbClr val="FFFC78"/>
                </a:solidFill>
              </a:rPr>
              <a:t> </a:t>
            </a:r>
            <a:r>
              <a:rPr lang="en" sz="2400" dirty="0">
                <a:solidFill>
                  <a:srgbClr val="FFFC78"/>
                </a:solidFill>
              </a:rPr>
              <a:t>characteristics</a:t>
            </a:r>
          </a:p>
          <a:p>
            <a:pPr marL="350763" indent="-340117" defTabSz="806867">
              <a:spcBef>
                <a:spcPts val="269"/>
              </a:spcBef>
              <a:buFontTx/>
              <a:buAutoNum type="arabicParenR"/>
              <a:tabLst>
                <a:tab pos="351323" algn="l"/>
              </a:tabLst>
            </a:pPr>
            <a:r>
              <a:rPr lang="en" sz="2400" spc="-4" dirty="0">
                <a:solidFill>
                  <a:srgbClr val="FFFC78"/>
                </a:solidFill>
              </a:rPr>
              <a:t>Secondary</a:t>
            </a:r>
            <a:r>
              <a:rPr lang="en" sz="2400" spc="-22" dirty="0">
                <a:solidFill>
                  <a:srgbClr val="FFFC78"/>
                </a:solidFill>
              </a:rPr>
              <a:t> </a:t>
            </a:r>
            <a:r>
              <a:rPr lang="en" sz="2400" spc="-4" dirty="0">
                <a:solidFill>
                  <a:srgbClr val="FFFC78"/>
                </a:solidFill>
              </a:rPr>
              <a:t>Organs</a:t>
            </a:r>
            <a:endParaRPr lang="en" sz="2400" dirty="0">
              <a:solidFill>
                <a:srgbClr val="FFFC78"/>
              </a:solidFill>
            </a:endParaRPr>
          </a:p>
          <a:p>
            <a:pPr marL="667346" lvl="1" indent="-253827" defTabSz="806867">
              <a:spcBef>
                <a:spcPts val="247"/>
              </a:spcBef>
              <a:buFontTx/>
              <a:buChar char="–"/>
              <a:tabLst>
                <a:tab pos="667346" algn="l"/>
                <a:tab pos="667906" algn="l"/>
              </a:tabLst>
            </a:pPr>
            <a:r>
              <a:rPr lang="en" sz="2400" dirty="0">
                <a:solidFill>
                  <a:srgbClr val="FFFC78"/>
                </a:solidFill>
              </a:rPr>
              <a:t>internal</a:t>
            </a:r>
            <a:r>
              <a:rPr lang="en" sz="2400" spc="-26" dirty="0">
                <a:solidFill>
                  <a:srgbClr val="FFFC78"/>
                </a:solidFill>
              </a:rPr>
              <a:t> </a:t>
            </a:r>
            <a:r>
              <a:rPr lang="en" sz="2400" dirty="0">
                <a:solidFill>
                  <a:srgbClr val="FFFC78"/>
                </a:solidFill>
              </a:rPr>
              <a:t>duct</a:t>
            </a:r>
            <a:r>
              <a:rPr lang="en" sz="2400" spc="-26" dirty="0">
                <a:solidFill>
                  <a:srgbClr val="FFFC78"/>
                </a:solidFill>
              </a:rPr>
              <a:t> </a:t>
            </a:r>
            <a:r>
              <a:rPr lang="en" sz="2400" spc="-4" dirty="0">
                <a:solidFill>
                  <a:srgbClr val="FFFC78"/>
                </a:solidFill>
              </a:rPr>
              <a:t>system</a:t>
            </a:r>
            <a:endParaRPr lang="en" sz="2400" dirty="0">
              <a:solidFill>
                <a:srgbClr val="FFFC78"/>
              </a:solidFill>
            </a:endParaRPr>
          </a:p>
          <a:p>
            <a:pPr marL="1019790" lvl="2" indent="-202277" defTabSz="806867">
              <a:spcBef>
                <a:spcPts val="224"/>
              </a:spcBef>
              <a:buFontTx/>
              <a:buChar char="•"/>
              <a:tabLst>
                <a:tab pos="1019229" algn="l"/>
                <a:tab pos="1019790" algn="l"/>
              </a:tabLst>
            </a:pPr>
            <a:r>
              <a:rPr lang="en" sz="2400" spc="-4" dirty="0">
                <a:solidFill>
                  <a:srgbClr val="FFFC78"/>
                </a:solidFill>
              </a:rPr>
              <a:t>e.g.,</a:t>
            </a:r>
            <a:r>
              <a:rPr lang="en" sz="2400" spc="-9" dirty="0">
                <a:solidFill>
                  <a:srgbClr val="FFFC78"/>
                </a:solidFill>
              </a:rPr>
              <a:t> </a:t>
            </a:r>
            <a:r>
              <a:rPr lang="en" sz="2400" spc="-4" dirty="0">
                <a:solidFill>
                  <a:srgbClr val="FFFC78"/>
                </a:solidFill>
              </a:rPr>
              <a:t>vas deferens, </a:t>
            </a:r>
            <a:r>
              <a:rPr lang="en" sz="2400" spc="-4" dirty="0" err="1">
                <a:solidFill>
                  <a:srgbClr val="FFFC78"/>
                </a:solidFill>
              </a:rPr>
              <a:t>epididymus</a:t>
            </a:r>
            <a:endParaRPr lang="en" sz="2400" dirty="0">
              <a:solidFill>
                <a:srgbClr val="FFFC78"/>
              </a:solidFill>
            </a:endParaRPr>
          </a:p>
          <a:p>
            <a:pPr marL="667346" lvl="1" indent="-253827" defTabSz="806867">
              <a:spcBef>
                <a:spcPts val="243"/>
              </a:spcBef>
              <a:buFontTx/>
              <a:buChar char="–"/>
              <a:tabLst>
                <a:tab pos="667346" algn="l"/>
                <a:tab pos="667906" algn="l"/>
              </a:tabLst>
            </a:pPr>
            <a:r>
              <a:rPr lang="en" sz="2400" dirty="0">
                <a:solidFill>
                  <a:srgbClr val="FFFC78"/>
                </a:solidFill>
              </a:rPr>
              <a:t>external</a:t>
            </a:r>
            <a:r>
              <a:rPr lang="en" sz="2400" spc="-40" dirty="0">
                <a:solidFill>
                  <a:srgbClr val="FFFC78"/>
                </a:solidFill>
              </a:rPr>
              <a:t> </a:t>
            </a:r>
            <a:r>
              <a:rPr lang="en" sz="2400" dirty="0">
                <a:solidFill>
                  <a:srgbClr val="FFFC78"/>
                </a:solidFill>
              </a:rPr>
              <a:t>genitalia</a:t>
            </a:r>
          </a:p>
          <a:p>
            <a:pPr marL="350763" indent="-340117" defTabSz="806867">
              <a:spcBef>
                <a:spcPts val="282"/>
              </a:spcBef>
              <a:buFontTx/>
              <a:buAutoNum type="arabicParenR"/>
              <a:tabLst>
                <a:tab pos="351323" algn="l"/>
              </a:tabLst>
            </a:pPr>
            <a:r>
              <a:rPr lang="en" sz="2400" spc="-4" dirty="0">
                <a:solidFill>
                  <a:srgbClr val="FFFC78"/>
                </a:solidFill>
              </a:rPr>
              <a:t>Secondary</a:t>
            </a:r>
            <a:r>
              <a:rPr lang="en" sz="2400" spc="-9" dirty="0">
                <a:solidFill>
                  <a:srgbClr val="FFFC78"/>
                </a:solidFill>
              </a:rPr>
              <a:t> </a:t>
            </a:r>
            <a:r>
              <a:rPr lang="en" sz="2400" spc="-4" dirty="0">
                <a:solidFill>
                  <a:srgbClr val="FFFC78"/>
                </a:solidFill>
              </a:rPr>
              <a:t>Sexual Characters</a:t>
            </a:r>
            <a:endParaRPr lang="en" sz="2400" dirty="0">
              <a:solidFill>
                <a:srgbClr val="FFFC78"/>
              </a:solidFill>
            </a:endParaRPr>
          </a:p>
          <a:p>
            <a:pPr marL="667346" lvl="1" indent="-253827" defTabSz="806867">
              <a:spcBef>
                <a:spcPts val="269"/>
              </a:spcBef>
              <a:buFontTx/>
              <a:buChar char="–"/>
              <a:tabLst>
                <a:tab pos="667346" algn="l"/>
                <a:tab pos="667906" algn="l"/>
              </a:tabLst>
            </a:pPr>
            <a:r>
              <a:rPr lang="en" sz="2400" dirty="0">
                <a:solidFill>
                  <a:srgbClr val="FFFC78"/>
                </a:solidFill>
              </a:rPr>
              <a:t>e.g.,</a:t>
            </a:r>
            <a:r>
              <a:rPr lang="en" sz="2400" spc="-18" dirty="0">
                <a:solidFill>
                  <a:srgbClr val="FFFC78"/>
                </a:solidFill>
              </a:rPr>
              <a:t> </a:t>
            </a:r>
            <a:r>
              <a:rPr lang="en" sz="2400" dirty="0">
                <a:solidFill>
                  <a:srgbClr val="FFFC78"/>
                </a:solidFill>
              </a:rPr>
              <a:t>antlers,</a:t>
            </a:r>
            <a:r>
              <a:rPr lang="en" sz="2400" spc="-18" dirty="0">
                <a:solidFill>
                  <a:srgbClr val="FFFC78"/>
                </a:solidFill>
              </a:rPr>
              <a:t> </a:t>
            </a:r>
            <a:r>
              <a:rPr lang="en" sz="2400" dirty="0">
                <a:solidFill>
                  <a:srgbClr val="FFFC78"/>
                </a:solidFill>
              </a:rPr>
              <a:t>coloration,</a:t>
            </a:r>
            <a:r>
              <a:rPr lang="en" sz="2400" spc="-18" dirty="0">
                <a:solidFill>
                  <a:srgbClr val="FFFC78"/>
                </a:solidFill>
              </a:rPr>
              <a:t> </a:t>
            </a:r>
            <a:r>
              <a:rPr lang="en" sz="2400" dirty="0">
                <a:solidFill>
                  <a:srgbClr val="FFFC78"/>
                </a:solidFill>
              </a:rPr>
              <a:t>facial</a:t>
            </a:r>
            <a:r>
              <a:rPr lang="en" sz="2400" spc="-13" dirty="0">
                <a:solidFill>
                  <a:srgbClr val="FFFC78"/>
                </a:solidFill>
              </a:rPr>
              <a:t> </a:t>
            </a:r>
            <a:r>
              <a:rPr lang="en" sz="2400" dirty="0">
                <a:solidFill>
                  <a:srgbClr val="FFFC78"/>
                </a:solidFill>
              </a:rPr>
              <a:t>hair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3D6564-279F-FAE2-48E5-EE4C0F5A7FC9}"/>
              </a:ext>
            </a:extLst>
          </p:cNvPr>
          <p:cNvSpPr>
            <a:spLocks noGrp="1"/>
          </p:cNvSpPr>
          <p:nvPr>
            <p:ph type="title"/>
          </p:nvPr>
        </p:nvSpPr>
        <p:spPr>
          <a:xfrm>
            <a:off x="467544" y="0"/>
            <a:ext cx="8568952" cy="2171700"/>
          </a:xfrm>
        </p:spPr>
        <p:txBody>
          <a:bodyPr>
            <a:normAutofit/>
          </a:bodyPr>
          <a:lstStyle/>
          <a:p>
            <a:pPr algn="ctr"/>
            <a:r>
              <a:rPr lang="de-CH" sz="2800" b="1" dirty="0">
                <a:solidFill>
                  <a:schemeClr val="accent6">
                    <a:lumMod val="50000"/>
                  </a:schemeClr>
                </a:solidFill>
              </a:rPr>
              <a:t>Tunica vaginalis </a:t>
            </a:r>
            <a:r>
              <a:rPr lang="de-CH" sz="2800" b="1" dirty="0" err="1">
                <a:solidFill>
                  <a:schemeClr val="accent6">
                    <a:lumMod val="50000"/>
                  </a:schemeClr>
                </a:solidFill>
              </a:rPr>
              <a:t>testis</a:t>
            </a:r>
            <a:r>
              <a:rPr lang="de-CH" sz="2800" b="1" dirty="0">
                <a:solidFill>
                  <a:schemeClr val="accent6">
                    <a:lumMod val="50000"/>
                  </a:schemeClr>
                </a:solidFill>
              </a:rPr>
              <a:t>, </a:t>
            </a:r>
            <a:r>
              <a:rPr lang="de-CH" sz="2800" b="1" dirty="0" err="1">
                <a:solidFill>
                  <a:schemeClr val="accent6">
                    <a:lumMod val="50000"/>
                  </a:schemeClr>
                </a:solidFill>
              </a:rPr>
              <a:t>tunica</a:t>
            </a:r>
            <a:r>
              <a:rPr lang="de-CH" sz="2800" b="1" dirty="0">
                <a:solidFill>
                  <a:schemeClr val="accent6">
                    <a:lumMod val="50000"/>
                  </a:schemeClr>
                </a:solidFill>
              </a:rPr>
              <a:t> </a:t>
            </a:r>
            <a:r>
              <a:rPr lang="de-CH" sz="2800" b="1" dirty="0" err="1">
                <a:solidFill>
                  <a:schemeClr val="accent6">
                    <a:lumMod val="50000"/>
                  </a:schemeClr>
                </a:solidFill>
              </a:rPr>
              <a:t>albuginea</a:t>
            </a:r>
            <a:r>
              <a:rPr lang="de-CH" sz="2800" b="1" dirty="0">
                <a:solidFill>
                  <a:schemeClr val="accent6">
                    <a:lumMod val="50000"/>
                  </a:schemeClr>
                </a:solidFill>
              </a:rPr>
              <a:t> </a:t>
            </a:r>
            <a:r>
              <a:rPr lang="de-CH" sz="2800" b="1" dirty="0" err="1">
                <a:solidFill>
                  <a:schemeClr val="accent6">
                    <a:lumMod val="50000"/>
                  </a:schemeClr>
                </a:solidFill>
              </a:rPr>
              <a:t>testis</a:t>
            </a:r>
            <a:r>
              <a:rPr lang="de-CH" sz="2800" b="1" dirty="0">
                <a:solidFill>
                  <a:schemeClr val="accent6">
                    <a:lumMod val="50000"/>
                  </a:schemeClr>
                </a:solidFill>
              </a:rPr>
              <a:t>, genital </a:t>
            </a:r>
            <a:r>
              <a:rPr lang="de-CH" sz="2800" b="1" dirty="0" err="1">
                <a:solidFill>
                  <a:schemeClr val="accent6">
                    <a:lumMod val="50000"/>
                  </a:schemeClr>
                </a:solidFill>
              </a:rPr>
              <a:t>branch</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genitofemoral</a:t>
            </a:r>
            <a:r>
              <a:rPr lang="de-CH" sz="2800" b="1" dirty="0">
                <a:solidFill>
                  <a:schemeClr val="accent6">
                    <a:lumMod val="50000"/>
                  </a:schemeClr>
                </a:solidFill>
              </a:rPr>
              <a:t> nerve, anterior </a:t>
            </a:r>
            <a:r>
              <a:rPr lang="de-CH" sz="2800" b="1" dirty="0" err="1">
                <a:solidFill>
                  <a:schemeClr val="accent6">
                    <a:lumMod val="50000"/>
                  </a:schemeClr>
                </a:solidFill>
              </a:rPr>
              <a:t>scrotal</a:t>
            </a:r>
            <a:r>
              <a:rPr lang="de-CH" sz="2800" b="1" dirty="0">
                <a:solidFill>
                  <a:schemeClr val="accent6">
                    <a:lumMod val="50000"/>
                  </a:schemeClr>
                </a:solidFill>
              </a:rPr>
              <a:t> </a:t>
            </a:r>
            <a:r>
              <a:rPr lang="de-CH" sz="2800" b="1" dirty="0" err="1">
                <a:solidFill>
                  <a:schemeClr val="accent6">
                    <a:lumMod val="50000"/>
                  </a:schemeClr>
                </a:solidFill>
              </a:rPr>
              <a:t>branch</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ilioinguinal</a:t>
            </a:r>
            <a:r>
              <a:rPr lang="de-CH" sz="2800" b="1" dirty="0">
                <a:solidFill>
                  <a:schemeClr val="accent6">
                    <a:lumMod val="50000"/>
                  </a:schemeClr>
                </a:solidFill>
              </a:rPr>
              <a:t> nerve﻿, </a:t>
            </a:r>
            <a:r>
              <a:rPr lang="de-CH" sz="2800" b="1" dirty="0" err="1">
                <a:solidFill>
                  <a:schemeClr val="accent6">
                    <a:lumMod val="50000"/>
                  </a:schemeClr>
                </a:solidFill>
              </a:rPr>
              <a:t>testicular</a:t>
            </a:r>
            <a:r>
              <a:rPr lang="de-CH" sz="2800" b="1" dirty="0">
                <a:solidFill>
                  <a:schemeClr val="accent6">
                    <a:lumMod val="50000"/>
                  </a:schemeClr>
                </a:solidFill>
              </a:rPr>
              <a:t> </a:t>
            </a:r>
            <a:r>
              <a:rPr lang="de-CH" sz="2800" b="1" dirty="0" err="1">
                <a:solidFill>
                  <a:schemeClr val="accent6">
                    <a:lumMod val="50000"/>
                  </a:schemeClr>
                </a:solidFill>
              </a:rPr>
              <a:t>artery</a:t>
            </a:r>
            <a:r>
              <a:rPr lang="de-CH" sz="2800" b="1" dirty="0">
                <a:solidFill>
                  <a:schemeClr val="accent6">
                    <a:lumMod val="50000"/>
                  </a:schemeClr>
                </a:solidFill>
              </a:rPr>
              <a:t>, </a:t>
            </a:r>
            <a:r>
              <a:rPr lang="de-CH" sz="2800" b="1" dirty="0" err="1">
                <a:solidFill>
                  <a:schemeClr val="accent6">
                    <a:lumMod val="50000"/>
                  </a:schemeClr>
                </a:solidFill>
              </a:rPr>
              <a:t>pampiriform</a:t>
            </a:r>
            <a:r>
              <a:rPr lang="de-CH" sz="2800" b="1" dirty="0">
                <a:solidFill>
                  <a:schemeClr val="accent6">
                    <a:lumMod val="50000"/>
                  </a:schemeClr>
                </a:solidFill>
              </a:rPr>
              <a:t> </a:t>
            </a:r>
            <a:r>
              <a:rPr lang="de-CH" sz="2800" b="1" dirty="0" err="1">
                <a:solidFill>
                  <a:schemeClr val="accent6">
                    <a:lumMod val="50000"/>
                  </a:schemeClr>
                </a:solidFill>
              </a:rPr>
              <a:t>plexus</a:t>
            </a:r>
            <a:endParaRPr lang="el-GR" sz="2800" b="1" dirty="0">
              <a:solidFill>
                <a:schemeClr val="accent6">
                  <a:lumMod val="50000"/>
                </a:schemeClr>
              </a:solidFill>
            </a:endParaRPr>
          </a:p>
        </p:txBody>
      </p:sp>
      <p:pic>
        <p:nvPicPr>
          <p:cNvPr id="20482" name="Picture 2" descr="Tunica vaginalis of testis (Tunica vaginalis testis); Image: Paul Kim">
            <a:extLst>
              <a:ext uri="{FF2B5EF4-FFF2-40B4-BE49-F238E27FC236}">
                <a16:creationId xmlns:a16="http://schemas.microsoft.com/office/drawing/2014/main" id="{8AD9E475-6283-4537-06F7-1BA00C1CE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96" y="1628800"/>
            <a:ext cx="283304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unica albuginea of testis (Tunica albuginea testis); Image: Paul Kim">
            <a:extLst>
              <a:ext uri="{FF2B5EF4-FFF2-40B4-BE49-F238E27FC236}">
                <a16:creationId xmlns:a16="http://schemas.microsoft.com/office/drawing/2014/main" id="{1978B33F-E007-5944-077D-0E65B1EE6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108" y="1627576"/>
            <a:ext cx="2783027"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Genital branch of genitofemoral nerve (Ramus genitalis nervi genitofemoralis); Image: Paul Kim">
            <a:extLst>
              <a:ext uri="{FF2B5EF4-FFF2-40B4-BE49-F238E27FC236}">
                <a16:creationId xmlns:a16="http://schemas.microsoft.com/office/drawing/2014/main" id="{BBF3544C-5FF7-8AD4-1B78-C379DAAFC11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55501" y="1627576"/>
            <a:ext cx="324036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Anterior scrotal branch of ilioinguinal nerve (Ramus scrotalis anterior nervi ilioinguinalis); Image: Paul Kim">
            <a:extLst>
              <a:ext uri="{FF2B5EF4-FFF2-40B4-BE49-F238E27FC236}">
                <a16:creationId xmlns:a16="http://schemas.microsoft.com/office/drawing/2014/main" id="{B691F84D-07E3-5865-E00E-6CE594D15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96" y="4299688"/>
            <a:ext cx="2892413" cy="2558312"/>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Testicular artery (Arteria testicularis); Image: Paul Kim">
            <a:extLst>
              <a:ext uri="{FF2B5EF4-FFF2-40B4-BE49-F238E27FC236}">
                <a16:creationId xmlns:a16="http://schemas.microsoft.com/office/drawing/2014/main" id="{DB3DA9CF-173B-6891-19B3-F19BA635B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108" y="4299688"/>
            <a:ext cx="2783027" cy="2558312"/>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Pampiniform plexus (Plexus pampiniformis); Image: Paul Kim">
            <a:extLst>
              <a:ext uri="{FF2B5EF4-FFF2-40B4-BE49-F238E27FC236}">
                <a16:creationId xmlns:a16="http://schemas.microsoft.com/office/drawing/2014/main" id="{8466AA63-F054-F006-D17F-30953C806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5500" y="4299688"/>
            <a:ext cx="3212293" cy="256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954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E76EA4-3B31-63A5-901B-01A1C167C542}"/>
              </a:ext>
            </a:extLst>
          </p:cNvPr>
          <p:cNvSpPr>
            <a:spLocks noGrp="1"/>
          </p:cNvSpPr>
          <p:nvPr>
            <p:ph type="title"/>
          </p:nvPr>
        </p:nvSpPr>
        <p:spPr>
          <a:xfrm>
            <a:off x="395536" y="116632"/>
            <a:ext cx="8748464" cy="1296144"/>
          </a:xfrm>
        </p:spPr>
        <p:txBody>
          <a:bodyPr>
            <a:normAutofit/>
          </a:bodyPr>
          <a:lstStyle/>
          <a:p>
            <a:pPr algn="ctr"/>
            <a:r>
              <a:rPr lang="de-CH" sz="2400" b="1" dirty="0" err="1">
                <a:solidFill>
                  <a:schemeClr val="accent6">
                    <a:lumMod val="50000"/>
                  </a:schemeClr>
                </a:solidFill>
              </a:rPr>
              <a:t>Autonomic</a:t>
            </a:r>
            <a:r>
              <a:rPr lang="de-CH" sz="2400" b="1" dirty="0">
                <a:solidFill>
                  <a:schemeClr val="accent6">
                    <a:lumMod val="50000"/>
                  </a:schemeClr>
                </a:solidFill>
              </a:rPr>
              <a:t> </a:t>
            </a:r>
            <a:r>
              <a:rPr lang="de-CH" sz="2400" b="1" dirty="0" err="1">
                <a:solidFill>
                  <a:schemeClr val="accent6">
                    <a:lumMod val="50000"/>
                  </a:schemeClr>
                </a:solidFill>
              </a:rPr>
              <a:t>testicular</a:t>
            </a:r>
            <a:r>
              <a:rPr lang="de-CH" sz="2400" b="1" dirty="0">
                <a:solidFill>
                  <a:schemeClr val="accent6">
                    <a:lumMod val="50000"/>
                  </a:schemeClr>
                </a:solidFill>
              </a:rPr>
              <a:t> </a:t>
            </a:r>
            <a:r>
              <a:rPr lang="de-CH" sz="2400" b="1" dirty="0" err="1">
                <a:solidFill>
                  <a:schemeClr val="accent6">
                    <a:lumMod val="50000"/>
                  </a:schemeClr>
                </a:solidFill>
              </a:rPr>
              <a:t>plexus</a:t>
            </a:r>
            <a:r>
              <a:rPr lang="de-CH" sz="2400" b="1" dirty="0">
                <a:solidFill>
                  <a:schemeClr val="accent6">
                    <a:lumMod val="50000"/>
                  </a:schemeClr>
                </a:solidFill>
              </a:rPr>
              <a:t>, </a:t>
            </a:r>
            <a:r>
              <a:rPr lang="de-CH" sz="2400" b="1" dirty="0" err="1">
                <a:solidFill>
                  <a:schemeClr val="accent6">
                    <a:lumMod val="50000"/>
                  </a:schemeClr>
                </a:solidFill>
              </a:rPr>
              <a:t>lymphatic</a:t>
            </a:r>
            <a:r>
              <a:rPr lang="de-CH" sz="2400" b="1" dirty="0">
                <a:solidFill>
                  <a:schemeClr val="accent6">
                    <a:lumMod val="50000"/>
                  </a:schemeClr>
                </a:solidFill>
              </a:rPr>
              <a:t> </a:t>
            </a:r>
            <a:r>
              <a:rPr lang="de-CH" sz="2400" b="1" dirty="0" err="1">
                <a:solidFill>
                  <a:schemeClr val="accent6">
                    <a:lumMod val="50000"/>
                  </a:schemeClr>
                </a:solidFill>
              </a:rPr>
              <a:t>vessels</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spermatic</a:t>
            </a:r>
            <a:r>
              <a:rPr lang="de-CH" sz="2400" b="1" dirty="0">
                <a:solidFill>
                  <a:schemeClr val="accent6">
                    <a:lumMod val="50000"/>
                  </a:schemeClr>
                </a:solidFill>
              </a:rPr>
              <a:t> </a:t>
            </a:r>
            <a:r>
              <a:rPr lang="de-CH" sz="2400" b="1" dirty="0" err="1">
                <a:solidFill>
                  <a:schemeClr val="accent6">
                    <a:lumMod val="50000"/>
                  </a:schemeClr>
                </a:solidFill>
              </a:rPr>
              <a:t>cord</a:t>
            </a:r>
            <a:r>
              <a:rPr lang="de-CH" sz="2400" b="1" dirty="0">
                <a:solidFill>
                  <a:schemeClr val="accent6">
                    <a:lumMod val="50000"/>
                  </a:schemeClr>
                </a:solidFill>
              </a:rPr>
              <a:t>, </a:t>
            </a:r>
            <a:r>
              <a:rPr lang="de-CH" sz="2400" b="1" dirty="0" err="1">
                <a:solidFill>
                  <a:schemeClr val="accent6">
                    <a:lumMod val="50000"/>
                  </a:schemeClr>
                </a:solidFill>
              </a:rPr>
              <a:t>ductus</a:t>
            </a:r>
            <a:r>
              <a:rPr lang="de-CH" sz="2400" b="1" dirty="0">
                <a:solidFill>
                  <a:schemeClr val="accent6">
                    <a:lumMod val="50000"/>
                  </a:schemeClr>
                </a:solidFill>
              </a:rPr>
              <a:t> </a:t>
            </a:r>
            <a:r>
              <a:rPr lang="de-CH" sz="2400" b="1" dirty="0" err="1">
                <a:solidFill>
                  <a:schemeClr val="accent6">
                    <a:lumMod val="50000"/>
                  </a:schemeClr>
                </a:solidFill>
              </a:rPr>
              <a:t>deferens</a:t>
            </a:r>
            <a:r>
              <a:rPr lang="de-CH" sz="2400" b="1" dirty="0">
                <a:solidFill>
                  <a:schemeClr val="accent6">
                    <a:lumMod val="50000"/>
                  </a:schemeClr>
                </a:solidFill>
              </a:rPr>
              <a:t>, </a:t>
            </a:r>
            <a:r>
              <a:rPr lang="de-CH" sz="2400" b="1" dirty="0" err="1">
                <a:solidFill>
                  <a:schemeClr val="accent6">
                    <a:lumMod val="50000"/>
                  </a:schemeClr>
                </a:solidFill>
              </a:rPr>
              <a:t>artery</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ductus</a:t>
            </a:r>
            <a:r>
              <a:rPr lang="de-CH" sz="2400" b="1" dirty="0">
                <a:solidFill>
                  <a:schemeClr val="accent6">
                    <a:lumMod val="50000"/>
                  </a:schemeClr>
                </a:solidFill>
              </a:rPr>
              <a:t> </a:t>
            </a:r>
            <a:r>
              <a:rPr lang="de-CH" sz="2400" b="1" dirty="0" err="1">
                <a:solidFill>
                  <a:schemeClr val="accent6">
                    <a:lumMod val="50000"/>
                  </a:schemeClr>
                </a:solidFill>
              </a:rPr>
              <a:t>deferens</a:t>
            </a:r>
            <a:r>
              <a:rPr lang="de-CH" sz="2400" b="1" dirty="0">
                <a:solidFill>
                  <a:schemeClr val="accent6">
                    <a:lumMod val="50000"/>
                  </a:schemeClr>
                </a:solidFill>
              </a:rPr>
              <a:t>, </a:t>
            </a:r>
            <a:r>
              <a:rPr lang="de-CH" sz="2400" b="1" dirty="0" err="1">
                <a:solidFill>
                  <a:schemeClr val="accent6">
                    <a:lumMod val="50000"/>
                  </a:schemeClr>
                </a:solidFill>
              </a:rPr>
              <a:t>posterior</a:t>
            </a:r>
            <a:r>
              <a:rPr lang="de-CH" sz="2400" b="1" dirty="0">
                <a:solidFill>
                  <a:schemeClr val="accent6">
                    <a:lumMod val="50000"/>
                  </a:schemeClr>
                </a:solidFill>
              </a:rPr>
              <a:t> </a:t>
            </a:r>
            <a:r>
              <a:rPr lang="de-CH" sz="2400" b="1" dirty="0" err="1">
                <a:solidFill>
                  <a:schemeClr val="accent6">
                    <a:lumMod val="50000"/>
                  </a:schemeClr>
                </a:solidFill>
              </a:rPr>
              <a:t>scrotal</a:t>
            </a:r>
            <a:r>
              <a:rPr lang="de-CH" sz="2400" b="1" dirty="0">
                <a:solidFill>
                  <a:schemeClr val="accent6">
                    <a:lumMod val="50000"/>
                  </a:schemeClr>
                </a:solidFill>
              </a:rPr>
              <a:t> </a:t>
            </a:r>
            <a:r>
              <a:rPr lang="de-CH" sz="2400" b="1" dirty="0" err="1">
                <a:solidFill>
                  <a:schemeClr val="accent6">
                    <a:lumMod val="50000"/>
                  </a:schemeClr>
                </a:solidFill>
              </a:rPr>
              <a:t>arteries</a:t>
            </a:r>
            <a:r>
              <a:rPr lang="de-CH" sz="2400" b="1" dirty="0">
                <a:solidFill>
                  <a:schemeClr val="accent6">
                    <a:lumMod val="50000"/>
                  </a:schemeClr>
                </a:solidFill>
              </a:rPr>
              <a:t>, - </a:t>
            </a:r>
            <a:r>
              <a:rPr lang="de-CH" sz="2400" b="1" dirty="0" err="1">
                <a:solidFill>
                  <a:schemeClr val="accent6">
                    <a:lumMod val="50000"/>
                  </a:schemeClr>
                </a:solidFill>
              </a:rPr>
              <a:t>nerves</a:t>
            </a:r>
            <a:endParaRPr lang="el-GR" sz="2400" b="1" dirty="0">
              <a:solidFill>
                <a:schemeClr val="accent6">
                  <a:lumMod val="50000"/>
                </a:schemeClr>
              </a:solidFill>
            </a:endParaRPr>
          </a:p>
        </p:txBody>
      </p:sp>
      <p:pic>
        <p:nvPicPr>
          <p:cNvPr id="21506" name="Picture 2" descr="Autonomic testicular plexus (Plexus autonomici testicularis); Image: Paul Kim">
            <a:extLst>
              <a:ext uri="{FF2B5EF4-FFF2-40B4-BE49-F238E27FC236}">
                <a16:creationId xmlns:a16="http://schemas.microsoft.com/office/drawing/2014/main" id="{3DA9BEBB-EF0C-3C73-8749-04E4E219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51756"/>
            <a:ext cx="3168352" cy="292494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Lymphatic vessels of spermatic cord (Vasa lymphatica funiculi spermatici); Image: Paul Kim">
            <a:extLst>
              <a:ext uri="{FF2B5EF4-FFF2-40B4-BE49-F238E27FC236}">
                <a16:creationId xmlns:a16="http://schemas.microsoft.com/office/drawing/2014/main" id="{8948A0D7-AB06-2E34-F644-588D50282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151756"/>
            <a:ext cx="3024336" cy="292494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Ductus deferens; Image: Paul Kim">
            <a:extLst>
              <a:ext uri="{FF2B5EF4-FFF2-40B4-BE49-F238E27FC236}">
                <a16:creationId xmlns:a16="http://schemas.microsoft.com/office/drawing/2014/main" id="{4BCFF5EA-C12B-9A71-A103-252020E4DE6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300193" y="1129602"/>
            <a:ext cx="2843808" cy="294709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Artery of ductus deferens (Arteria ductus deferentis); Image: Paul Kim">
            <a:extLst>
              <a:ext uri="{FF2B5EF4-FFF2-40B4-BE49-F238E27FC236}">
                <a16:creationId xmlns:a16="http://schemas.microsoft.com/office/drawing/2014/main" id="{AFEFAFD1-8507-482B-E002-3BB0DB233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104456"/>
            <a:ext cx="3384376"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Posterior scrotal arteries (Arteriae scrotales posteriores); Image: Irina Münstermann">
            <a:extLst>
              <a:ext uri="{FF2B5EF4-FFF2-40B4-BE49-F238E27FC236}">
                <a16:creationId xmlns:a16="http://schemas.microsoft.com/office/drawing/2014/main" id="{BED872A9-5726-64C0-BD5D-805BD9E84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4076700"/>
            <a:ext cx="2808312"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Posterior scrotal nerves (Nervi scrotales posteriores); Image: Irina Münstermann">
            <a:extLst>
              <a:ext uri="{FF2B5EF4-FFF2-40B4-BE49-F238E27FC236}">
                <a16:creationId xmlns:a16="http://schemas.microsoft.com/office/drawing/2014/main" id="{416F5AC1-4B32-117E-04BD-37CB3DCD79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076700"/>
            <a:ext cx="2843808"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6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799933-BDD3-79C7-37BE-372265BCCCB8}"/>
              </a:ext>
            </a:extLst>
          </p:cNvPr>
          <p:cNvSpPr>
            <a:spLocks noGrp="1"/>
          </p:cNvSpPr>
          <p:nvPr>
            <p:ph type="title"/>
          </p:nvPr>
        </p:nvSpPr>
        <p:spPr>
          <a:xfrm>
            <a:off x="539552" y="0"/>
            <a:ext cx="8352928" cy="1052736"/>
          </a:xfrm>
        </p:spPr>
        <p:txBody>
          <a:bodyPr/>
          <a:lstStyle/>
          <a:p>
            <a:pPr algn="ctr"/>
            <a:r>
              <a:rPr lang="en-US" b="1" dirty="0">
                <a:solidFill>
                  <a:schemeClr val="accent6">
                    <a:lumMod val="50000"/>
                  </a:schemeClr>
                </a:solidFill>
              </a:rPr>
              <a:t>Testis</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403CDA17-0B7F-5BF8-0625-05CEF2BE012A}"/>
              </a:ext>
            </a:extLst>
          </p:cNvPr>
          <p:cNvSpPr>
            <a:spLocks noGrp="1"/>
          </p:cNvSpPr>
          <p:nvPr>
            <p:ph idx="1"/>
          </p:nvPr>
        </p:nvSpPr>
        <p:spPr>
          <a:xfrm>
            <a:off x="107504" y="836712"/>
            <a:ext cx="8784976" cy="6021288"/>
          </a:xfrm>
        </p:spPr>
        <p:txBody>
          <a:bodyPr>
            <a:normAutofit fontScale="55000" lnSpcReduction="20000"/>
          </a:bodyPr>
          <a:lstStyle/>
          <a:p>
            <a:endParaRPr lang="en-US" sz="2400" dirty="0"/>
          </a:p>
          <a:p>
            <a:pPr algn="just">
              <a:buFont typeface="Wingdings" pitchFamily="2" charset="2"/>
              <a:buChar char="Ø"/>
            </a:pPr>
            <a:r>
              <a:rPr lang="en-US" sz="3800" dirty="0"/>
              <a:t>The normally descended testis is ovoid and about 4 cm in length. The </a:t>
            </a:r>
            <a:r>
              <a:rPr lang="en-US" sz="3800" dirty="0">
                <a:solidFill>
                  <a:schemeClr val="tx1"/>
                </a:solidFill>
              </a:rPr>
              <a:t>tunica vaginalis of peritoneum envelops the whole testis except its posterior border and its superior pole.</a:t>
            </a:r>
          </a:p>
          <a:p>
            <a:pPr marL="0" indent="0" algn="just">
              <a:buNone/>
            </a:pPr>
            <a:endParaRPr lang="en-US" sz="3800" dirty="0">
              <a:solidFill>
                <a:schemeClr val="tx1"/>
              </a:solidFill>
            </a:endParaRPr>
          </a:p>
          <a:p>
            <a:pPr algn="just">
              <a:buFont typeface="Wingdings" pitchFamily="2" charset="2"/>
              <a:buChar char="Ø"/>
            </a:pPr>
            <a:r>
              <a:rPr lang="en-US" sz="3800" dirty="0">
                <a:solidFill>
                  <a:schemeClr val="tx1"/>
                </a:solidFill>
              </a:rPr>
              <a:t>The testis itself is surrounded by a dense, irregular connective-tissue capsule, the tunica albuginea. Posteriorly, the tunica forms a median septum, the mediastinum testis, from which more delicate connective tissue </a:t>
            </a:r>
            <a:r>
              <a:rPr lang="en-US" sz="3800" b="1" u="sng" dirty="0">
                <a:solidFill>
                  <a:schemeClr val="accent6">
                    <a:lumMod val="50000"/>
                  </a:schemeClr>
                </a:solidFill>
              </a:rPr>
              <a:t>divides the parenchyma into 200 to 300 compartments that contain the seminiferous tubules. These coiled tubules anastomose in the mediastinum of testis to form the rete testis, from which 6 to 12 ductuli efferentia pass to the head of the epididymis.</a:t>
            </a:r>
          </a:p>
          <a:p>
            <a:pPr marL="0" indent="0" algn="just">
              <a:buNone/>
            </a:pPr>
            <a:endParaRPr lang="en-US" sz="3800" dirty="0">
              <a:solidFill>
                <a:schemeClr val="tx1"/>
              </a:solidFill>
            </a:endParaRPr>
          </a:p>
          <a:p>
            <a:pPr algn="just">
              <a:buFont typeface="Wingdings" pitchFamily="2" charset="2"/>
              <a:buChar char="Ø"/>
            </a:pPr>
            <a:r>
              <a:rPr lang="en-US" sz="3800" dirty="0">
                <a:solidFill>
                  <a:schemeClr val="tx1"/>
                </a:solidFill>
              </a:rPr>
              <a:t>The testis has </a:t>
            </a:r>
            <a:r>
              <a:rPr lang="en-US" sz="3800" dirty="0">
                <a:solidFill>
                  <a:schemeClr val="accent6">
                    <a:lumMod val="50000"/>
                  </a:schemeClr>
                </a:solidFill>
              </a:rPr>
              <a:t>two free surfaces, the medial and the lateral, and two borders, the anterior and the posterior. </a:t>
            </a:r>
            <a:r>
              <a:rPr lang="en-US" sz="3800" dirty="0">
                <a:solidFill>
                  <a:schemeClr val="tx1"/>
                </a:solidFill>
              </a:rPr>
              <a:t>The posterior border has a superior portion that is related to the head of the epididymis, and an inferior portion that is related to the body and tail of the epididymis.</a:t>
            </a:r>
          </a:p>
          <a:p>
            <a:pPr algn="just">
              <a:buFont typeface="Wingdings" pitchFamily="2" charset="2"/>
              <a:buChar char="Ø"/>
            </a:pPr>
            <a:r>
              <a:rPr lang="en-US" sz="3800" dirty="0">
                <a:solidFill>
                  <a:schemeClr val="tx1"/>
                </a:solidFill>
              </a:rPr>
              <a:t>The right testicle, in most cases, is at a higher level than the left. Occasionally, the right testicle is lower in total situs inversus in left-handed men. For medicolegal reasons, this finding should be reported in the patient's chart.</a:t>
            </a:r>
          </a:p>
          <a:p>
            <a:endParaRPr lang="en-US" dirty="0"/>
          </a:p>
          <a:p>
            <a:endParaRPr lang="el-GR" dirty="0"/>
          </a:p>
        </p:txBody>
      </p:sp>
    </p:spTree>
    <p:extLst>
      <p:ext uri="{BB962C8B-B14F-4D97-AF65-F5344CB8AC3E}">
        <p14:creationId xmlns:p14="http://schemas.microsoft.com/office/powerpoint/2010/main" val="374466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2C78AC-CE32-FB31-7334-CD109A64A10B}"/>
              </a:ext>
            </a:extLst>
          </p:cNvPr>
          <p:cNvSpPr>
            <a:spLocks noGrp="1"/>
          </p:cNvSpPr>
          <p:nvPr>
            <p:ph type="title"/>
          </p:nvPr>
        </p:nvSpPr>
        <p:spPr>
          <a:xfrm>
            <a:off x="755576" y="116632"/>
            <a:ext cx="7474024" cy="2055068"/>
          </a:xfrm>
        </p:spPr>
        <p:txBody>
          <a:bodyPr/>
          <a:lstStyle/>
          <a:p>
            <a:pPr algn="ctr"/>
            <a:r>
              <a:rPr lang="hr-HR" b="1" dirty="0">
                <a:solidFill>
                  <a:schemeClr val="accent6">
                    <a:lumMod val="50000"/>
                  </a:schemeClr>
                </a:solidFill>
              </a:rPr>
              <a:t>Epididymis</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45256C50-D364-1683-5515-9791840B6910}"/>
              </a:ext>
            </a:extLst>
          </p:cNvPr>
          <p:cNvSpPr>
            <a:spLocks noGrp="1"/>
          </p:cNvSpPr>
          <p:nvPr>
            <p:ph idx="1"/>
          </p:nvPr>
        </p:nvSpPr>
        <p:spPr>
          <a:xfrm>
            <a:off x="755576" y="764704"/>
            <a:ext cx="8064896" cy="5832648"/>
          </a:xfrm>
        </p:spPr>
        <p:txBody>
          <a:bodyPr>
            <a:normAutofit/>
          </a:bodyPr>
          <a:lstStyle/>
          <a:p>
            <a:endParaRPr lang="en-US" dirty="0"/>
          </a:p>
          <a:p>
            <a:pPr algn="just"/>
            <a:endParaRPr lang="en-US" dirty="0"/>
          </a:p>
          <a:p>
            <a:pPr algn="just">
              <a:buFont typeface="Wingdings" pitchFamily="2" charset="2"/>
              <a:buChar char="Ø"/>
            </a:pPr>
            <a:r>
              <a:rPr lang="en-US" sz="2800" dirty="0">
                <a:solidFill>
                  <a:schemeClr val="tx1"/>
                </a:solidFill>
              </a:rPr>
              <a:t>The head of the epididymis is firmly fixed to the upper pole of the testis. </a:t>
            </a:r>
          </a:p>
          <a:p>
            <a:pPr algn="just">
              <a:buFont typeface="Wingdings" pitchFamily="2" charset="2"/>
              <a:buChar char="Ø"/>
            </a:pPr>
            <a:endParaRPr lang="en-US" sz="2800" dirty="0">
              <a:solidFill>
                <a:schemeClr val="tx1"/>
              </a:solidFill>
            </a:endParaRPr>
          </a:p>
          <a:p>
            <a:pPr marL="0" indent="0" algn="just">
              <a:buNone/>
            </a:pPr>
            <a:endParaRPr lang="en-US" sz="2800" dirty="0">
              <a:solidFill>
                <a:schemeClr val="tx1"/>
              </a:solidFill>
            </a:endParaRPr>
          </a:p>
          <a:p>
            <a:pPr algn="just">
              <a:buFont typeface="Wingdings" pitchFamily="2" charset="2"/>
              <a:buChar char="Ø"/>
            </a:pPr>
            <a:r>
              <a:rPr lang="en-US" sz="2800" dirty="0">
                <a:solidFill>
                  <a:schemeClr val="tx1"/>
                </a:solidFill>
              </a:rPr>
              <a:t>The body and the tail are less firmly fixed to the posterior border of the testis. This posterior surface is not covered by the tunica vaginalis, but it is the site of the blood and nerve supply to both organs.</a:t>
            </a:r>
          </a:p>
          <a:p>
            <a:endParaRPr lang="en-US" dirty="0"/>
          </a:p>
          <a:p>
            <a:endParaRPr lang="el-GR" dirty="0"/>
          </a:p>
        </p:txBody>
      </p:sp>
    </p:spTree>
    <p:extLst>
      <p:ext uri="{BB962C8B-B14F-4D97-AF65-F5344CB8AC3E}">
        <p14:creationId xmlns:p14="http://schemas.microsoft.com/office/powerpoint/2010/main" val="2479014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DE3232-8CB8-46B5-29F1-B4EC2A1B833C}"/>
              </a:ext>
            </a:extLst>
          </p:cNvPr>
          <p:cNvSpPr>
            <a:spLocks noGrp="1"/>
          </p:cNvSpPr>
          <p:nvPr>
            <p:ph type="title"/>
          </p:nvPr>
        </p:nvSpPr>
        <p:spPr>
          <a:xfrm>
            <a:off x="611560" y="0"/>
            <a:ext cx="8352928" cy="990600"/>
          </a:xfrm>
        </p:spPr>
        <p:txBody>
          <a:bodyPr/>
          <a:lstStyle/>
          <a:p>
            <a:pPr algn="ctr"/>
            <a:r>
              <a:rPr lang="de-CH" b="1" dirty="0">
                <a:solidFill>
                  <a:schemeClr val="accent6">
                    <a:lumMod val="50000"/>
                  </a:schemeClr>
                </a:solidFill>
              </a:rPr>
              <a:t>Testicle and </a:t>
            </a:r>
            <a:r>
              <a:rPr lang="de-CH" b="1" dirty="0" err="1">
                <a:solidFill>
                  <a:schemeClr val="accent6">
                    <a:lumMod val="50000"/>
                  </a:schemeClr>
                </a:solidFill>
              </a:rPr>
              <a:t>epidydimis</a:t>
            </a:r>
            <a:r>
              <a:rPr lang="de-CH" b="1" dirty="0">
                <a:solidFill>
                  <a:schemeClr val="accent6">
                    <a:lumMod val="50000"/>
                  </a:schemeClr>
                </a:solidFill>
              </a:rPr>
              <a:t> </a:t>
            </a:r>
            <a:r>
              <a:rPr lang="de-CH" b="1" dirty="0" err="1">
                <a:solidFill>
                  <a:schemeClr val="accent6">
                    <a:lumMod val="50000"/>
                  </a:schemeClr>
                </a:solidFill>
              </a:rPr>
              <a:t>anatomy</a:t>
            </a:r>
            <a:r>
              <a:rPr lang="de-CH" b="1" dirty="0">
                <a:solidFill>
                  <a:schemeClr val="accent6">
                    <a:lumMod val="50000"/>
                  </a:schemeClr>
                </a:solidFill>
              </a:rPr>
              <a:t> 1</a:t>
            </a:r>
            <a:endParaRPr lang="el-GR" dirty="0"/>
          </a:p>
        </p:txBody>
      </p:sp>
      <p:sp>
        <p:nvSpPr>
          <p:cNvPr id="3" name="Θέση περιεχομένου 2">
            <a:extLst>
              <a:ext uri="{FF2B5EF4-FFF2-40B4-BE49-F238E27FC236}">
                <a16:creationId xmlns:a16="http://schemas.microsoft.com/office/drawing/2014/main" id="{2C2E2568-FB18-DE18-FE9F-ED98CDE23CF6}"/>
              </a:ext>
            </a:extLst>
          </p:cNvPr>
          <p:cNvSpPr>
            <a:spLocks noGrp="1"/>
          </p:cNvSpPr>
          <p:nvPr>
            <p:ph idx="1"/>
          </p:nvPr>
        </p:nvSpPr>
        <p:spPr>
          <a:xfrm>
            <a:off x="179512" y="1340768"/>
            <a:ext cx="2520280" cy="5328592"/>
          </a:xfrm>
        </p:spPr>
        <p:txBody>
          <a:bodyPr>
            <a:noAutofit/>
          </a:bodyPr>
          <a:lstStyle/>
          <a:p>
            <a:pPr>
              <a:buFont typeface="Wingdings" pitchFamily="2" charset="2"/>
              <a:buChar char="v"/>
            </a:pPr>
            <a:r>
              <a:rPr lang="de-CH" dirty="0"/>
              <a:t>The </a:t>
            </a:r>
            <a:r>
              <a:rPr lang="de-CH" dirty="0" err="1"/>
              <a:t>testes</a:t>
            </a:r>
            <a:r>
              <a:rPr lang="de-CH" dirty="0"/>
              <a:t>: (</a:t>
            </a:r>
            <a:r>
              <a:rPr lang="de-CH" dirty="0" err="1"/>
              <a:t>singular</a:t>
            </a:r>
            <a:r>
              <a:rPr lang="de-CH" dirty="0"/>
              <a:t>: </a:t>
            </a:r>
            <a:r>
              <a:rPr lang="de-CH" dirty="0" err="1"/>
              <a:t>testis</a:t>
            </a:r>
            <a:r>
              <a:rPr lang="de-CH" dirty="0"/>
              <a:t>) </a:t>
            </a:r>
            <a:r>
              <a:rPr lang="de-CH" dirty="0" err="1"/>
              <a:t>two</a:t>
            </a:r>
            <a:r>
              <a:rPr lang="de-CH" dirty="0"/>
              <a:t> oval-</a:t>
            </a:r>
            <a:r>
              <a:rPr lang="de-CH" dirty="0" err="1"/>
              <a:t>shaped</a:t>
            </a:r>
            <a:r>
              <a:rPr lang="de-CH" dirty="0"/>
              <a:t> male internal genital </a:t>
            </a:r>
            <a:r>
              <a:rPr lang="de-CH" dirty="0" err="1"/>
              <a:t>organs</a:t>
            </a:r>
            <a:r>
              <a:rPr lang="de-CH" dirty="0"/>
              <a:t> </a:t>
            </a:r>
            <a:r>
              <a:rPr lang="de-CH" dirty="0" err="1"/>
              <a:t>found</a:t>
            </a:r>
            <a:r>
              <a:rPr lang="de-CH" dirty="0"/>
              <a:t> </a:t>
            </a:r>
            <a:r>
              <a:rPr lang="de-CH" dirty="0" err="1"/>
              <a:t>within</a:t>
            </a:r>
            <a:r>
              <a:rPr lang="de-CH" dirty="0"/>
              <a:t> </a:t>
            </a:r>
            <a:r>
              <a:rPr lang="de-CH" dirty="0" err="1"/>
              <a:t>the</a:t>
            </a:r>
            <a:r>
              <a:rPr lang="de-CH" dirty="0"/>
              <a:t> </a:t>
            </a:r>
            <a:r>
              <a:rPr lang="de-CH" dirty="0" err="1"/>
              <a:t>scrotum</a:t>
            </a:r>
            <a:r>
              <a:rPr lang="de-CH" dirty="0"/>
              <a:t>. </a:t>
            </a:r>
          </a:p>
          <a:p>
            <a:pPr algn="just">
              <a:buFont typeface="Wingdings" pitchFamily="2" charset="2"/>
              <a:buChar char="v"/>
            </a:pPr>
            <a:endParaRPr lang="de-CH" dirty="0"/>
          </a:p>
          <a:p>
            <a:pPr>
              <a:buFont typeface="Wingdings" pitchFamily="2" charset="2"/>
              <a:buChar char="v"/>
            </a:pPr>
            <a:r>
              <a:rPr lang="de-CH" dirty="0" err="1"/>
              <a:t>Their</a:t>
            </a:r>
            <a:r>
              <a:rPr lang="de-CH" dirty="0"/>
              <a:t> </a:t>
            </a:r>
            <a:r>
              <a:rPr lang="de-CH" dirty="0" err="1"/>
              <a:t>function</a:t>
            </a:r>
            <a:r>
              <a:rPr lang="de-CH" dirty="0"/>
              <a:t> </a:t>
            </a:r>
            <a:r>
              <a:rPr lang="de-CH" dirty="0" err="1"/>
              <a:t>is</a:t>
            </a:r>
            <a:r>
              <a:rPr lang="de-CH" dirty="0"/>
              <a:t> </a:t>
            </a:r>
            <a:r>
              <a:rPr lang="de-CH" dirty="0" err="1"/>
              <a:t>to</a:t>
            </a:r>
            <a:r>
              <a:rPr lang="de-CH" dirty="0"/>
              <a:t> </a:t>
            </a:r>
            <a:r>
              <a:rPr lang="de-CH" dirty="0" err="1"/>
              <a:t>produce</a:t>
            </a:r>
            <a:r>
              <a:rPr lang="de-CH" dirty="0"/>
              <a:t> </a:t>
            </a:r>
            <a:r>
              <a:rPr lang="de-CH" dirty="0" err="1"/>
              <a:t>sperm</a:t>
            </a:r>
            <a:r>
              <a:rPr lang="de-CH" dirty="0"/>
              <a:t> and </a:t>
            </a:r>
            <a:r>
              <a:rPr lang="de-CH" dirty="0" err="1"/>
              <a:t>the</a:t>
            </a:r>
            <a:r>
              <a:rPr lang="de-CH" dirty="0"/>
              <a:t> </a:t>
            </a:r>
            <a:r>
              <a:rPr lang="de-CH" dirty="0" err="1"/>
              <a:t>hormone</a:t>
            </a:r>
            <a:r>
              <a:rPr lang="de-CH" dirty="0"/>
              <a:t> </a:t>
            </a:r>
            <a:r>
              <a:rPr lang="de-CH" dirty="0" err="1"/>
              <a:t>testosterone</a:t>
            </a:r>
            <a:r>
              <a:rPr lang="de-CH" dirty="0"/>
              <a:t>.</a:t>
            </a:r>
            <a:endParaRPr lang="el-GR" dirty="0"/>
          </a:p>
        </p:txBody>
      </p:sp>
      <p:pic>
        <p:nvPicPr>
          <p:cNvPr id="12290" name="Picture 2" descr="Testis and epididymis (diagram)">
            <a:extLst>
              <a:ext uri="{FF2B5EF4-FFF2-40B4-BE49-F238E27FC236}">
                <a16:creationId xmlns:a16="http://schemas.microsoft.com/office/drawing/2014/main" id="{ADD9D1F6-6E6E-350A-F905-F76AD6219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692696"/>
            <a:ext cx="6264696"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93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77B45E-E6B1-B38F-BF03-E2B68CF969CA}"/>
              </a:ext>
            </a:extLst>
          </p:cNvPr>
          <p:cNvSpPr>
            <a:spLocks noGrp="1"/>
          </p:cNvSpPr>
          <p:nvPr>
            <p:ph type="title"/>
          </p:nvPr>
        </p:nvSpPr>
        <p:spPr>
          <a:xfrm>
            <a:off x="1028700" y="0"/>
            <a:ext cx="7200900" cy="620688"/>
          </a:xfrm>
        </p:spPr>
        <p:txBody>
          <a:bodyPr>
            <a:normAutofit/>
          </a:bodyPr>
          <a:lstStyle/>
          <a:p>
            <a:pPr algn="ctr"/>
            <a:r>
              <a:rPr lang="de-CH" sz="2800" b="1" dirty="0">
                <a:solidFill>
                  <a:schemeClr val="accent6">
                    <a:lumMod val="50000"/>
                  </a:schemeClr>
                </a:solidFill>
              </a:rPr>
              <a:t>Testicle and </a:t>
            </a:r>
            <a:r>
              <a:rPr lang="de-CH" sz="2800" b="1" dirty="0" err="1">
                <a:solidFill>
                  <a:schemeClr val="accent6">
                    <a:lumMod val="50000"/>
                  </a:schemeClr>
                </a:solidFill>
              </a:rPr>
              <a:t>epidydimis</a:t>
            </a:r>
            <a:r>
              <a:rPr lang="de-CH" sz="2800" b="1" dirty="0">
                <a:solidFill>
                  <a:schemeClr val="accent6">
                    <a:lumMod val="50000"/>
                  </a:schemeClr>
                </a:solidFill>
              </a:rPr>
              <a:t> </a:t>
            </a:r>
            <a:r>
              <a:rPr lang="de-CH" sz="2800" b="1" dirty="0" err="1">
                <a:solidFill>
                  <a:schemeClr val="accent6">
                    <a:lumMod val="50000"/>
                  </a:schemeClr>
                </a:solidFill>
              </a:rPr>
              <a:t>anatomy</a:t>
            </a:r>
            <a:r>
              <a:rPr lang="de-CH" sz="2800" b="1" dirty="0">
                <a:solidFill>
                  <a:schemeClr val="accent6">
                    <a:lumMod val="50000"/>
                  </a:schemeClr>
                </a:solidFill>
              </a:rPr>
              <a:t> 2</a:t>
            </a:r>
            <a:endParaRPr lang="el-GR" sz="2800" dirty="0"/>
          </a:p>
        </p:txBody>
      </p:sp>
      <p:sp>
        <p:nvSpPr>
          <p:cNvPr id="3" name="Θέση περιεχομένου 2">
            <a:extLst>
              <a:ext uri="{FF2B5EF4-FFF2-40B4-BE49-F238E27FC236}">
                <a16:creationId xmlns:a16="http://schemas.microsoft.com/office/drawing/2014/main" id="{A2707A11-C3B1-2949-8E70-27F845D8E571}"/>
              </a:ext>
            </a:extLst>
          </p:cNvPr>
          <p:cNvSpPr>
            <a:spLocks noGrp="1"/>
          </p:cNvSpPr>
          <p:nvPr>
            <p:ph idx="1"/>
          </p:nvPr>
        </p:nvSpPr>
        <p:spPr>
          <a:xfrm>
            <a:off x="179512" y="764704"/>
            <a:ext cx="8856984" cy="6093296"/>
          </a:xfrm>
        </p:spPr>
        <p:txBody>
          <a:bodyPr>
            <a:normAutofit fontScale="92500"/>
          </a:bodyPr>
          <a:lstStyle/>
          <a:p>
            <a:pPr algn="just"/>
            <a:r>
              <a:rPr lang="de-CH" sz="2400" b="1" u="sng" dirty="0">
                <a:solidFill>
                  <a:schemeClr val="accent6">
                    <a:lumMod val="50000"/>
                  </a:schemeClr>
                </a:solidFill>
              </a:rPr>
              <a:t>Testes</a:t>
            </a:r>
            <a:r>
              <a:rPr lang="de-CH" sz="2400" dirty="0"/>
              <a:t> </a:t>
            </a:r>
            <a:r>
              <a:rPr lang="de-CH" sz="2400" dirty="0" err="1"/>
              <a:t>comprise</a:t>
            </a:r>
            <a:r>
              <a:rPr lang="de-CH" sz="2400" dirty="0"/>
              <a:t> an </a:t>
            </a:r>
            <a:r>
              <a:rPr lang="de-CH" sz="2400" dirty="0" err="1"/>
              <a:t>intricate</a:t>
            </a:r>
            <a:r>
              <a:rPr lang="de-CH" sz="2400" dirty="0"/>
              <a:t> network </a:t>
            </a:r>
            <a:r>
              <a:rPr lang="de-CH" sz="2400" dirty="0" err="1"/>
              <a:t>of</a:t>
            </a:r>
            <a:r>
              <a:rPr lang="de-CH" sz="2400" dirty="0"/>
              <a:t> </a:t>
            </a:r>
            <a:r>
              <a:rPr lang="de-CH" sz="2400" b="1" dirty="0" err="1">
                <a:solidFill>
                  <a:schemeClr val="accent6">
                    <a:lumMod val="50000"/>
                  </a:schemeClr>
                </a:solidFill>
              </a:rPr>
              <a:t>tubules</a:t>
            </a:r>
            <a:r>
              <a:rPr lang="de-CH" sz="2400" dirty="0"/>
              <a:t> and </a:t>
            </a:r>
            <a:r>
              <a:rPr lang="de-CH" sz="2400" b="1" dirty="0" err="1">
                <a:solidFill>
                  <a:schemeClr val="accent6">
                    <a:lumMod val="50000"/>
                  </a:schemeClr>
                </a:solidFill>
              </a:rPr>
              <a:t>dispersed</a:t>
            </a:r>
            <a:r>
              <a:rPr lang="de-CH" sz="2400" b="1" dirty="0">
                <a:solidFill>
                  <a:schemeClr val="accent6">
                    <a:lumMod val="50000"/>
                  </a:schemeClr>
                </a:solidFill>
              </a:rPr>
              <a:t> </a:t>
            </a:r>
            <a:r>
              <a:rPr lang="de-CH" sz="2400" b="1" dirty="0" err="1">
                <a:solidFill>
                  <a:schemeClr val="accent6">
                    <a:lumMod val="50000"/>
                  </a:schemeClr>
                </a:solidFill>
              </a:rPr>
              <a:t>secretory</a:t>
            </a:r>
            <a:r>
              <a:rPr lang="de-CH" sz="2400" b="1" dirty="0">
                <a:solidFill>
                  <a:schemeClr val="accent6">
                    <a:lumMod val="50000"/>
                  </a:schemeClr>
                </a:solidFill>
              </a:rPr>
              <a:t> </a:t>
            </a:r>
            <a:r>
              <a:rPr lang="de-CH" sz="2400" b="1" dirty="0" err="1">
                <a:solidFill>
                  <a:schemeClr val="accent6">
                    <a:lumMod val="50000"/>
                  </a:schemeClr>
                </a:solidFill>
              </a:rPr>
              <a:t>cells</a:t>
            </a:r>
            <a:r>
              <a:rPr lang="de-CH" sz="2400" b="1" dirty="0"/>
              <a:t>. </a:t>
            </a:r>
            <a:r>
              <a:rPr lang="de-CH" sz="2400" dirty="0"/>
              <a:t>The </a:t>
            </a:r>
            <a:r>
              <a:rPr lang="de-CH" sz="2400" dirty="0" err="1"/>
              <a:t>former</a:t>
            </a:r>
            <a:r>
              <a:rPr lang="de-CH" sz="2400" dirty="0"/>
              <a:t> </a:t>
            </a:r>
            <a:r>
              <a:rPr lang="de-CH" sz="2400" dirty="0" err="1"/>
              <a:t>are</a:t>
            </a:r>
            <a:r>
              <a:rPr lang="de-CH" sz="2400" dirty="0"/>
              <a:t> </a:t>
            </a:r>
            <a:r>
              <a:rPr lang="de-CH" sz="2400" dirty="0" err="1"/>
              <a:t>the</a:t>
            </a:r>
            <a:r>
              <a:rPr lang="de-CH" sz="2400" dirty="0"/>
              <a:t> </a:t>
            </a:r>
            <a:r>
              <a:rPr lang="de-CH" sz="2400" b="1" dirty="0" err="1">
                <a:solidFill>
                  <a:schemeClr val="accent6">
                    <a:lumMod val="50000"/>
                  </a:schemeClr>
                </a:solidFill>
              </a:rPr>
              <a:t>convoluted</a:t>
            </a:r>
            <a:r>
              <a:rPr lang="de-CH" sz="2400" b="1" dirty="0">
                <a:solidFill>
                  <a:schemeClr val="accent6">
                    <a:lumMod val="50000"/>
                  </a:schemeClr>
                </a:solidFill>
              </a:rPr>
              <a:t> </a:t>
            </a:r>
            <a:r>
              <a:rPr lang="de-CH" sz="2400" b="1" dirty="0" err="1">
                <a:solidFill>
                  <a:schemeClr val="accent6">
                    <a:lumMod val="50000"/>
                  </a:schemeClr>
                </a:solidFill>
              </a:rPr>
              <a:t>seminiferous</a:t>
            </a:r>
            <a:r>
              <a:rPr lang="de-CH" sz="2400" b="1" dirty="0">
                <a:solidFill>
                  <a:schemeClr val="accent6">
                    <a:lumMod val="50000"/>
                  </a:schemeClr>
                </a:solidFill>
              </a:rPr>
              <a:t> </a:t>
            </a:r>
            <a:r>
              <a:rPr lang="de-CH" sz="2400" b="1" dirty="0" err="1">
                <a:solidFill>
                  <a:schemeClr val="accent6">
                    <a:lumMod val="50000"/>
                  </a:schemeClr>
                </a:solidFill>
              </a:rPr>
              <a:t>tubules</a:t>
            </a:r>
            <a:r>
              <a:rPr lang="de-CH" sz="2400" b="1" dirty="0">
                <a:solidFill>
                  <a:schemeClr val="accent6">
                    <a:lumMod val="50000"/>
                  </a:schemeClr>
                </a:solidFill>
              </a:rPr>
              <a:t> and </a:t>
            </a:r>
            <a:r>
              <a:rPr lang="de-CH" sz="2400" b="1" dirty="0" err="1">
                <a:solidFill>
                  <a:schemeClr val="accent6">
                    <a:lumMod val="50000"/>
                  </a:schemeClr>
                </a:solidFill>
              </a:rPr>
              <a:t>rete</a:t>
            </a:r>
            <a:r>
              <a:rPr lang="de-CH" sz="2400" b="1" dirty="0">
                <a:solidFill>
                  <a:schemeClr val="accent6">
                    <a:lumMod val="50000"/>
                  </a:schemeClr>
                </a:solidFill>
              </a:rPr>
              <a:t> </a:t>
            </a:r>
            <a:r>
              <a:rPr lang="de-CH" sz="2400" b="1" dirty="0" err="1">
                <a:solidFill>
                  <a:schemeClr val="accent6">
                    <a:lumMod val="50000"/>
                  </a:schemeClr>
                </a:solidFill>
              </a:rPr>
              <a:t>testis</a:t>
            </a:r>
            <a:r>
              <a:rPr lang="de-CH" sz="2400" dirty="0"/>
              <a:t>, and </a:t>
            </a:r>
            <a:r>
              <a:rPr lang="de-CH" sz="2400" dirty="0" err="1"/>
              <a:t>the</a:t>
            </a:r>
            <a:r>
              <a:rPr lang="de-CH" sz="2400" dirty="0"/>
              <a:t> </a:t>
            </a:r>
            <a:r>
              <a:rPr lang="de-CH" sz="2400" dirty="0" err="1"/>
              <a:t>latter</a:t>
            </a:r>
            <a:r>
              <a:rPr lang="de-CH" sz="2400" dirty="0"/>
              <a:t> </a:t>
            </a:r>
            <a:r>
              <a:rPr lang="de-CH" sz="2400" dirty="0" err="1"/>
              <a:t>are</a:t>
            </a:r>
            <a:r>
              <a:rPr lang="de-CH" sz="2400" dirty="0"/>
              <a:t> </a:t>
            </a:r>
            <a:r>
              <a:rPr lang="de-CH" sz="2400" b="1" dirty="0">
                <a:solidFill>
                  <a:schemeClr val="accent6">
                    <a:lumMod val="50000"/>
                  </a:schemeClr>
                </a:solidFill>
              </a:rPr>
              <a:t>Leydig and Sertoli </a:t>
            </a:r>
            <a:r>
              <a:rPr lang="de-CH" sz="2400" b="1" dirty="0" err="1">
                <a:solidFill>
                  <a:schemeClr val="accent6">
                    <a:lumMod val="50000"/>
                  </a:schemeClr>
                </a:solidFill>
              </a:rPr>
              <a:t>cells</a:t>
            </a:r>
            <a:r>
              <a:rPr lang="de-CH" sz="2400" dirty="0"/>
              <a:t>. </a:t>
            </a:r>
            <a:r>
              <a:rPr lang="de-CH" sz="2400" dirty="0" err="1"/>
              <a:t>Each</a:t>
            </a:r>
            <a:r>
              <a:rPr lang="de-CH" sz="2400" dirty="0"/>
              <a:t> </a:t>
            </a:r>
            <a:r>
              <a:rPr lang="de-CH" sz="2400" dirty="0" err="1"/>
              <a:t>of</a:t>
            </a:r>
            <a:r>
              <a:rPr lang="de-CH" sz="2400" dirty="0"/>
              <a:t> </a:t>
            </a:r>
            <a:r>
              <a:rPr lang="de-CH" sz="2400" dirty="0" err="1"/>
              <a:t>them</a:t>
            </a:r>
            <a:r>
              <a:rPr lang="de-CH" sz="2400" dirty="0"/>
              <a:t> </a:t>
            </a:r>
            <a:r>
              <a:rPr lang="de-CH" sz="2400" dirty="0" err="1"/>
              <a:t>plays</a:t>
            </a:r>
            <a:r>
              <a:rPr lang="de-CH" sz="2400" dirty="0"/>
              <a:t> a vital </a:t>
            </a:r>
            <a:r>
              <a:rPr lang="de-CH" sz="2400" dirty="0" err="1"/>
              <a:t>role</a:t>
            </a:r>
            <a:r>
              <a:rPr lang="de-CH" sz="2400" dirty="0"/>
              <a:t> in </a:t>
            </a:r>
            <a:r>
              <a:rPr lang="de-CH" sz="2400" dirty="0" err="1"/>
              <a:t>spermatogenesis</a:t>
            </a:r>
            <a:r>
              <a:rPr lang="de-CH" sz="2400" dirty="0"/>
              <a:t>. </a:t>
            </a:r>
            <a:r>
              <a:rPr lang="de-CH" sz="2400" dirty="0" err="1"/>
              <a:t>Spermatozoa</a:t>
            </a:r>
            <a:r>
              <a:rPr lang="de-CH" sz="2400" dirty="0"/>
              <a:t> </a:t>
            </a:r>
            <a:r>
              <a:rPr lang="de-CH" sz="2400" dirty="0" err="1"/>
              <a:t>are</a:t>
            </a:r>
            <a:r>
              <a:rPr lang="de-CH" sz="2400" dirty="0"/>
              <a:t> </a:t>
            </a:r>
            <a:r>
              <a:rPr lang="de-CH" sz="2400" dirty="0" err="1"/>
              <a:t>conveyed</a:t>
            </a:r>
            <a:r>
              <a:rPr lang="de-CH" sz="2400" dirty="0"/>
              <a:t> </a:t>
            </a:r>
            <a:r>
              <a:rPr lang="de-CH" sz="2400" dirty="0" err="1"/>
              <a:t>from</a:t>
            </a:r>
            <a:r>
              <a:rPr lang="de-CH" sz="2400" dirty="0"/>
              <a:t> </a:t>
            </a:r>
            <a:r>
              <a:rPr lang="de-CH" sz="2400" dirty="0" err="1"/>
              <a:t>the</a:t>
            </a:r>
            <a:r>
              <a:rPr lang="de-CH" sz="2400" dirty="0"/>
              <a:t> </a:t>
            </a:r>
            <a:r>
              <a:rPr lang="de-CH" sz="2400" dirty="0" err="1"/>
              <a:t>testis</a:t>
            </a:r>
            <a:r>
              <a:rPr lang="de-CH" sz="2400" dirty="0"/>
              <a:t> via </a:t>
            </a:r>
            <a:r>
              <a:rPr lang="de-CH" sz="2400" dirty="0" err="1"/>
              <a:t>the</a:t>
            </a:r>
            <a:r>
              <a:rPr lang="de-CH" sz="2400" dirty="0"/>
              <a:t> </a:t>
            </a:r>
            <a:r>
              <a:rPr lang="de-CH" sz="2400" dirty="0" err="1"/>
              <a:t>epididymis</a:t>
            </a:r>
            <a:r>
              <a:rPr lang="de-CH" sz="2400" dirty="0"/>
              <a:t> and </a:t>
            </a:r>
            <a:r>
              <a:rPr lang="de-CH" sz="2400" dirty="0" err="1"/>
              <a:t>its</a:t>
            </a:r>
            <a:r>
              <a:rPr lang="de-CH" sz="2400" dirty="0"/>
              <a:t> </a:t>
            </a:r>
            <a:r>
              <a:rPr lang="de-CH" sz="2400" dirty="0" err="1"/>
              <a:t>continuation</a:t>
            </a:r>
            <a:r>
              <a:rPr lang="de-CH" sz="2400" dirty="0"/>
              <a:t> </a:t>
            </a:r>
            <a:r>
              <a:rPr lang="de-CH" sz="2400" dirty="0" err="1"/>
              <a:t>the</a:t>
            </a:r>
            <a:r>
              <a:rPr lang="de-CH" sz="2400" dirty="0"/>
              <a:t> </a:t>
            </a:r>
            <a:r>
              <a:rPr lang="de-CH" sz="2400" dirty="0" err="1"/>
              <a:t>ductus</a:t>
            </a:r>
            <a:r>
              <a:rPr lang="de-CH" sz="2400" dirty="0"/>
              <a:t> </a:t>
            </a:r>
            <a:r>
              <a:rPr lang="de-CH" sz="2400" dirty="0" err="1"/>
              <a:t>deferens</a:t>
            </a:r>
            <a:r>
              <a:rPr lang="de-CH" sz="2400" dirty="0"/>
              <a:t> (</a:t>
            </a:r>
            <a:r>
              <a:rPr lang="de-CH" sz="2400" dirty="0" err="1"/>
              <a:t>vas</a:t>
            </a:r>
            <a:r>
              <a:rPr lang="de-CH" sz="2400" dirty="0"/>
              <a:t> </a:t>
            </a:r>
            <a:r>
              <a:rPr lang="de-CH" sz="2400" dirty="0" err="1"/>
              <a:t>deferens</a:t>
            </a:r>
            <a:r>
              <a:rPr lang="de-CH" sz="2400" dirty="0"/>
              <a:t>). Ductus </a:t>
            </a:r>
            <a:r>
              <a:rPr lang="de-CH" sz="2400" dirty="0" err="1"/>
              <a:t>deferens</a:t>
            </a:r>
            <a:r>
              <a:rPr lang="de-CH" sz="2400" dirty="0"/>
              <a:t> </a:t>
            </a:r>
            <a:r>
              <a:rPr lang="de-CH" sz="2400" dirty="0" err="1"/>
              <a:t>leaves</a:t>
            </a:r>
            <a:r>
              <a:rPr lang="de-CH" sz="2400" dirty="0"/>
              <a:t> </a:t>
            </a:r>
            <a:r>
              <a:rPr lang="de-CH" sz="2400" dirty="0" err="1"/>
              <a:t>the</a:t>
            </a:r>
            <a:r>
              <a:rPr lang="de-CH" sz="2400" dirty="0"/>
              <a:t> </a:t>
            </a:r>
            <a:r>
              <a:rPr lang="de-CH" sz="2400" dirty="0" err="1"/>
              <a:t>scrotum</a:t>
            </a:r>
            <a:r>
              <a:rPr lang="de-CH" sz="2400" dirty="0"/>
              <a:t> </a:t>
            </a:r>
            <a:r>
              <a:rPr lang="de-CH" sz="2400" dirty="0" err="1"/>
              <a:t>by</a:t>
            </a:r>
            <a:r>
              <a:rPr lang="de-CH" sz="2400" dirty="0"/>
              <a:t> </a:t>
            </a:r>
            <a:r>
              <a:rPr lang="de-CH" sz="2400" dirty="0" err="1"/>
              <a:t>traversing</a:t>
            </a:r>
            <a:r>
              <a:rPr lang="de-CH" sz="2400" dirty="0"/>
              <a:t> </a:t>
            </a:r>
            <a:r>
              <a:rPr lang="de-CH" sz="2400" dirty="0" err="1"/>
              <a:t>the</a:t>
            </a:r>
            <a:r>
              <a:rPr lang="de-CH" sz="2400" dirty="0"/>
              <a:t> </a:t>
            </a:r>
            <a:r>
              <a:rPr lang="de-CH" sz="2400" dirty="0" err="1"/>
              <a:t>spermatic</a:t>
            </a:r>
            <a:r>
              <a:rPr lang="de-CH" sz="2400" dirty="0"/>
              <a:t> </a:t>
            </a:r>
            <a:r>
              <a:rPr lang="de-CH" sz="2400" dirty="0" err="1"/>
              <a:t>cord</a:t>
            </a:r>
            <a:r>
              <a:rPr lang="de-CH" sz="2400" dirty="0"/>
              <a:t>. </a:t>
            </a:r>
          </a:p>
          <a:p>
            <a:pPr algn="just"/>
            <a:r>
              <a:rPr lang="de-CH" sz="2400" dirty="0"/>
              <a:t>Testes and </a:t>
            </a:r>
            <a:r>
              <a:rPr lang="de-CH" sz="2400" dirty="0" err="1"/>
              <a:t>epididymides</a:t>
            </a:r>
            <a:r>
              <a:rPr lang="de-CH" sz="2400" dirty="0"/>
              <a:t> </a:t>
            </a:r>
            <a:r>
              <a:rPr lang="de-CH" sz="2400" dirty="0" err="1"/>
              <a:t>are</a:t>
            </a:r>
            <a:r>
              <a:rPr lang="de-CH" sz="2400" dirty="0"/>
              <a:t> </a:t>
            </a:r>
            <a:r>
              <a:rPr lang="de-CH" sz="2400" dirty="0" err="1"/>
              <a:t>supplied</a:t>
            </a:r>
            <a:r>
              <a:rPr lang="de-CH" sz="2400" dirty="0"/>
              <a:t> </a:t>
            </a:r>
            <a:r>
              <a:rPr lang="de-CH" sz="2400" dirty="0" err="1"/>
              <a:t>by</a:t>
            </a:r>
            <a:r>
              <a:rPr lang="de-CH" sz="2400" dirty="0"/>
              <a:t> </a:t>
            </a:r>
            <a:r>
              <a:rPr lang="de-CH" sz="2400" dirty="0" err="1"/>
              <a:t>the</a:t>
            </a:r>
            <a:r>
              <a:rPr lang="de-CH" sz="2400" dirty="0"/>
              <a:t> </a:t>
            </a:r>
            <a:r>
              <a:rPr lang="de-CH" sz="2400" b="1" u="sng" dirty="0" err="1">
                <a:solidFill>
                  <a:schemeClr val="accent6">
                    <a:lumMod val="50000"/>
                  </a:schemeClr>
                </a:solidFill>
              </a:rPr>
              <a:t>testicular</a:t>
            </a:r>
            <a:r>
              <a:rPr lang="de-CH" sz="2400" b="1" u="sng" dirty="0">
                <a:solidFill>
                  <a:schemeClr val="accent6">
                    <a:lumMod val="50000"/>
                  </a:schemeClr>
                </a:solidFill>
              </a:rPr>
              <a:t> </a:t>
            </a:r>
            <a:r>
              <a:rPr lang="de-CH" sz="2400" b="1" u="sng" dirty="0" err="1">
                <a:solidFill>
                  <a:schemeClr val="accent6">
                    <a:lumMod val="50000"/>
                  </a:schemeClr>
                </a:solidFill>
              </a:rPr>
              <a:t>arteries</a:t>
            </a:r>
            <a:r>
              <a:rPr lang="de-CH" sz="2400" dirty="0"/>
              <a:t>. </a:t>
            </a:r>
            <a:r>
              <a:rPr lang="de-CH" sz="2400" dirty="0" err="1"/>
              <a:t>Venous</a:t>
            </a:r>
            <a:r>
              <a:rPr lang="de-CH" sz="2400" dirty="0"/>
              <a:t> </a:t>
            </a:r>
            <a:r>
              <a:rPr lang="de-CH" sz="2400" dirty="0" err="1"/>
              <a:t>drainage</a:t>
            </a:r>
            <a:r>
              <a:rPr lang="de-CH" sz="2400" dirty="0"/>
              <a:t> </a:t>
            </a:r>
            <a:r>
              <a:rPr lang="de-CH" sz="2400" dirty="0" err="1"/>
              <a:t>is</a:t>
            </a:r>
            <a:r>
              <a:rPr lang="de-CH" sz="2400" dirty="0"/>
              <a:t> </a:t>
            </a:r>
            <a:r>
              <a:rPr lang="de-CH" sz="2400" dirty="0" err="1"/>
              <a:t>provided</a:t>
            </a:r>
            <a:r>
              <a:rPr lang="de-CH" sz="2400" dirty="0"/>
              <a:t> </a:t>
            </a:r>
            <a:r>
              <a:rPr lang="de-CH" sz="2400" dirty="0" err="1"/>
              <a:t>by</a:t>
            </a:r>
            <a:r>
              <a:rPr lang="de-CH" sz="2400" dirty="0"/>
              <a:t> </a:t>
            </a:r>
            <a:r>
              <a:rPr lang="de-CH" sz="2400" dirty="0" err="1"/>
              <a:t>the</a:t>
            </a:r>
            <a:r>
              <a:rPr lang="de-CH" sz="2400" dirty="0"/>
              <a:t> </a:t>
            </a:r>
            <a:r>
              <a:rPr lang="de-CH" sz="2400" b="1" u="sng" dirty="0" err="1">
                <a:solidFill>
                  <a:schemeClr val="accent6">
                    <a:lumMod val="50000"/>
                  </a:schemeClr>
                </a:solidFill>
              </a:rPr>
              <a:t>pampiniform</a:t>
            </a:r>
            <a:r>
              <a:rPr lang="de-CH" sz="2400" b="1" u="sng" dirty="0">
                <a:solidFill>
                  <a:schemeClr val="accent6">
                    <a:lumMod val="50000"/>
                  </a:schemeClr>
                </a:solidFill>
              </a:rPr>
              <a:t> </a:t>
            </a:r>
            <a:r>
              <a:rPr lang="de-CH" sz="2400" b="1" u="sng" dirty="0" err="1">
                <a:solidFill>
                  <a:schemeClr val="accent6">
                    <a:lumMod val="50000"/>
                  </a:schemeClr>
                </a:solidFill>
              </a:rPr>
              <a:t>plexus</a:t>
            </a:r>
            <a:r>
              <a:rPr lang="de-CH" sz="2400" b="1" u="sng" dirty="0">
                <a:solidFill>
                  <a:schemeClr val="accent6">
                    <a:lumMod val="50000"/>
                  </a:schemeClr>
                </a:solidFill>
              </a:rPr>
              <a:t> and </a:t>
            </a:r>
            <a:r>
              <a:rPr lang="de-CH" sz="2400" b="1" u="sng" dirty="0" err="1">
                <a:solidFill>
                  <a:schemeClr val="accent6">
                    <a:lumMod val="50000"/>
                  </a:schemeClr>
                </a:solidFill>
              </a:rPr>
              <a:t>testicular</a:t>
            </a:r>
            <a:r>
              <a:rPr lang="de-CH" sz="2400" b="1" u="sng" dirty="0">
                <a:solidFill>
                  <a:schemeClr val="accent6">
                    <a:lumMod val="50000"/>
                  </a:schemeClr>
                </a:solidFill>
              </a:rPr>
              <a:t> </a:t>
            </a:r>
            <a:r>
              <a:rPr lang="de-CH" sz="2400" b="1" u="sng" dirty="0" err="1">
                <a:solidFill>
                  <a:schemeClr val="accent6">
                    <a:lumMod val="50000"/>
                  </a:schemeClr>
                </a:solidFill>
              </a:rPr>
              <a:t>veins</a:t>
            </a:r>
            <a:r>
              <a:rPr lang="de-CH" sz="2400" b="1" u="sng" dirty="0">
                <a:solidFill>
                  <a:schemeClr val="accent6">
                    <a:lumMod val="50000"/>
                  </a:schemeClr>
                </a:solidFill>
              </a:rPr>
              <a:t>. </a:t>
            </a:r>
            <a:r>
              <a:rPr lang="de-CH" sz="2400" dirty="0" err="1"/>
              <a:t>They</a:t>
            </a:r>
            <a:r>
              <a:rPr lang="de-CH" sz="2400" dirty="0"/>
              <a:t> </a:t>
            </a:r>
            <a:r>
              <a:rPr lang="de-CH" sz="2400" dirty="0" err="1"/>
              <a:t>are</a:t>
            </a:r>
            <a:r>
              <a:rPr lang="de-CH" sz="2400" dirty="0"/>
              <a:t> </a:t>
            </a:r>
            <a:r>
              <a:rPr lang="de-CH" sz="2400" b="1" u="sng" dirty="0" err="1">
                <a:solidFill>
                  <a:schemeClr val="accent6">
                    <a:lumMod val="50000"/>
                  </a:schemeClr>
                </a:solidFill>
              </a:rPr>
              <a:t>innervated</a:t>
            </a:r>
            <a:r>
              <a:rPr lang="de-CH" sz="2400" b="1" u="sng" dirty="0">
                <a:solidFill>
                  <a:schemeClr val="accent6">
                    <a:lumMod val="50000"/>
                  </a:schemeClr>
                </a:solidFill>
              </a:rPr>
              <a:t> </a:t>
            </a:r>
            <a:r>
              <a:rPr lang="de-CH" sz="2400" b="1" u="sng" dirty="0" err="1">
                <a:solidFill>
                  <a:schemeClr val="accent6">
                    <a:lumMod val="50000"/>
                  </a:schemeClr>
                </a:solidFill>
              </a:rPr>
              <a:t>by</a:t>
            </a:r>
            <a:r>
              <a:rPr lang="de-CH" sz="2400" b="1" u="sng" dirty="0">
                <a:solidFill>
                  <a:schemeClr val="accent6">
                    <a:lumMod val="50000"/>
                  </a:schemeClr>
                </a:solidFill>
              </a:rPr>
              <a:t> </a:t>
            </a:r>
            <a:r>
              <a:rPr lang="de-CH" sz="2400" b="1" u="sng" dirty="0" err="1">
                <a:solidFill>
                  <a:schemeClr val="accent6">
                    <a:lumMod val="50000"/>
                  </a:schemeClr>
                </a:solidFill>
              </a:rPr>
              <a:t>the</a:t>
            </a:r>
            <a:r>
              <a:rPr lang="de-CH" sz="2400" b="1" u="sng" dirty="0">
                <a:solidFill>
                  <a:schemeClr val="accent6">
                    <a:lumMod val="50000"/>
                  </a:schemeClr>
                </a:solidFill>
              </a:rPr>
              <a:t> </a:t>
            </a:r>
            <a:r>
              <a:rPr lang="de-CH" sz="2400" b="1" u="sng" dirty="0" err="1">
                <a:solidFill>
                  <a:schemeClr val="accent6">
                    <a:lumMod val="50000"/>
                  </a:schemeClr>
                </a:solidFill>
              </a:rPr>
              <a:t>autonomic</a:t>
            </a:r>
            <a:r>
              <a:rPr lang="de-CH" sz="2400" b="1" u="sng" dirty="0">
                <a:solidFill>
                  <a:schemeClr val="accent6">
                    <a:lumMod val="50000"/>
                  </a:schemeClr>
                </a:solidFill>
              </a:rPr>
              <a:t> </a:t>
            </a:r>
            <a:r>
              <a:rPr lang="de-CH" sz="2400" b="1" u="sng" dirty="0" err="1">
                <a:solidFill>
                  <a:schemeClr val="accent6">
                    <a:lumMod val="50000"/>
                  </a:schemeClr>
                </a:solidFill>
              </a:rPr>
              <a:t>testicular</a:t>
            </a:r>
            <a:r>
              <a:rPr lang="de-CH" sz="2400" b="1" u="sng" dirty="0">
                <a:solidFill>
                  <a:schemeClr val="accent6">
                    <a:lumMod val="50000"/>
                  </a:schemeClr>
                </a:solidFill>
              </a:rPr>
              <a:t> </a:t>
            </a:r>
            <a:r>
              <a:rPr lang="de-CH" sz="2400" b="1" u="sng" dirty="0" err="1">
                <a:solidFill>
                  <a:schemeClr val="accent6">
                    <a:lumMod val="50000"/>
                  </a:schemeClr>
                </a:solidFill>
              </a:rPr>
              <a:t>plexus</a:t>
            </a:r>
            <a:r>
              <a:rPr lang="de-CH" sz="2400" b="1" u="sng" dirty="0">
                <a:solidFill>
                  <a:schemeClr val="accent6">
                    <a:lumMod val="50000"/>
                  </a:schemeClr>
                </a:solidFill>
              </a:rPr>
              <a:t>. </a:t>
            </a:r>
          </a:p>
          <a:p>
            <a:pPr marL="0" indent="0" algn="just">
              <a:buNone/>
            </a:pPr>
            <a:endParaRPr lang="de-CH" sz="2400" dirty="0"/>
          </a:p>
          <a:p>
            <a:pPr algn="just"/>
            <a:r>
              <a:rPr lang="de-CH" sz="2400" dirty="0"/>
              <a:t>The </a:t>
            </a:r>
            <a:r>
              <a:rPr lang="de-CH" sz="2400" b="1" u="sng" dirty="0" err="1">
                <a:solidFill>
                  <a:schemeClr val="accent6">
                    <a:lumMod val="50000"/>
                  </a:schemeClr>
                </a:solidFill>
              </a:rPr>
              <a:t>epididymis</a:t>
            </a:r>
            <a:r>
              <a:rPr lang="de-CH" sz="2400" dirty="0"/>
              <a:t> </a:t>
            </a:r>
            <a:r>
              <a:rPr lang="de-CH" sz="2400" dirty="0" err="1"/>
              <a:t>is</a:t>
            </a:r>
            <a:r>
              <a:rPr lang="de-CH" sz="2400" dirty="0"/>
              <a:t> </a:t>
            </a:r>
            <a:r>
              <a:rPr lang="de-CH" sz="2400" dirty="0" err="1"/>
              <a:t>located</a:t>
            </a:r>
            <a:r>
              <a:rPr lang="de-CH" sz="2400" dirty="0"/>
              <a:t> on </a:t>
            </a:r>
            <a:r>
              <a:rPr lang="de-CH" sz="2400" dirty="0" err="1"/>
              <a:t>the</a:t>
            </a:r>
            <a:r>
              <a:rPr lang="de-CH" sz="2400" dirty="0"/>
              <a:t> </a:t>
            </a:r>
            <a:r>
              <a:rPr lang="de-CH" sz="2400" dirty="0" err="1"/>
              <a:t>posterior</a:t>
            </a:r>
            <a:r>
              <a:rPr lang="de-CH" sz="2400" dirty="0"/>
              <a:t> </a:t>
            </a:r>
            <a:r>
              <a:rPr lang="de-CH" sz="2400" dirty="0" err="1"/>
              <a:t>surface</a:t>
            </a:r>
            <a:r>
              <a:rPr lang="de-CH" sz="2400" dirty="0"/>
              <a:t> </a:t>
            </a:r>
            <a:r>
              <a:rPr lang="de-CH" sz="2400" dirty="0" err="1"/>
              <a:t>of</a:t>
            </a:r>
            <a:r>
              <a:rPr lang="de-CH" sz="2400" dirty="0"/>
              <a:t> </a:t>
            </a:r>
            <a:r>
              <a:rPr lang="de-CH" sz="2400" dirty="0" err="1"/>
              <a:t>the</a:t>
            </a:r>
            <a:r>
              <a:rPr lang="de-CH" sz="2400" dirty="0"/>
              <a:t> </a:t>
            </a:r>
            <a:r>
              <a:rPr lang="de-CH" sz="2400" dirty="0" err="1"/>
              <a:t>testis</a:t>
            </a:r>
            <a:r>
              <a:rPr lang="de-CH" sz="2400" dirty="0"/>
              <a:t>. </a:t>
            </a:r>
            <a:r>
              <a:rPr lang="de-CH" sz="2400" dirty="0" err="1"/>
              <a:t>It</a:t>
            </a:r>
            <a:r>
              <a:rPr lang="de-CH" sz="2400" dirty="0"/>
              <a:t> </a:t>
            </a:r>
            <a:r>
              <a:rPr lang="de-CH" sz="2400" dirty="0" err="1"/>
              <a:t>is</a:t>
            </a:r>
            <a:r>
              <a:rPr lang="de-CH" sz="2400" dirty="0"/>
              <a:t> </a:t>
            </a:r>
            <a:r>
              <a:rPr lang="de-CH" sz="2400" dirty="0" err="1"/>
              <a:t>made</a:t>
            </a:r>
            <a:r>
              <a:rPr lang="de-CH" sz="2400" dirty="0"/>
              <a:t> </a:t>
            </a:r>
            <a:r>
              <a:rPr lang="de-CH" sz="2400" dirty="0" err="1"/>
              <a:t>up</a:t>
            </a:r>
            <a:r>
              <a:rPr lang="de-CH" sz="2400" dirty="0"/>
              <a:t> </a:t>
            </a:r>
            <a:r>
              <a:rPr lang="de-CH" sz="2400" dirty="0" err="1"/>
              <a:t>of</a:t>
            </a:r>
            <a:r>
              <a:rPr lang="de-CH" sz="2400" dirty="0"/>
              <a:t> </a:t>
            </a:r>
            <a:r>
              <a:rPr lang="de-CH" sz="2400" dirty="0" err="1"/>
              <a:t>series</a:t>
            </a:r>
            <a:r>
              <a:rPr lang="de-CH" sz="2400" dirty="0"/>
              <a:t> </a:t>
            </a:r>
            <a:r>
              <a:rPr lang="de-CH" sz="2400" dirty="0" err="1"/>
              <a:t>of</a:t>
            </a:r>
            <a:r>
              <a:rPr lang="de-CH" sz="2400" dirty="0"/>
              <a:t> </a:t>
            </a:r>
            <a:r>
              <a:rPr lang="de-CH" sz="2400" dirty="0" err="1"/>
              <a:t>ducts</a:t>
            </a:r>
            <a:r>
              <a:rPr lang="de-CH" sz="2400" dirty="0"/>
              <a:t> and </a:t>
            </a:r>
            <a:r>
              <a:rPr lang="de-CH" sz="2400" dirty="0" err="1"/>
              <a:t>its</a:t>
            </a:r>
            <a:r>
              <a:rPr lang="de-CH" sz="2400" dirty="0"/>
              <a:t> </a:t>
            </a:r>
            <a:r>
              <a:rPr lang="de-CH" sz="2400" b="1" dirty="0" err="1">
                <a:solidFill>
                  <a:schemeClr val="accent6">
                    <a:lumMod val="50000"/>
                  </a:schemeClr>
                </a:solidFill>
              </a:rPr>
              <a:t>main</a:t>
            </a:r>
            <a:r>
              <a:rPr lang="de-CH" sz="2400" b="1" dirty="0">
                <a:solidFill>
                  <a:schemeClr val="accent6">
                    <a:lumMod val="50000"/>
                  </a:schemeClr>
                </a:solidFill>
              </a:rPr>
              <a:t> </a:t>
            </a:r>
            <a:r>
              <a:rPr lang="de-CH" sz="2400" b="1" dirty="0" err="1">
                <a:solidFill>
                  <a:schemeClr val="accent6">
                    <a:lumMod val="50000"/>
                  </a:schemeClr>
                </a:solidFill>
              </a:rPr>
              <a:t>function</a:t>
            </a:r>
            <a:r>
              <a:rPr lang="de-CH" sz="2400" b="1" dirty="0">
                <a:solidFill>
                  <a:schemeClr val="accent6">
                    <a:lumMod val="50000"/>
                  </a:schemeClr>
                </a:solidFill>
              </a:rPr>
              <a:t> </a:t>
            </a:r>
            <a:r>
              <a:rPr lang="de-CH" sz="2400" b="1" dirty="0" err="1">
                <a:solidFill>
                  <a:schemeClr val="accent6">
                    <a:lumMod val="50000"/>
                  </a:schemeClr>
                </a:solidFill>
              </a:rPr>
              <a:t>is</a:t>
            </a:r>
            <a:r>
              <a:rPr lang="de-CH" sz="2400" b="1" dirty="0">
                <a:solidFill>
                  <a:schemeClr val="accent6">
                    <a:lumMod val="50000"/>
                  </a:schemeClr>
                </a:solidFill>
              </a:rPr>
              <a:t> </a:t>
            </a:r>
            <a:r>
              <a:rPr lang="de-CH" sz="2400" b="1" dirty="0" err="1">
                <a:solidFill>
                  <a:schemeClr val="accent6">
                    <a:lumMod val="50000"/>
                  </a:schemeClr>
                </a:solidFill>
              </a:rPr>
              <a:t>storage</a:t>
            </a:r>
            <a:r>
              <a:rPr lang="de-CH" sz="2400" b="1" dirty="0">
                <a:solidFill>
                  <a:schemeClr val="accent6">
                    <a:lumMod val="50000"/>
                  </a:schemeClr>
                </a:solidFill>
              </a:rPr>
              <a:t> and </a:t>
            </a:r>
            <a:r>
              <a:rPr lang="de-CH" sz="2400" b="1" dirty="0" err="1">
                <a:solidFill>
                  <a:schemeClr val="accent6">
                    <a:lumMod val="50000"/>
                  </a:schemeClr>
                </a:solidFill>
              </a:rPr>
              <a:t>maturation</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spermatozoa</a:t>
            </a:r>
            <a:r>
              <a:rPr lang="de-CH" sz="2400" b="1" dirty="0">
                <a:solidFill>
                  <a:srgbClr val="C00000"/>
                </a:solidFill>
              </a:rPr>
              <a:t>.</a:t>
            </a:r>
            <a:r>
              <a:rPr lang="de-CH" sz="2400" dirty="0"/>
              <a:t> The </a:t>
            </a:r>
            <a:r>
              <a:rPr lang="de-CH" sz="2400" dirty="0" err="1"/>
              <a:t>epididymis</a:t>
            </a:r>
            <a:r>
              <a:rPr lang="de-CH" sz="2400" dirty="0"/>
              <a:t> </a:t>
            </a:r>
            <a:r>
              <a:rPr lang="de-CH" sz="2400" dirty="0" err="1"/>
              <a:t>is</a:t>
            </a:r>
            <a:r>
              <a:rPr lang="de-CH" sz="2400" dirty="0"/>
              <a:t> </a:t>
            </a:r>
            <a:r>
              <a:rPr lang="de-CH" sz="2400" dirty="0" err="1"/>
              <a:t>divided</a:t>
            </a:r>
            <a:r>
              <a:rPr lang="de-CH" sz="2400" dirty="0"/>
              <a:t> </a:t>
            </a:r>
            <a:r>
              <a:rPr lang="de-CH" sz="2400" dirty="0" err="1"/>
              <a:t>into</a:t>
            </a:r>
            <a:r>
              <a:rPr lang="de-CH" sz="2400" dirty="0"/>
              <a:t> </a:t>
            </a:r>
            <a:r>
              <a:rPr lang="de-CH" sz="2400" dirty="0" err="1"/>
              <a:t>three</a:t>
            </a:r>
            <a:r>
              <a:rPr lang="de-CH" sz="2400" dirty="0"/>
              <a:t> </a:t>
            </a:r>
            <a:r>
              <a:rPr lang="de-CH" sz="2400" dirty="0" err="1"/>
              <a:t>parts</a:t>
            </a:r>
            <a:r>
              <a:rPr lang="de-CH" sz="2400" dirty="0"/>
              <a:t>: </a:t>
            </a:r>
            <a:r>
              <a:rPr lang="de-CH" sz="2400" dirty="0" err="1"/>
              <a:t>the</a:t>
            </a:r>
            <a:r>
              <a:rPr lang="de-CH" sz="2400" dirty="0"/>
              <a:t> </a:t>
            </a:r>
            <a:r>
              <a:rPr lang="de-CH" sz="2400" dirty="0" err="1"/>
              <a:t>head</a:t>
            </a:r>
            <a:r>
              <a:rPr lang="de-CH" sz="2400" dirty="0"/>
              <a:t>, </a:t>
            </a:r>
            <a:r>
              <a:rPr lang="de-CH" sz="2400" dirty="0" err="1"/>
              <a:t>which</a:t>
            </a:r>
            <a:r>
              <a:rPr lang="de-CH" sz="2400" dirty="0"/>
              <a:t> </a:t>
            </a:r>
            <a:r>
              <a:rPr lang="de-CH" sz="2400" dirty="0" err="1"/>
              <a:t>is</a:t>
            </a:r>
            <a:r>
              <a:rPr lang="de-CH" sz="2400" dirty="0"/>
              <a:t> </a:t>
            </a:r>
            <a:r>
              <a:rPr lang="de-CH" sz="2400" dirty="0" err="1"/>
              <a:t>connected</a:t>
            </a:r>
            <a:r>
              <a:rPr lang="de-CH" sz="2400" dirty="0"/>
              <a:t> </a:t>
            </a:r>
            <a:r>
              <a:rPr lang="de-CH" sz="2400" dirty="0" err="1"/>
              <a:t>to</a:t>
            </a:r>
            <a:r>
              <a:rPr lang="de-CH" sz="2400" dirty="0"/>
              <a:t> </a:t>
            </a:r>
            <a:r>
              <a:rPr lang="de-CH" sz="2400" dirty="0" err="1"/>
              <a:t>the</a:t>
            </a:r>
            <a:r>
              <a:rPr lang="de-CH" sz="2400" dirty="0"/>
              <a:t> </a:t>
            </a:r>
            <a:r>
              <a:rPr lang="de-CH" sz="2400" dirty="0" err="1"/>
              <a:t>testis</a:t>
            </a:r>
            <a:r>
              <a:rPr lang="de-CH" sz="2400" dirty="0"/>
              <a:t> efferent </a:t>
            </a:r>
            <a:r>
              <a:rPr lang="de-CH" sz="2400" dirty="0" err="1"/>
              <a:t>ductules</a:t>
            </a:r>
            <a:r>
              <a:rPr lang="de-CH" sz="2400" dirty="0"/>
              <a:t>, </a:t>
            </a:r>
            <a:r>
              <a:rPr lang="de-CH" sz="2400" dirty="0" err="1"/>
              <a:t>the</a:t>
            </a:r>
            <a:r>
              <a:rPr lang="de-CH" sz="2400" dirty="0"/>
              <a:t> </a:t>
            </a:r>
            <a:r>
              <a:rPr lang="de-CH" sz="2400" dirty="0" err="1"/>
              <a:t>body</a:t>
            </a:r>
            <a:r>
              <a:rPr lang="de-CH" sz="2400" dirty="0"/>
              <a:t> and </a:t>
            </a:r>
            <a:r>
              <a:rPr lang="de-CH" sz="2400" dirty="0" err="1"/>
              <a:t>the</a:t>
            </a:r>
            <a:r>
              <a:rPr lang="de-CH" sz="2400" dirty="0"/>
              <a:t> </a:t>
            </a:r>
            <a:r>
              <a:rPr lang="de-CH" sz="2400" dirty="0" err="1"/>
              <a:t>tail</a:t>
            </a:r>
            <a:r>
              <a:rPr lang="de-CH" sz="2400" dirty="0"/>
              <a:t>. The </a:t>
            </a:r>
            <a:r>
              <a:rPr lang="de-CH" sz="2400" dirty="0" err="1"/>
              <a:t>epididymis</a:t>
            </a:r>
            <a:r>
              <a:rPr lang="de-CH" sz="2400" dirty="0"/>
              <a:t> </a:t>
            </a:r>
            <a:r>
              <a:rPr lang="de-CH" sz="2400" dirty="0" err="1"/>
              <a:t>tail</a:t>
            </a:r>
            <a:r>
              <a:rPr lang="de-CH" sz="2400" dirty="0"/>
              <a:t> </a:t>
            </a:r>
            <a:r>
              <a:rPr lang="de-CH" sz="2400" dirty="0" err="1"/>
              <a:t>continues</a:t>
            </a:r>
            <a:r>
              <a:rPr lang="de-CH" sz="2400" dirty="0"/>
              <a:t> </a:t>
            </a:r>
            <a:r>
              <a:rPr lang="de-CH" sz="2400" dirty="0" err="1"/>
              <a:t>distally</a:t>
            </a:r>
            <a:r>
              <a:rPr lang="de-CH" sz="2400" dirty="0"/>
              <a:t> </a:t>
            </a:r>
            <a:r>
              <a:rPr lang="de-CH" sz="2400" dirty="0" err="1"/>
              <a:t>as</a:t>
            </a:r>
            <a:r>
              <a:rPr lang="de-CH" sz="2400" dirty="0"/>
              <a:t> </a:t>
            </a:r>
            <a:r>
              <a:rPr lang="de-CH" sz="2400" dirty="0" err="1"/>
              <a:t>the</a:t>
            </a:r>
            <a:r>
              <a:rPr lang="de-CH" sz="2400" dirty="0"/>
              <a:t> </a:t>
            </a:r>
            <a:r>
              <a:rPr lang="de-CH" sz="2400" dirty="0" err="1"/>
              <a:t>ductus</a:t>
            </a:r>
            <a:r>
              <a:rPr lang="de-CH" sz="2400" dirty="0"/>
              <a:t> </a:t>
            </a:r>
            <a:r>
              <a:rPr lang="de-CH" sz="2400" dirty="0" err="1"/>
              <a:t>deferens</a:t>
            </a:r>
            <a:r>
              <a:rPr lang="de-CH" sz="2400" dirty="0"/>
              <a:t>.</a:t>
            </a:r>
          </a:p>
          <a:p>
            <a:endParaRPr lang="el-GR" dirty="0"/>
          </a:p>
        </p:txBody>
      </p:sp>
    </p:spTree>
    <p:extLst>
      <p:ext uri="{BB962C8B-B14F-4D97-AF65-F5344CB8AC3E}">
        <p14:creationId xmlns:p14="http://schemas.microsoft.com/office/powerpoint/2010/main" val="285966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8DB111-4BF5-CE53-11F0-F42B6605CA40}"/>
              </a:ext>
            </a:extLst>
          </p:cNvPr>
          <p:cNvSpPr>
            <a:spLocks noGrp="1"/>
          </p:cNvSpPr>
          <p:nvPr>
            <p:ph type="title"/>
          </p:nvPr>
        </p:nvSpPr>
        <p:spPr>
          <a:xfrm>
            <a:off x="1028700" y="0"/>
            <a:ext cx="7200900" cy="836712"/>
          </a:xfrm>
        </p:spPr>
        <p:txBody>
          <a:bodyPr>
            <a:normAutofit/>
          </a:bodyPr>
          <a:lstStyle/>
          <a:p>
            <a:pPr algn="ctr"/>
            <a:r>
              <a:rPr lang="de-CH" sz="3200" b="1" dirty="0" err="1">
                <a:solidFill>
                  <a:schemeClr val="accent6">
                    <a:lumMod val="50000"/>
                  </a:schemeClr>
                </a:solidFill>
              </a:rPr>
              <a:t>Sum</a:t>
            </a:r>
            <a:r>
              <a:rPr lang="de-CH" sz="3200" b="1" dirty="0">
                <a:solidFill>
                  <a:schemeClr val="accent6">
                    <a:lumMod val="50000"/>
                  </a:schemeClr>
                </a:solidFill>
              </a:rPr>
              <a:t> </a:t>
            </a:r>
            <a:r>
              <a:rPr lang="de-CH" sz="3200" b="1" dirty="0" err="1">
                <a:solidFill>
                  <a:schemeClr val="accent6">
                    <a:lumMod val="50000"/>
                  </a:schemeClr>
                </a:solidFill>
              </a:rPr>
              <a:t>up</a:t>
            </a:r>
            <a:r>
              <a:rPr lang="de-CH" sz="3200" b="1" dirty="0">
                <a:solidFill>
                  <a:schemeClr val="accent6">
                    <a:lumMod val="50000"/>
                  </a:schemeClr>
                </a:solidFill>
              </a:rPr>
              <a:t>: </a:t>
            </a:r>
            <a:r>
              <a:rPr lang="de-CH" sz="3200" b="1" dirty="0" err="1">
                <a:solidFill>
                  <a:schemeClr val="accent6">
                    <a:lumMod val="50000"/>
                  </a:schemeClr>
                </a:solidFill>
              </a:rPr>
              <a:t>testis</a:t>
            </a:r>
            <a:r>
              <a:rPr lang="de-CH" sz="3200" b="1" dirty="0">
                <a:solidFill>
                  <a:schemeClr val="accent6">
                    <a:lumMod val="50000"/>
                  </a:schemeClr>
                </a:solidFill>
              </a:rPr>
              <a:t> - </a:t>
            </a:r>
            <a:r>
              <a:rPr lang="de-CH" sz="3200" b="1" dirty="0" err="1">
                <a:solidFill>
                  <a:schemeClr val="accent6">
                    <a:lumMod val="50000"/>
                  </a:schemeClr>
                </a:solidFill>
              </a:rPr>
              <a:t>epididymis</a:t>
            </a:r>
            <a:endParaRPr lang="el-GR" sz="3200" dirty="0"/>
          </a:p>
        </p:txBody>
      </p:sp>
      <p:graphicFrame>
        <p:nvGraphicFramePr>
          <p:cNvPr id="3" name="Πίνακας 2">
            <a:extLst>
              <a:ext uri="{FF2B5EF4-FFF2-40B4-BE49-F238E27FC236}">
                <a16:creationId xmlns:a16="http://schemas.microsoft.com/office/drawing/2014/main" id="{7D81D79F-7ACB-9768-93F2-20306CF3FA8A}"/>
              </a:ext>
            </a:extLst>
          </p:cNvPr>
          <p:cNvGraphicFramePr>
            <a:graphicFrameLocks noGrp="1"/>
          </p:cNvGraphicFramePr>
          <p:nvPr>
            <p:extLst>
              <p:ext uri="{D42A27DB-BD31-4B8C-83A1-F6EECF244321}">
                <p14:modId xmlns:p14="http://schemas.microsoft.com/office/powerpoint/2010/main" val="2174534910"/>
              </p:ext>
            </p:extLst>
          </p:nvPr>
        </p:nvGraphicFramePr>
        <p:xfrm>
          <a:off x="251520" y="620688"/>
          <a:ext cx="8712968" cy="5976664"/>
        </p:xfrm>
        <a:graphic>
          <a:graphicData uri="http://schemas.openxmlformats.org/drawingml/2006/table">
            <a:tbl>
              <a:tblPr/>
              <a:tblGrid>
                <a:gridCol w="2232248">
                  <a:extLst>
                    <a:ext uri="{9D8B030D-6E8A-4147-A177-3AD203B41FA5}">
                      <a16:colId xmlns:a16="http://schemas.microsoft.com/office/drawing/2014/main" val="70215225"/>
                    </a:ext>
                  </a:extLst>
                </a:gridCol>
                <a:gridCol w="6480720">
                  <a:extLst>
                    <a:ext uri="{9D8B030D-6E8A-4147-A177-3AD203B41FA5}">
                      <a16:colId xmlns:a16="http://schemas.microsoft.com/office/drawing/2014/main" val="2072165497"/>
                    </a:ext>
                  </a:extLst>
                </a:gridCol>
              </a:tblGrid>
              <a:tr h="942037">
                <a:tc gridSpan="2">
                  <a:txBody>
                    <a:bodyPr/>
                    <a:lstStyle/>
                    <a:p>
                      <a:pPr>
                        <a:buNone/>
                      </a:pPr>
                      <a:r>
                        <a:rPr lang="de-CH" sz="3200" b="1" u="sng" dirty="0">
                          <a:solidFill>
                            <a:schemeClr val="accent6">
                              <a:lumMod val="50000"/>
                            </a:schemeClr>
                          </a:solidFill>
                        </a:rPr>
                        <a:t>Key </a:t>
                      </a:r>
                      <a:r>
                        <a:rPr lang="de-CH" sz="3200" b="1" u="sng" dirty="0" err="1">
                          <a:solidFill>
                            <a:schemeClr val="accent6">
                              <a:lumMod val="50000"/>
                            </a:schemeClr>
                          </a:solidFill>
                        </a:rPr>
                        <a:t>points</a:t>
                      </a:r>
                      <a:r>
                        <a:rPr lang="de-CH" sz="3200" b="1" u="sng" dirty="0">
                          <a:solidFill>
                            <a:schemeClr val="accent6">
                              <a:lumMod val="50000"/>
                            </a:schemeClr>
                          </a:solidFill>
                        </a:rPr>
                        <a:t> </a:t>
                      </a:r>
                      <a:r>
                        <a:rPr lang="de-CH" sz="3200" b="1" u="sng" dirty="0" err="1">
                          <a:solidFill>
                            <a:schemeClr val="accent6">
                              <a:lumMod val="50000"/>
                            </a:schemeClr>
                          </a:solidFill>
                        </a:rPr>
                        <a:t>about</a:t>
                      </a:r>
                      <a:r>
                        <a:rPr lang="de-CH" sz="3200" b="1" u="sng" dirty="0">
                          <a:solidFill>
                            <a:schemeClr val="accent6">
                              <a:lumMod val="50000"/>
                            </a:schemeClr>
                          </a:solidFill>
                        </a:rPr>
                        <a:t> </a:t>
                      </a:r>
                      <a:r>
                        <a:rPr lang="de-CH" sz="3200" b="1" u="sng" dirty="0" err="1">
                          <a:solidFill>
                            <a:schemeClr val="accent6">
                              <a:lumMod val="50000"/>
                            </a:schemeClr>
                          </a:solidFill>
                        </a:rPr>
                        <a:t>testis</a:t>
                      </a:r>
                      <a:r>
                        <a:rPr lang="de-CH" sz="3200" b="1" u="sng" dirty="0">
                          <a:solidFill>
                            <a:schemeClr val="accent6">
                              <a:lumMod val="50000"/>
                            </a:schemeClr>
                          </a:solidFill>
                        </a:rPr>
                        <a:t> and </a:t>
                      </a:r>
                      <a:r>
                        <a:rPr lang="de-CH" sz="3200" b="1" u="sng" dirty="0" err="1">
                          <a:solidFill>
                            <a:schemeClr val="accent6">
                              <a:lumMod val="50000"/>
                            </a:schemeClr>
                          </a:solidFill>
                        </a:rPr>
                        <a:t>epididymis</a:t>
                      </a:r>
                      <a:endParaRPr lang="de-CH" sz="3200" b="1" u="sng" dirty="0">
                        <a:solidFill>
                          <a:schemeClr val="accent6">
                            <a:lumMod val="50000"/>
                          </a:schemeClr>
                        </a:solidFill>
                      </a:endParaRPr>
                    </a:p>
                  </a:txBody>
                  <a:tcPr anchor="ctr">
                    <a:solidFill>
                      <a:srgbClr val="F7F7F7"/>
                    </a:solidFill>
                  </a:tcPr>
                </a:tc>
                <a:tc hMerge="1">
                  <a:txBody>
                    <a:bodyPr/>
                    <a:lstStyle/>
                    <a:p>
                      <a:endParaRPr lang="el-GR"/>
                    </a:p>
                  </a:txBody>
                  <a:tcPr/>
                </a:tc>
                <a:extLst>
                  <a:ext uri="{0D108BD9-81ED-4DB2-BD59-A6C34878D82A}">
                    <a16:rowId xmlns:a16="http://schemas.microsoft.com/office/drawing/2014/main" val="2359855506"/>
                  </a:ext>
                </a:extLst>
              </a:tr>
              <a:tr h="2828408">
                <a:tc>
                  <a:txBody>
                    <a:bodyPr/>
                    <a:lstStyle/>
                    <a:p>
                      <a:pPr fontAlgn="t">
                        <a:buNone/>
                      </a:pPr>
                      <a:r>
                        <a:rPr lang="de-CH" sz="3200" b="1" u="sng" dirty="0" err="1">
                          <a:solidFill>
                            <a:schemeClr val="accent6">
                              <a:lumMod val="50000"/>
                            </a:schemeClr>
                          </a:solidFill>
                          <a:effectLst/>
                          <a:latin typeface="PlutoSansMedium"/>
                        </a:rPr>
                        <a:t>Testis</a:t>
                      </a:r>
                      <a:endParaRPr lang="de-CH" sz="3200" b="1" u="sng" dirty="0">
                        <a:solidFill>
                          <a:schemeClr val="accent6">
                            <a:lumMod val="50000"/>
                          </a:schemeClr>
                        </a:solidFill>
                        <a:effectLst/>
                        <a:latin typeface="PlutoSansMedium"/>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algn="just" fontAlgn="t">
                        <a:buNone/>
                      </a:pPr>
                      <a:r>
                        <a:rPr lang="de-CH" sz="2400" b="0" dirty="0">
                          <a:solidFill>
                            <a:schemeClr val="accent6">
                              <a:lumMod val="50000"/>
                            </a:schemeClr>
                          </a:solidFill>
                          <a:effectLst/>
                          <a:latin typeface="PlutoSansMedium"/>
                        </a:rPr>
                        <a:t>Contents:</a:t>
                      </a:r>
                      <a:r>
                        <a:rPr lang="de-CH" sz="2400" dirty="0">
                          <a:solidFill>
                            <a:schemeClr val="accent6">
                              <a:lumMod val="50000"/>
                            </a:schemeClr>
                          </a:solidFill>
                          <a:effectLst/>
                        </a:rPr>
                        <a:t> </a:t>
                      </a:r>
                      <a:r>
                        <a:rPr lang="de-CH" sz="2000" b="1" dirty="0" err="1">
                          <a:solidFill>
                            <a:srgbClr val="495354"/>
                          </a:solidFill>
                          <a:effectLst/>
                        </a:rPr>
                        <a:t>Lobules</a:t>
                      </a:r>
                      <a:r>
                        <a:rPr lang="de-CH" sz="2000" b="1" dirty="0">
                          <a:solidFill>
                            <a:srgbClr val="495354"/>
                          </a:solidFill>
                          <a:effectLst/>
                        </a:rPr>
                        <a:t>, </a:t>
                      </a:r>
                      <a:r>
                        <a:rPr lang="de-CH" sz="2000" b="1" dirty="0" err="1">
                          <a:solidFill>
                            <a:srgbClr val="495354"/>
                          </a:solidFill>
                          <a:effectLst/>
                        </a:rPr>
                        <a:t>septa</a:t>
                      </a:r>
                      <a:r>
                        <a:rPr lang="de-CH" sz="2000" b="1" dirty="0">
                          <a:solidFill>
                            <a:srgbClr val="495354"/>
                          </a:solidFill>
                          <a:effectLst/>
                        </a:rPr>
                        <a:t>, </a:t>
                      </a:r>
                      <a:r>
                        <a:rPr lang="de-CH" sz="2000" b="1" dirty="0" err="1">
                          <a:solidFill>
                            <a:srgbClr val="495354"/>
                          </a:solidFill>
                          <a:effectLst/>
                        </a:rPr>
                        <a:t>mediastinum</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testis</a:t>
                      </a:r>
                      <a:r>
                        <a:rPr lang="de-CH" sz="2000" b="1" dirty="0">
                          <a:solidFill>
                            <a:srgbClr val="495354"/>
                          </a:solidFill>
                          <a:effectLst/>
                        </a:rPr>
                        <a:t>, </a:t>
                      </a:r>
                      <a:r>
                        <a:rPr lang="de-CH" sz="2000" b="1" dirty="0" err="1">
                          <a:solidFill>
                            <a:srgbClr val="495354"/>
                          </a:solidFill>
                          <a:effectLst/>
                        </a:rPr>
                        <a:t>seminiferous</a:t>
                      </a:r>
                      <a:r>
                        <a:rPr lang="de-CH" sz="2000" b="1" dirty="0">
                          <a:solidFill>
                            <a:srgbClr val="495354"/>
                          </a:solidFill>
                          <a:effectLst/>
                        </a:rPr>
                        <a:t> </a:t>
                      </a:r>
                      <a:r>
                        <a:rPr lang="de-CH" sz="2000" b="1" dirty="0" err="1">
                          <a:solidFill>
                            <a:srgbClr val="495354"/>
                          </a:solidFill>
                          <a:effectLst/>
                        </a:rPr>
                        <a:t>tubules</a:t>
                      </a:r>
                      <a:r>
                        <a:rPr lang="de-CH" sz="2000" b="1" dirty="0">
                          <a:solidFill>
                            <a:srgbClr val="495354"/>
                          </a:solidFill>
                          <a:effectLst/>
                        </a:rPr>
                        <a:t> (</a:t>
                      </a:r>
                      <a:r>
                        <a:rPr lang="de-CH" sz="2000" b="1" dirty="0" err="1">
                          <a:solidFill>
                            <a:srgbClr val="495354"/>
                          </a:solidFill>
                          <a:effectLst/>
                        </a:rPr>
                        <a:t>convoluted</a:t>
                      </a:r>
                      <a:r>
                        <a:rPr lang="de-CH" sz="2000" b="1" dirty="0">
                          <a:solidFill>
                            <a:srgbClr val="495354"/>
                          </a:solidFill>
                          <a:effectLst/>
                        </a:rPr>
                        <a:t>/</a:t>
                      </a:r>
                      <a:r>
                        <a:rPr lang="de-CH" sz="2000" b="1" dirty="0" err="1">
                          <a:solidFill>
                            <a:srgbClr val="495354"/>
                          </a:solidFill>
                          <a:effectLst/>
                        </a:rPr>
                        <a:t>straight</a:t>
                      </a:r>
                      <a:r>
                        <a:rPr lang="de-CH" sz="2000" b="1" dirty="0">
                          <a:solidFill>
                            <a:srgbClr val="495354"/>
                          </a:solidFill>
                          <a:effectLst/>
                        </a:rPr>
                        <a:t>), </a:t>
                      </a:r>
                      <a:r>
                        <a:rPr lang="de-CH" sz="2000" b="1" dirty="0" err="1">
                          <a:solidFill>
                            <a:srgbClr val="495354"/>
                          </a:solidFill>
                          <a:effectLst/>
                        </a:rPr>
                        <a:t>rete</a:t>
                      </a:r>
                      <a:r>
                        <a:rPr lang="de-CH" sz="2000" b="1" dirty="0">
                          <a:solidFill>
                            <a:srgbClr val="495354"/>
                          </a:solidFill>
                          <a:effectLst/>
                        </a:rPr>
                        <a:t> </a:t>
                      </a:r>
                      <a:r>
                        <a:rPr lang="de-CH" sz="2000" b="1" dirty="0" err="1">
                          <a:solidFill>
                            <a:srgbClr val="495354"/>
                          </a:solidFill>
                          <a:effectLst/>
                        </a:rPr>
                        <a:t>testis</a:t>
                      </a:r>
                      <a:r>
                        <a:rPr lang="de-CH" sz="2000" b="1" dirty="0">
                          <a:solidFill>
                            <a:srgbClr val="495354"/>
                          </a:solidFill>
                          <a:effectLst/>
                        </a:rPr>
                        <a:t>, efferent </a:t>
                      </a:r>
                      <a:r>
                        <a:rPr lang="de-CH" sz="2000" b="1" dirty="0" err="1">
                          <a:solidFill>
                            <a:srgbClr val="495354"/>
                          </a:solidFill>
                          <a:effectLst/>
                        </a:rPr>
                        <a:t>ductules</a:t>
                      </a:r>
                      <a:r>
                        <a:rPr lang="de-CH" sz="2000" b="1" dirty="0">
                          <a:solidFill>
                            <a:srgbClr val="495354"/>
                          </a:solidFill>
                          <a:effectLst/>
                        </a:rPr>
                        <a:t>.</a:t>
                      </a:r>
                      <a:br>
                        <a:rPr lang="de-CH" sz="2000" b="1" dirty="0">
                          <a:solidFill>
                            <a:srgbClr val="495354"/>
                          </a:solidFill>
                          <a:effectLst/>
                          <a:latin typeface="PlutoSansMedium"/>
                        </a:rPr>
                      </a:br>
                      <a:r>
                        <a:rPr lang="de-CH" sz="2400" b="0" dirty="0" err="1">
                          <a:solidFill>
                            <a:schemeClr val="accent6">
                              <a:lumMod val="50000"/>
                            </a:schemeClr>
                          </a:solidFill>
                          <a:effectLst/>
                          <a:latin typeface="PlutoSansMedium"/>
                        </a:rPr>
                        <a:t>Coverings</a:t>
                      </a:r>
                      <a:r>
                        <a:rPr lang="de-CH" sz="2400" b="0" dirty="0">
                          <a:solidFill>
                            <a:schemeClr val="accent6">
                              <a:lumMod val="50000"/>
                            </a:schemeClr>
                          </a:solidFill>
                          <a:effectLst/>
                          <a:latin typeface="PlutoSansMedium"/>
                        </a:rPr>
                        <a:t>:</a:t>
                      </a:r>
                      <a:r>
                        <a:rPr lang="de-CH" sz="2400" dirty="0">
                          <a:solidFill>
                            <a:schemeClr val="accent6">
                              <a:lumMod val="50000"/>
                            </a:schemeClr>
                          </a:solidFill>
                          <a:effectLst/>
                        </a:rPr>
                        <a:t> </a:t>
                      </a:r>
                      <a:r>
                        <a:rPr lang="de-CH" sz="2000" b="1" dirty="0">
                          <a:solidFill>
                            <a:srgbClr val="495354"/>
                          </a:solidFill>
                          <a:effectLst/>
                        </a:rPr>
                        <a:t>Tunica vaginalis (</a:t>
                      </a:r>
                      <a:r>
                        <a:rPr lang="de-CH" sz="2000" b="1" dirty="0" err="1">
                          <a:solidFill>
                            <a:srgbClr val="495354"/>
                          </a:solidFill>
                          <a:effectLst/>
                        </a:rPr>
                        <a:t>composed</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parietal and </a:t>
                      </a:r>
                      <a:r>
                        <a:rPr lang="de-CH" sz="2000" b="1" dirty="0" err="1">
                          <a:solidFill>
                            <a:srgbClr val="495354"/>
                          </a:solidFill>
                          <a:effectLst/>
                        </a:rPr>
                        <a:t>visceral</a:t>
                      </a:r>
                      <a:r>
                        <a:rPr lang="de-CH" sz="2000" b="1" dirty="0">
                          <a:solidFill>
                            <a:srgbClr val="495354"/>
                          </a:solidFill>
                          <a:effectLst/>
                        </a:rPr>
                        <a:t> </a:t>
                      </a:r>
                      <a:r>
                        <a:rPr lang="de-CH" sz="2000" b="1" dirty="0" err="1">
                          <a:solidFill>
                            <a:srgbClr val="495354"/>
                          </a:solidFill>
                          <a:effectLst/>
                        </a:rPr>
                        <a:t>layers</a:t>
                      </a:r>
                      <a:r>
                        <a:rPr lang="de-CH" sz="2000" b="1" dirty="0">
                          <a:solidFill>
                            <a:srgbClr val="495354"/>
                          </a:solidFill>
                          <a:effectLst/>
                        </a:rPr>
                        <a:t>), </a:t>
                      </a:r>
                      <a:r>
                        <a:rPr lang="de-CH" sz="2000" b="1" dirty="0" err="1">
                          <a:solidFill>
                            <a:srgbClr val="495354"/>
                          </a:solidFill>
                          <a:effectLst/>
                        </a:rPr>
                        <a:t>tunica</a:t>
                      </a:r>
                      <a:r>
                        <a:rPr lang="de-CH" sz="2000" b="1" dirty="0">
                          <a:solidFill>
                            <a:srgbClr val="495354"/>
                          </a:solidFill>
                          <a:effectLst/>
                        </a:rPr>
                        <a:t> </a:t>
                      </a:r>
                      <a:r>
                        <a:rPr lang="de-CH" sz="2000" b="1" dirty="0" err="1">
                          <a:solidFill>
                            <a:srgbClr val="495354"/>
                          </a:solidFill>
                          <a:effectLst/>
                        </a:rPr>
                        <a:t>albuginea</a:t>
                      </a:r>
                      <a:r>
                        <a:rPr lang="de-CH" sz="2000" b="1" dirty="0">
                          <a:solidFill>
                            <a:srgbClr val="495354"/>
                          </a:solidFill>
                          <a:effectLst/>
                        </a:rPr>
                        <a:t>, </a:t>
                      </a:r>
                      <a:r>
                        <a:rPr lang="de-CH" sz="2000" b="1" dirty="0" err="1">
                          <a:solidFill>
                            <a:srgbClr val="495354"/>
                          </a:solidFill>
                          <a:effectLst/>
                        </a:rPr>
                        <a:t>tunica</a:t>
                      </a:r>
                      <a:r>
                        <a:rPr lang="de-CH" sz="2000" b="1" dirty="0">
                          <a:solidFill>
                            <a:srgbClr val="495354"/>
                          </a:solidFill>
                          <a:effectLst/>
                        </a:rPr>
                        <a:t> </a:t>
                      </a:r>
                      <a:r>
                        <a:rPr lang="de-CH" sz="2000" b="1" dirty="0" err="1">
                          <a:solidFill>
                            <a:srgbClr val="495354"/>
                          </a:solidFill>
                          <a:effectLst/>
                        </a:rPr>
                        <a:t>vasculosa</a:t>
                      </a:r>
                      <a:r>
                        <a:rPr lang="de-CH" sz="2000" dirty="0">
                          <a:solidFill>
                            <a:srgbClr val="495354"/>
                          </a:solidFill>
                          <a:effectLst/>
                        </a:rPr>
                        <a:t>.</a:t>
                      </a:r>
                      <a:br>
                        <a:rPr lang="de-CH" sz="2000" b="0" dirty="0">
                          <a:solidFill>
                            <a:srgbClr val="495354"/>
                          </a:solidFill>
                          <a:effectLst/>
                          <a:latin typeface="PlutoSansMedium"/>
                        </a:rPr>
                      </a:br>
                      <a:r>
                        <a:rPr lang="de-CH" sz="2400" b="0" dirty="0" err="1">
                          <a:solidFill>
                            <a:schemeClr val="accent6">
                              <a:lumMod val="50000"/>
                            </a:schemeClr>
                          </a:solidFill>
                          <a:effectLst/>
                          <a:latin typeface="PlutoSansMedium"/>
                        </a:rPr>
                        <a:t>Functions</a:t>
                      </a:r>
                      <a:r>
                        <a:rPr lang="de-CH" sz="2400" b="0" dirty="0">
                          <a:solidFill>
                            <a:schemeClr val="accent6">
                              <a:lumMod val="50000"/>
                            </a:schemeClr>
                          </a:solidFill>
                          <a:effectLst/>
                          <a:latin typeface="PlutoSansMedium"/>
                        </a:rPr>
                        <a:t>:</a:t>
                      </a:r>
                      <a:r>
                        <a:rPr lang="de-CH" sz="2400" dirty="0">
                          <a:solidFill>
                            <a:schemeClr val="accent6">
                              <a:lumMod val="50000"/>
                            </a:schemeClr>
                          </a:solidFill>
                          <a:effectLst/>
                        </a:rPr>
                        <a:t> </a:t>
                      </a:r>
                      <a:r>
                        <a:rPr lang="de-CH" sz="2000" b="1" dirty="0" err="1">
                          <a:solidFill>
                            <a:srgbClr val="495354"/>
                          </a:solidFill>
                          <a:effectLst/>
                        </a:rPr>
                        <a:t>Production</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sperm</a:t>
                      </a:r>
                      <a:r>
                        <a:rPr lang="de-CH" sz="2000" b="1" dirty="0">
                          <a:solidFill>
                            <a:srgbClr val="495354"/>
                          </a:solidFill>
                          <a:effectLst/>
                        </a:rPr>
                        <a:t>, </a:t>
                      </a:r>
                      <a:r>
                        <a:rPr lang="de-CH" sz="2000" b="1" dirty="0" err="1">
                          <a:solidFill>
                            <a:srgbClr val="495354"/>
                          </a:solidFill>
                          <a:effectLst/>
                        </a:rPr>
                        <a:t>hormone</a:t>
                      </a:r>
                      <a:r>
                        <a:rPr lang="de-CH" sz="2000" b="1" dirty="0">
                          <a:solidFill>
                            <a:srgbClr val="495354"/>
                          </a:solidFill>
                          <a:effectLst/>
                        </a:rPr>
                        <a:t> </a:t>
                      </a:r>
                      <a:r>
                        <a:rPr lang="de-CH" sz="2000" b="1" dirty="0" err="1">
                          <a:solidFill>
                            <a:srgbClr val="495354"/>
                          </a:solidFill>
                          <a:effectLst/>
                        </a:rPr>
                        <a:t>production</a:t>
                      </a:r>
                      <a:r>
                        <a:rPr lang="de-CH" sz="2000" b="1" dirty="0">
                          <a:solidFill>
                            <a:srgbClr val="495354"/>
                          </a:solidFill>
                          <a:effectLst/>
                        </a:rPr>
                        <a:t> and </a:t>
                      </a:r>
                      <a:r>
                        <a:rPr lang="de-CH" sz="2000" b="1" dirty="0" err="1">
                          <a:solidFill>
                            <a:srgbClr val="495354"/>
                          </a:solidFill>
                          <a:effectLst/>
                        </a:rPr>
                        <a:t>secretion</a:t>
                      </a:r>
                      <a:r>
                        <a:rPr lang="de-CH" sz="2000" b="1" dirty="0">
                          <a:solidFill>
                            <a:srgbClr val="495354"/>
                          </a:solidFill>
                          <a:effectLst/>
                        </a:rPr>
                        <a:t>.</a:t>
                      </a: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224480754"/>
                  </a:ext>
                </a:extLst>
              </a:tr>
              <a:tr h="2206219">
                <a:tc>
                  <a:txBody>
                    <a:bodyPr/>
                    <a:lstStyle/>
                    <a:p>
                      <a:pPr fontAlgn="t">
                        <a:buNone/>
                      </a:pPr>
                      <a:r>
                        <a:rPr lang="de-CH" sz="3200" b="1" u="sng" dirty="0" err="1">
                          <a:solidFill>
                            <a:schemeClr val="accent6">
                              <a:lumMod val="50000"/>
                            </a:schemeClr>
                          </a:solidFill>
                          <a:effectLst/>
                          <a:latin typeface="PlutoSansMedium"/>
                        </a:rPr>
                        <a:t>Epididymis</a:t>
                      </a:r>
                      <a:endParaRPr lang="de-CH" sz="3200" b="1" u="sng" dirty="0">
                        <a:solidFill>
                          <a:schemeClr val="accent6">
                            <a:lumMod val="50000"/>
                          </a:schemeClr>
                        </a:solidFill>
                        <a:effectLst/>
                        <a:latin typeface="PlutoSansMedium"/>
                      </a:endParaRP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just" fontAlgn="t">
                        <a:buNone/>
                      </a:pPr>
                      <a:r>
                        <a:rPr lang="de-CH" sz="2400" b="0" dirty="0">
                          <a:solidFill>
                            <a:schemeClr val="accent6">
                              <a:lumMod val="50000"/>
                            </a:schemeClr>
                          </a:solidFill>
                          <a:effectLst/>
                          <a:latin typeface="PlutoSansMedium"/>
                        </a:rPr>
                        <a:t>Location:</a:t>
                      </a:r>
                      <a:r>
                        <a:rPr lang="de-CH" sz="2400" dirty="0">
                          <a:solidFill>
                            <a:schemeClr val="accent6">
                              <a:lumMod val="50000"/>
                            </a:schemeClr>
                          </a:solidFill>
                          <a:effectLst/>
                        </a:rPr>
                        <a:t> </a:t>
                      </a:r>
                      <a:r>
                        <a:rPr lang="de-CH" sz="2000" b="1" dirty="0" err="1">
                          <a:solidFill>
                            <a:srgbClr val="495354"/>
                          </a:solidFill>
                          <a:effectLst/>
                        </a:rPr>
                        <a:t>Overlies</a:t>
                      </a:r>
                      <a:r>
                        <a:rPr lang="de-CH" sz="2000" b="1" dirty="0">
                          <a:solidFill>
                            <a:srgbClr val="495354"/>
                          </a:solidFill>
                          <a:effectLst/>
                        </a:rPr>
                        <a:t> </a:t>
                      </a:r>
                      <a:r>
                        <a:rPr lang="de-CH" sz="2000" b="1" dirty="0" err="1">
                          <a:solidFill>
                            <a:srgbClr val="495354"/>
                          </a:solidFill>
                          <a:effectLst/>
                        </a:rPr>
                        <a:t>superoposterior</a:t>
                      </a:r>
                      <a:r>
                        <a:rPr lang="de-CH" sz="2000" b="1" dirty="0">
                          <a:solidFill>
                            <a:srgbClr val="495354"/>
                          </a:solidFill>
                          <a:effectLst/>
                        </a:rPr>
                        <a:t> </a:t>
                      </a:r>
                      <a:r>
                        <a:rPr lang="de-CH" sz="2000" b="1" dirty="0" err="1">
                          <a:solidFill>
                            <a:srgbClr val="495354"/>
                          </a:solidFill>
                          <a:effectLst/>
                        </a:rPr>
                        <a:t>aspect</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testis</a:t>
                      </a:r>
                      <a:r>
                        <a:rPr lang="de-CH" sz="2000" b="1" dirty="0">
                          <a:solidFill>
                            <a:srgbClr val="495354"/>
                          </a:solidFill>
                          <a:effectLst/>
                          <a:latin typeface="PlutoSansMedium"/>
                        </a:rPr>
                        <a:t>.</a:t>
                      </a:r>
                      <a:br>
                        <a:rPr lang="de-CH" sz="2000" b="1" dirty="0">
                          <a:solidFill>
                            <a:srgbClr val="495354"/>
                          </a:solidFill>
                          <a:effectLst/>
                          <a:latin typeface="PlutoSansMedium"/>
                        </a:rPr>
                      </a:br>
                      <a:r>
                        <a:rPr lang="de-CH" sz="2400" b="0" dirty="0" err="1">
                          <a:solidFill>
                            <a:schemeClr val="accent6">
                              <a:lumMod val="50000"/>
                            </a:schemeClr>
                          </a:solidFill>
                          <a:effectLst/>
                          <a:latin typeface="PlutoSansMedium"/>
                        </a:rPr>
                        <a:t>Structure</a:t>
                      </a:r>
                      <a:r>
                        <a:rPr lang="de-CH" sz="2400" b="0" dirty="0">
                          <a:solidFill>
                            <a:schemeClr val="accent6">
                              <a:lumMod val="50000"/>
                            </a:schemeClr>
                          </a:solidFill>
                          <a:effectLst/>
                          <a:latin typeface="PlutoSansMedium"/>
                        </a:rPr>
                        <a:t>:</a:t>
                      </a:r>
                      <a:r>
                        <a:rPr lang="de-CH" sz="2400" dirty="0">
                          <a:solidFill>
                            <a:schemeClr val="accent6">
                              <a:lumMod val="50000"/>
                            </a:schemeClr>
                          </a:solidFill>
                          <a:effectLst/>
                        </a:rPr>
                        <a:t> </a:t>
                      </a:r>
                      <a:r>
                        <a:rPr lang="de-CH" sz="2000" b="1" dirty="0" err="1">
                          <a:solidFill>
                            <a:srgbClr val="495354"/>
                          </a:solidFill>
                          <a:effectLst/>
                        </a:rPr>
                        <a:t>Formed</a:t>
                      </a:r>
                      <a:r>
                        <a:rPr lang="de-CH" sz="2000" b="1" dirty="0">
                          <a:solidFill>
                            <a:srgbClr val="495354"/>
                          </a:solidFill>
                          <a:effectLst/>
                        </a:rPr>
                        <a:t> </a:t>
                      </a:r>
                      <a:r>
                        <a:rPr lang="de-CH" sz="2000" b="1" dirty="0" err="1">
                          <a:solidFill>
                            <a:srgbClr val="495354"/>
                          </a:solidFill>
                          <a:effectLst/>
                        </a:rPr>
                        <a:t>by</a:t>
                      </a:r>
                      <a:r>
                        <a:rPr lang="de-CH" sz="2000" b="1" dirty="0">
                          <a:solidFill>
                            <a:srgbClr val="495354"/>
                          </a:solidFill>
                          <a:effectLst/>
                        </a:rPr>
                        <a:t> efferent </a:t>
                      </a:r>
                      <a:r>
                        <a:rPr lang="de-CH" sz="2000" b="1" dirty="0" err="1">
                          <a:solidFill>
                            <a:srgbClr val="495354"/>
                          </a:solidFill>
                          <a:effectLst/>
                        </a:rPr>
                        <a:t>ductules</a:t>
                      </a:r>
                      <a:r>
                        <a:rPr lang="de-CH" sz="2000" b="1" dirty="0">
                          <a:solidFill>
                            <a:srgbClr val="495354"/>
                          </a:solidFill>
                          <a:effectLst/>
                        </a:rPr>
                        <a:t> </a:t>
                      </a:r>
                      <a:r>
                        <a:rPr lang="de-CH" sz="2000" b="1" dirty="0" err="1">
                          <a:solidFill>
                            <a:srgbClr val="495354"/>
                          </a:solidFill>
                          <a:effectLst/>
                        </a:rPr>
                        <a:t>from</a:t>
                      </a:r>
                      <a:r>
                        <a:rPr lang="de-CH" sz="2000" b="1" dirty="0">
                          <a:solidFill>
                            <a:srgbClr val="495354"/>
                          </a:solidFill>
                          <a:effectLst/>
                        </a:rPr>
                        <a:t> </a:t>
                      </a:r>
                      <a:r>
                        <a:rPr lang="de-CH" sz="2000" b="1" dirty="0" err="1">
                          <a:solidFill>
                            <a:srgbClr val="495354"/>
                          </a:solidFill>
                          <a:effectLst/>
                        </a:rPr>
                        <a:t>testis</a:t>
                      </a:r>
                      <a:r>
                        <a:rPr lang="de-CH" sz="2000" b="1" dirty="0">
                          <a:solidFill>
                            <a:srgbClr val="495354"/>
                          </a:solidFill>
                          <a:effectLst/>
                        </a:rPr>
                        <a:t> → </a:t>
                      </a:r>
                      <a:r>
                        <a:rPr lang="de-CH" sz="2000" b="1" dirty="0" err="1">
                          <a:solidFill>
                            <a:srgbClr val="495354"/>
                          </a:solidFill>
                          <a:effectLst/>
                        </a:rPr>
                        <a:t>join</a:t>
                      </a:r>
                      <a:r>
                        <a:rPr lang="de-CH" sz="2000" b="1" dirty="0">
                          <a:solidFill>
                            <a:srgbClr val="495354"/>
                          </a:solidFill>
                          <a:effectLst/>
                        </a:rPr>
                        <a:t> </a:t>
                      </a:r>
                      <a:r>
                        <a:rPr lang="de-CH" sz="2000" b="1" dirty="0" err="1">
                          <a:solidFill>
                            <a:srgbClr val="495354"/>
                          </a:solidFill>
                          <a:effectLst/>
                        </a:rPr>
                        <a:t>together</a:t>
                      </a:r>
                      <a:r>
                        <a:rPr lang="de-CH" sz="2000" b="1" dirty="0">
                          <a:solidFill>
                            <a:srgbClr val="495354"/>
                          </a:solidFill>
                          <a:effectLst/>
                        </a:rPr>
                        <a:t> in </a:t>
                      </a:r>
                      <a:r>
                        <a:rPr lang="de-CH" sz="2000" b="1" dirty="0" err="1">
                          <a:solidFill>
                            <a:srgbClr val="495354"/>
                          </a:solidFill>
                          <a:effectLst/>
                        </a:rPr>
                        <a:t>head</a:t>
                      </a:r>
                      <a:r>
                        <a:rPr lang="de-CH" sz="2000" b="1" dirty="0">
                          <a:solidFill>
                            <a:srgbClr val="495354"/>
                          </a:solidFill>
                          <a:effectLst/>
                        </a:rPr>
                        <a:t> and </a:t>
                      </a:r>
                      <a:r>
                        <a:rPr lang="de-CH" sz="2000" b="1" dirty="0" err="1">
                          <a:solidFill>
                            <a:srgbClr val="495354"/>
                          </a:solidFill>
                          <a:effectLst/>
                        </a:rPr>
                        <a:t>body</a:t>
                      </a:r>
                      <a:r>
                        <a:rPr lang="de-CH" sz="2000" b="1" dirty="0">
                          <a:solidFill>
                            <a:srgbClr val="495354"/>
                          </a:solidFill>
                          <a:effectLst/>
                        </a:rPr>
                        <a:t> → </a:t>
                      </a:r>
                      <a:r>
                        <a:rPr lang="de-CH" sz="2000" b="1" dirty="0" err="1">
                          <a:solidFill>
                            <a:srgbClr val="495354"/>
                          </a:solidFill>
                          <a:effectLst/>
                        </a:rPr>
                        <a:t>become</a:t>
                      </a:r>
                      <a:r>
                        <a:rPr lang="de-CH" sz="2000" b="1" dirty="0">
                          <a:solidFill>
                            <a:srgbClr val="495354"/>
                          </a:solidFill>
                          <a:effectLst/>
                        </a:rPr>
                        <a:t> </a:t>
                      </a:r>
                      <a:r>
                        <a:rPr lang="de-CH" sz="2000" b="1" dirty="0" err="1">
                          <a:solidFill>
                            <a:srgbClr val="495354"/>
                          </a:solidFill>
                          <a:effectLst/>
                        </a:rPr>
                        <a:t>single</a:t>
                      </a:r>
                      <a:r>
                        <a:rPr lang="de-CH" sz="2000" b="1" dirty="0">
                          <a:solidFill>
                            <a:srgbClr val="495354"/>
                          </a:solidFill>
                          <a:effectLst/>
                        </a:rPr>
                        <a:t> </a:t>
                      </a:r>
                      <a:r>
                        <a:rPr lang="de-CH" sz="2000" b="1" dirty="0" err="1">
                          <a:solidFill>
                            <a:srgbClr val="495354"/>
                          </a:solidFill>
                          <a:effectLst/>
                        </a:rPr>
                        <a:t>duct</a:t>
                      </a:r>
                      <a:r>
                        <a:rPr lang="de-CH" sz="2000" b="1" dirty="0">
                          <a:solidFill>
                            <a:srgbClr val="495354"/>
                          </a:solidFill>
                          <a:effectLst/>
                        </a:rPr>
                        <a:t> in </a:t>
                      </a:r>
                      <a:r>
                        <a:rPr lang="de-CH" sz="2000" b="1" dirty="0" err="1">
                          <a:solidFill>
                            <a:srgbClr val="495354"/>
                          </a:solidFill>
                          <a:effectLst/>
                        </a:rPr>
                        <a:t>tail</a:t>
                      </a:r>
                      <a:r>
                        <a:rPr lang="de-CH" sz="2000" b="1" dirty="0">
                          <a:solidFill>
                            <a:srgbClr val="495354"/>
                          </a:solidFill>
                          <a:effectLst/>
                        </a:rPr>
                        <a:t> → </a:t>
                      </a:r>
                      <a:r>
                        <a:rPr lang="de-CH" sz="2000" b="1" dirty="0" err="1">
                          <a:solidFill>
                            <a:srgbClr val="495354"/>
                          </a:solidFill>
                          <a:effectLst/>
                        </a:rPr>
                        <a:t>continues</a:t>
                      </a:r>
                      <a:r>
                        <a:rPr lang="de-CH" sz="2000" b="1" dirty="0">
                          <a:solidFill>
                            <a:srgbClr val="495354"/>
                          </a:solidFill>
                          <a:effectLst/>
                        </a:rPr>
                        <a:t> </a:t>
                      </a:r>
                      <a:r>
                        <a:rPr lang="de-CH" sz="2000" b="1" dirty="0" err="1">
                          <a:solidFill>
                            <a:srgbClr val="495354"/>
                          </a:solidFill>
                          <a:effectLst/>
                        </a:rPr>
                        <a:t>as</a:t>
                      </a:r>
                      <a:r>
                        <a:rPr lang="de-CH" sz="2000" b="1" dirty="0">
                          <a:solidFill>
                            <a:srgbClr val="495354"/>
                          </a:solidFill>
                          <a:effectLst/>
                        </a:rPr>
                        <a:t> </a:t>
                      </a:r>
                      <a:r>
                        <a:rPr lang="de-CH" sz="2000" b="1" dirty="0" err="1">
                          <a:solidFill>
                            <a:srgbClr val="495354"/>
                          </a:solidFill>
                          <a:effectLst/>
                        </a:rPr>
                        <a:t>ductus</a:t>
                      </a:r>
                      <a:r>
                        <a:rPr lang="de-CH" sz="2000" b="1" dirty="0">
                          <a:solidFill>
                            <a:srgbClr val="495354"/>
                          </a:solidFill>
                          <a:effectLst/>
                        </a:rPr>
                        <a:t> </a:t>
                      </a:r>
                      <a:r>
                        <a:rPr lang="de-CH" sz="2000" b="1" dirty="0" err="1">
                          <a:solidFill>
                            <a:srgbClr val="495354"/>
                          </a:solidFill>
                          <a:effectLst/>
                        </a:rPr>
                        <a:t>deferens</a:t>
                      </a:r>
                      <a:r>
                        <a:rPr lang="de-CH" sz="2000" b="1" dirty="0">
                          <a:solidFill>
                            <a:srgbClr val="495354"/>
                          </a:solidFill>
                          <a:effectLst/>
                        </a:rPr>
                        <a:t>.</a:t>
                      </a:r>
                      <a:br>
                        <a:rPr lang="de-CH" sz="2000" b="1" dirty="0">
                          <a:solidFill>
                            <a:srgbClr val="495354"/>
                          </a:solidFill>
                          <a:effectLst/>
                          <a:latin typeface="PlutoSansMedium"/>
                        </a:rPr>
                      </a:br>
                      <a:r>
                        <a:rPr lang="de-CH" sz="2400" b="0" dirty="0" err="1">
                          <a:solidFill>
                            <a:schemeClr val="accent6">
                              <a:lumMod val="50000"/>
                            </a:schemeClr>
                          </a:solidFill>
                          <a:effectLst/>
                          <a:latin typeface="PlutoSansMedium"/>
                        </a:rPr>
                        <a:t>Function</a:t>
                      </a:r>
                      <a:r>
                        <a:rPr lang="de-CH" sz="2400" b="0" dirty="0">
                          <a:solidFill>
                            <a:schemeClr val="accent6">
                              <a:lumMod val="50000"/>
                            </a:schemeClr>
                          </a:solidFill>
                          <a:effectLst/>
                          <a:latin typeface="PlutoSansMedium"/>
                        </a:rPr>
                        <a:t>: </a:t>
                      </a:r>
                      <a:r>
                        <a:rPr lang="de-CH" sz="2000" b="1" dirty="0" err="1">
                          <a:solidFill>
                            <a:srgbClr val="495354"/>
                          </a:solidFill>
                          <a:effectLst/>
                        </a:rPr>
                        <a:t>Maturation</a:t>
                      </a:r>
                      <a:r>
                        <a:rPr lang="de-CH" sz="2000" b="1" dirty="0">
                          <a:solidFill>
                            <a:srgbClr val="495354"/>
                          </a:solidFill>
                          <a:effectLst/>
                        </a:rPr>
                        <a:t> </a:t>
                      </a:r>
                      <a:r>
                        <a:rPr lang="de-CH" sz="2000" b="1" dirty="0" err="1">
                          <a:solidFill>
                            <a:srgbClr val="495354"/>
                          </a:solidFill>
                          <a:effectLst/>
                        </a:rPr>
                        <a:t>of</a:t>
                      </a:r>
                      <a:r>
                        <a:rPr lang="de-CH" sz="2000" b="1" dirty="0">
                          <a:solidFill>
                            <a:srgbClr val="495354"/>
                          </a:solidFill>
                          <a:effectLst/>
                        </a:rPr>
                        <a:t> </a:t>
                      </a:r>
                      <a:r>
                        <a:rPr lang="de-CH" sz="2000" b="1" dirty="0" err="1">
                          <a:solidFill>
                            <a:srgbClr val="495354"/>
                          </a:solidFill>
                          <a:effectLst/>
                        </a:rPr>
                        <a:t>sperm</a:t>
                      </a:r>
                      <a:r>
                        <a:rPr lang="de-CH" sz="2000" b="1" dirty="0">
                          <a:solidFill>
                            <a:srgbClr val="495354"/>
                          </a:solidFill>
                          <a:effectLst/>
                        </a:rPr>
                        <a:t>.</a:t>
                      </a:r>
                    </a:p>
                  </a:txBody>
                  <a:tcPr marL="142875" marR="142875" marT="95250" marB="95250">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235661509"/>
                  </a:ext>
                </a:extLst>
              </a:tr>
            </a:tbl>
          </a:graphicData>
        </a:graphic>
      </p:graphicFrame>
    </p:spTree>
    <p:extLst>
      <p:ext uri="{BB962C8B-B14F-4D97-AF65-F5344CB8AC3E}">
        <p14:creationId xmlns:p14="http://schemas.microsoft.com/office/powerpoint/2010/main" val="1724406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31440"/>
            <a:ext cx="8229600" cy="1949078"/>
          </a:xfrm>
        </p:spPr>
        <p:txBody>
          <a:bodyPr/>
          <a:lstStyle/>
          <a:p>
            <a:r>
              <a:rPr lang="en-US" b="1" dirty="0">
                <a:solidFill>
                  <a:schemeClr val="accent6">
                    <a:lumMod val="50000"/>
                  </a:schemeClr>
                </a:solidFill>
              </a:rPr>
              <a:t>Testis</a:t>
            </a:r>
            <a:endParaRPr lang="el-GR" b="1" dirty="0">
              <a:solidFill>
                <a:schemeClr val="accent6">
                  <a:lumMod val="50000"/>
                </a:schemeClr>
              </a:solidFill>
            </a:endParaRPr>
          </a:p>
        </p:txBody>
      </p:sp>
      <p:pic>
        <p:nvPicPr>
          <p:cNvPr id="26627" name="Picture 3" descr="C:\Users\vassili1\Desktop\EIKONES KYPROS\30.jpg"/>
          <p:cNvPicPr>
            <a:picLocks noGrp="1" noChangeAspect="1" noChangeArrowheads="1"/>
          </p:cNvPicPr>
          <p:nvPr>
            <p:ph sz="half" idx="1"/>
          </p:nvPr>
        </p:nvPicPr>
        <p:blipFill>
          <a:blip r:embed="rId2" cstate="print"/>
          <a:stretch>
            <a:fillRect/>
          </a:stretch>
        </p:blipFill>
        <p:spPr bwMode="auto">
          <a:xfrm>
            <a:off x="0" y="731837"/>
            <a:ext cx="5220072" cy="5793507"/>
          </a:xfrm>
          <a:prstGeom prst="rect">
            <a:avLst/>
          </a:prstGeom>
          <a:noFill/>
        </p:spPr>
      </p:pic>
      <p:sp>
        <p:nvSpPr>
          <p:cNvPr id="7" name="6 - Θέση περιεχομένου"/>
          <p:cNvSpPr>
            <a:spLocks noGrp="1"/>
          </p:cNvSpPr>
          <p:nvPr>
            <p:ph sz="half" idx="2"/>
          </p:nvPr>
        </p:nvSpPr>
        <p:spPr>
          <a:xfrm>
            <a:off x="5220072" y="1600200"/>
            <a:ext cx="3895064" cy="4525963"/>
          </a:xfrm>
        </p:spPr>
        <p:txBody>
          <a:bodyPr/>
          <a:lstStyle/>
          <a:p>
            <a:r>
              <a:rPr lang="en-US" dirty="0"/>
              <a:t>Tunica </a:t>
            </a:r>
            <a:r>
              <a:rPr lang="en-US" dirty="0" err="1"/>
              <a:t>albuginea</a:t>
            </a:r>
            <a:endParaRPr lang="en-US" dirty="0"/>
          </a:p>
          <a:p>
            <a:r>
              <a:rPr lang="en-US" dirty="0" err="1"/>
              <a:t>Seminiferous</a:t>
            </a:r>
            <a:r>
              <a:rPr lang="en-US" dirty="0"/>
              <a:t> tubules</a:t>
            </a:r>
          </a:p>
          <a:p>
            <a:r>
              <a:rPr lang="en-US" dirty="0" err="1"/>
              <a:t>Rete</a:t>
            </a:r>
            <a:r>
              <a:rPr lang="en-US" dirty="0"/>
              <a:t> testis</a:t>
            </a:r>
          </a:p>
          <a:p>
            <a:r>
              <a:rPr lang="en-US" dirty="0"/>
              <a:t>Head of </a:t>
            </a:r>
            <a:r>
              <a:rPr lang="en-US" dirty="0" err="1"/>
              <a:t>epididymis</a:t>
            </a:r>
            <a:endParaRPr lang="en-US" dirty="0"/>
          </a:p>
          <a:p>
            <a:r>
              <a:rPr lang="en-US" dirty="0"/>
              <a:t>Body of </a:t>
            </a:r>
            <a:r>
              <a:rPr lang="en-US" dirty="0" err="1"/>
              <a:t>epididymis</a:t>
            </a:r>
            <a:endParaRPr lang="en-US" dirty="0"/>
          </a:p>
          <a:p>
            <a:r>
              <a:rPr lang="en-US" dirty="0"/>
              <a:t>Tail of </a:t>
            </a:r>
            <a:r>
              <a:rPr lang="en-US" dirty="0" err="1"/>
              <a:t>epididymis</a:t>
            </a:r>
            <a:endParaRPr lang="el-GR" dirty="0"/>
          </a:p>
        </p:txBody>
      </p:sp>
    </p:spTree>
    <p:extLst>
      <p:ext uri="{BB962C8B-B14F-4D97-AF65-F5344CB8AC3E}">
        <p14:creationId xmlns:p14="http://schemas.microsoft.com/office/powerpoint/2010/main" val="3946682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0E64F7-DDC0-87A0-E92A-4DE95C36767B}"/>
              </a:ext>
            </a:extLst>
          </p:cNvPr>
          <p:cNvSpPr>
            <a:spLocks noGrp="1"/>
          </p:cNvSpPr>
          <p:nvPr>
            <p:ph type="title"/>
          </p:nvPr>
        </p:nvSpPr>
        <p:spPr>
          <a:xfrm>
            <a:off x="683568" y="116632"/>
            <a:ext cx="8460432" cy="1224136"/>
          </a:xfrm>
        </p:spPr>
        <p:txBody>
          <a:bodyPr>
            <a:normAutofit fontScale="90000"/>
          </a:bodyPr>
          <a:lstStyle/>
          <a:p>
            <a:pPr algn="ctr"/>
            <a:r>
              <a:rPr lang="de-CH" sz="2800" b="1" dirty="0" err="1">
                <a:solidFill>
                  <a:schemeClr val="accent6">
                    <a:lumMod val="50000"/>
                  </a:schemeClr>
                </a:solidFill>
              </a:rPr>
              <a:t>Testis</a:t>
            </a:r>
            <a:r>
              <a:rPr lang="de-CH" sz="2800" b="1" dirty="0">
                <a:solidFill>
                  <a:schemeClr val="accent6">
                    <a:lumMod val="50000"/>
                  </a:schemeClr>
                </a:solidFill>
              </a:rPr>
              <a:t>, </a:t>
            </a:r>
            <a:r>
              <a:rPr lang="de-CH" sz="2800" b="1" dirty="0" err="1">
                <a:solidFill>
                  <a:schemeClr val="accent6">
                    <a:lumMod val="50000"/>
                  </a:schemeClr>
                </a:solidFill>
              </a:rPr>
              <a:t>tunica</a:t>
            </a:r>
            <a:r>
              <a:rPr lang="de-CH" sz="2800" b="1" dirty="0">
                <a:solidFill>
                  <a:schemeClr val="accent6">
                    <a:lumMod val="50000"/>
                  </a:schemeClr>
                </a:solidFill>
              </a:rPr>
              <a:t> vaginalis </a:t>
            </a:r>
            <a:r>
              <a:rPr lang="de-CH" sz="2800" b="1" dirty="0" err="1">
                <a:solidFill>
                  <a:schemeClr val="accent6">
                    <a:lumMod val="50000"/>
                  </a:schemeClr>
                </a:solidFill>
              </a:rPr>
              <a:t>testis</a:t>
            </a:r>
            <a:r>
              <a:rPr lang="de-CH" sz="2800" b="1" dirty="0">
                <a:solidFill>
                  <a:schemeClr val="accent6">
                    <a:lumMod val="50000"/>
                  </a:schemeClr>
                </a:solidFill>
              </a:rPr>
              <a:t>, </a:t>
            </a:r>
            <a:r>
              <a:rPr lang="de-CH" sz="2800" b="1" dirty="0" err="1">
                <a:solidFill>
                  <a:schemeClr val="accent6">
                    <a:lumMod val="50000"/>
                  </a:schemeClr>
                </a:solidFill>
              </a:rPr>
              <a:t>tunica</a:t>
            </a:r>
            <a:r>
              <a:rPr lang="de-CH" sz="2800" b="1" dirty="0">
                <a:solidFill>
                  <a:schemeClr val="accent6">
                    <a:lumMod val="50000"/>
                  </a:schemeClr>
                </a:solidFill>
              </a:rPr>
              <a:t> </a:t>
            </a:r>
            <a:r>
              <a:rPr lang="de-CH" sz="2800" b="1" dirty="0" err="1">
                <a:solidFill>
                  <a:schemeClr val="accent6">
                    <a:lumMod val="50000"/>
                  </a:schemeClr>
                </a:solidFill>
              </a:rPr>
              <a:t>albuginea</a:t>
            </a:r>
            <a:r>
              <a:rPr lang="de-CH" sz="2800" b="1" dirty="0">
                <a:solidFill>
                  <a:schemeClr val="accent6">
                    <a:lumMod val="50000"/>
                  </a:schemeClr>
                </a:solidFill>
              </a:rPr>
              <a:t> </a:t>
            </a:r>
            <a:r>
              <a:rPr lang="de-CH" sz="2800" b="1" dirty="0" err="1">
                <a:solidFill>
                  <a:schemeClr val="accent6">
                    <a:lumMod val="50000"/>
                  </a:schemeClr>
                </a:solidFill>
              </a:rPr>
              <a:t>testis</a:t>
            </a:r>
            <a:r>
              <a:rPr lang="de-CH" sz="2800" b="1" dirty="0">
                <a:solidFill>
                  <a:schemeClr val="accent6">
                    <a:lumMod val="50000"/>
                  </a:schemeClr>
                </a:solidFill>
              </a:rPr>
              <a:t>, </a:t>
            </a:r>
            <a:r>
              <a:rPr lang="de-CH" sz="2800" b="1" dirty="0" err="1">
                <a:solidFill>
                  <a:schemeClr val="accent6">
                    <a:lumMod val="50000"/>
                  </a:schemeClr>
                </a:solidFill>
              </a:rPr>
              <a:t>septa</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testis</a:t>
            </a:r>
            <a:r>
              <a:rPr lang="de-CH" sz="2800" b="1" dirty="0">
                <a:solidFill>
                  <a:schemeClr val="accent6">
                    <a:lumMod val="50000"/>
                  </a:schemeClr>
                </a:solidFill>
              </a:rPr>
              <a:t>, </a:t>
            </a:r>
            <a:r>
              <a:rPr lang="de-CH" sz="2800" b="1" dirty="0" err="1">
                <a:solidFill>
                  <a:schemeClr val="accent6">
                    <a:lumMod val="50000"/>
                  </a:schemeClr>
                </a:solidFill>
              </a:rPr>
              <a:t>lobule</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testis</a:t>
            </a:r>
            <a:r>
              <a:rPr lang="de-CH" sz="2800" b="1" dirty="0">
                <a:solidFill>
                  <a:schemeClr val="accent6">
                    <a:lumMod val="50000"/>
                  </a:schemeClr>
                </a:solidFill>
              </a:rPr>
              <a:t>, </a:t>
            </a:r>
            <a:r>
              <a:rPr lang="de-CH" sz="2800" b="1" dirty="0" err="1">
                <a:solidFill>
                  <a:schemeClr val="accent6">
                    <a:lumMod val="50000"/>
                  </a:schemeClr>
                </a:solidFill>
              </a:rPr>
              <a:t>convoluted</a:t>
            </a:r>
            <a:r>
              <a:rPr lang="de-CH" sz="2800" b="1" dirty="0">
                <a:solidFill>
                  <a:schemeClr val="accent6">
                    <a:lumMod val="50000"/>
                  </a:schemeClr>
                </a:solidFill>
              </a:rPr>
              <a:t> </a:t>
            </a:r>
            <a:r>
              <a:rPr lang="de-CH" sz="2800" b="1" dirty="0" err="1">
                <a:solidFill>
                  <a:schemeClr val="accent6">
                    <a:lumMod val="50000"/>
                  </a:schemeClr>
                </a:solidFill>
              </a:rPr>
              <a:t>seminiferous</a:t>
            </a:r>
            <a:r>
              <a:rPr lang="de-CH" sz="2800" b="1" dirty="0">
                <a:solidFill>
                  <a:schemeClr val="accent6">
                    <a:lumMod val="50000"/>
                  </a:schemeClr>
                </a:solidFill>
              </a:rPr>
              <a:t> </a:t>
            </a:r>
            <a:r>
              <a:rPr lang="de-CH" sz="2800" b="1" dirty="0" err="1">
                <a:solidFill>
                  <a:schemeClr val="accent6">
                    <a:lumMod val="50000"/>
                  </a:schemeClr>
                </a:solidFill>
              </a:rPr>
              <a:t>tubule</a:t>
            </a:r>
            <a:r>
              <a:rPr lang="de-CH" sz="2800" b="1" dirty="0">
                <a:solidFill>
                  <a:schemeClr val="accent6">
                    <a:lumMod val="50000"/>
                  </a:schemeClr>
                </a:solidFill>
              </a:rPr>
              <a:t>.</a:t>
            </a:r>
            <a:endParaRPr lang="el-GR" sz="28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1FC35CE8-012E-8961-BE87-4B960BA4E9E9}"/>
              </a:ext>
            </a:extLst>
          </p:cNvPr>
          <p:cNvSpPr>
            <a:spLocks noGrp="1"/>
          </p:cNvSpPr>
          <p:nvPr>
            <p:ph idx="1"/>
          </p:nvPr>
        </p:nvSpPr>
        <p:spPr/>
        <p:txBody>
          <a:bodyPr/>
          <a:lstStyle/>
          <a:p>
            <a:endParaRPr lang="el-GR" dirty="0"/>
          </a:p>
        </p:txBody>
      </p:sp>
      <p:pic>
        <p:nvPicPr>
          <p:cNvPr id="13314" name="Picture 2" descr="Testis; Image: Paul Kim">
            <a:extLst>
              <a:ext uri="{FF2B5EF4-FFF2-40B4-BE49-F238E27FC236}">
                <a16:creationId xmlns:a16="http://schemas.microsoft.com/office/drawing/2014/main" id="{3A1E3BDE-9332-0C0E-FC83-C4BA7628A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6" y="1337170"/>
            <a:ext cx="2780928"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unica vaginalis of testis (Tunica vaginalis testis); Image: Paul Kim">
            <a:extLst>
              <a:ext uri="{FF2B5EF4-FFF2-40B4-BE49-F238E27FC236}">
                <a16:creationId xmlns:a16="http://schemas.microsoft.com/office/drawing/2014/main" id="{B395B94F-C11A-41DB-21A3-54D7F7644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337170"/>
            <a:ext cx="2880320"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unica albuginea of testis (Tunica albuginea testis); Image: Paul Kim">
            <a:extLst>
              <a:ext uri="{FF2B5EF4-FFF2-40B4-BE49-F238E27FC236}">
                <a16:creationId xmlns:a16="http://schemas.microsoft.com/office/drawing/2014/main" id="{8D99906A-FE44-D003-24D9-2AE02F4AD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408" y="1337170"/>
            <a:ext cx="2880320"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Septa of testis (Septula testis); Image: Paul Kim">
            <a:extLst>
              <a:ext uri="{FF2B5EF4-FFF2-40B4-BE49-F238E27FC236}">
                <a16:creationId xmlns:a16="http://schemas.microsoft.com/office/drawing/2014/main" id="{D2FEC976-DE20-CA41-6E9D-EDBF22B10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6" y="4076700"/>
            <a:ext cx="2780928" cy="2735932"/>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Lobule of testis (Lobulus testis); Image: Paul Kim">
            <a:extLst>
              <a:ext uri="{FF2B5EF4-FFF2-40B4-BE49-F238E27FC236}">
                <a16:creationId xmlns:a16="http://schemas.microsoft.com/office/drawing/2014/main" id="{868F74DA-FD58-F61E-4F23-AA91D9669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4076700"/>
            <a:ext cx="288032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Convoluted seminiferous tubule (Tubulus seminifer contortus); Image: Paul Kim">
            <a:extLst>
              <a:ext uri="{FF2B5EF4-FFF2-40B4-BE49-F238E27FC236}">
                <a16:creationId xmlns:a16="http://schemas.microsoft.com/office/drawing/2014/main" id="{CE4D27A9-979B-3778-D594-7E2664C386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408" y="4114875"/>
            <a:ext cx="2880320" cy="281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45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ACB1FC-E1EA-2676-6201-815CD33D15DA}"/>
              </a:ext>
            </a:extLst>
          </p:cNvPr>
          <p:cNvSpPr>
            <a:spLocks noGrp="1"/>
          </p:cNvSpPr>
          <p:nvPr>
            <p:ph type="title"/>
          </p:nvPr>
        </p:nvSpPr>
        <p:spPr>
          <a:xfrm>
            <a:off x="539552" y="0"/>
            <a:ext cx="8604448" cy="990600"/>
          </a:xfrm>
        </p:spPr>
        <p:txBody>
          <a:bodyPr>
            <a:normAutofit fontScale="90000"/>
          </a:bodyPr>
          <a:lstStyle/>
          <a:p>
            <a:r>
              <a:rPr lang="de-CH" sz="2400" b="1" dirty="0">
                <a:solidFill>
                  <a:schemeClr val="accent6">
                    <a:lumMod val="50000"/>
                  </a:schemeClr>
                </a:solidFill>
              </a:rPr>
              <a:t>Straight </a:t>
            </a:r>
            <a:r>
              <a:rPr lang="de-CH" sz="2400" b="1" dirty="0" err="1">
                <a:solidFill>
                  <a:schemeClr val="accent6">
                    <a:lumMod val="50000"/>
                  </a:schemeClr>
                </a:solidFill>
              </a:rPr>
              <a:t>seminiferous</a:t>
            </a:r>
            <a:r>
              <a:rPr lang="de-CH" sz="2400" b="1" dirty="0">
                <a:solidFill>
                  <a:schemeClr val="accent6">
                    <a:lumMod val="50000"/>
                  </a:schemeClr>
                </a:solidFill>
              </a:rPr>
              <a:t> </a:t>
            </a:r>
            <a:r>
              <a:rPr lang="de-CH" sz="2400" b="1" dirty="0" err="1">
                <a:solidFill>
                  <a:schemeClr val="accent6">
                    <a:lumMod val="50000"/>
                  </a:schemeClr>
                </a:solidFill>
              </a:rPr>
              <a:t>tubule</a:t>
            </a:r>
            <a:r>
              <a:rPr lang="de-CH" sz="2400" b="1" dirty="0">
                <a:solidFill>
                  <a:schemeClr val="accent6">
                    <a:lumMod val="50000"/>
                  </a:schemeClr>
                </a:solidFill>
              </a:rPr>
              <a:t>, </a:t>
            </a:r>
            <a:r>
              <a:rPr lang="de-CH" sz="2400" b="1" dirty="0" err="1">
                <a:solidFill>
                  <a:schemeClr val="accent6">
                    <a:lumMod val="50000"/>
                  </a:schemeClr>
                </a:solidFill>
              </a:rPr>
              <a:t>rete</a:t>
            </a:r>
            <a:r>
              <a:rPr lang="de-CH" sz="2400" b="1" dirty="0">
                <a:solidFill>
                  <a:schemeClr val="accent6">
                    <a:lumMod val="50000"/>
                  </a:schemeClr>
                </a:solidFill>
              </a:rPr>
              <a:t> </a:t>
            </a:r>
            <a:r>
              <a:rPr lang="de-CH" sz="2400" b="1" dirty="0" err="1">
                <a:solidFill>
                  <a:schemeClr val="accent6">
                    <a:lumMod val="50000"/>
                  </a:schemeClr>
                </a:solidFill>
              </a:rPr>
              <a:t>testis</a:t>
            </a:r>
            <a:r>
              <a:rPr lang="de-CH" sz="2400" b="1" dirty="0">
                <a:solidFill>
                  <a:schemeClr val="accent6">
                    <a:lumMod val="50000"/>
                  </a:schemeClr>
                </a:solidFill>
              </a:rPr>
              <a:t>, efferent </a:t>
            </a:r>
            <a:r>
              <a:rPr lang="de-CH" sz="2400" b="1" dirty="0" err="1">
                <a:solidFill>
                  <a:schemeClr val="accent6">
                    <a:lumMod val="50000"/>
                  </a:schemeClr>
                </a:solidFill>
              </a:rPr>
              <a:t>ductules</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testis</a:t>
            </a:r>
            <a:r>
              <a:rPr lang="de-CH" sz="2400" b="1" dirty="0">
                <a:solidFill>
                  <a:schemeClr val="accent6">
                    <a:lumMod val="50000"/>
                  </a:schemeClr>
                </a:solidFill>
              </a:rPr>
              <a:t>, </a:t>
            </a:r>
            <a:r>
              <a:rPr lang="de-CH" sz="2400" b="1" dirty="0" err="1">
                <a:solidFill>
                  <a:schemeClr val="accent6">
                    <a:lumMod val="50000"/>
                  </a:schemeClr>
                </a:solidFill>
              </a:rPr>
              <a:t>epidydimis</a:t>
            </a:r>
            <a:r>
              <a:rPr lang="de-CH" sz="2400" b="1" dirty="0">
                <a:solidFill>
                  <a:schemeClr val="accent6">
                    <a:lumMod val="50000"/>
                  </a:schemeClr>
                </a:solidFill>
              </a:rPr>
              <a:t>, </a:t>
            </a:r>
            <a:r>
              <a:rPr lang="de-CH" sz="2400" b="1" dirty="0" err="1">
                <a:solidFill>
                  <a:schemeClr val="accent6">
                    <a:lumMod val="50000"/>
                  </a:schemeClr>
                </a:solidFill>
              </a:rPr>
              <a:t>ductus</a:t>
            </a:r>
            <a:r>
              <a:rPr lang="de-CH" sz="2400" b="1" dirty="0">
                <a:solidFill>
                  <a:schemeClr val="accent6">
                    <a:lumMod val="50000"/>
                  </a:schemeClr>
                </a:solidFill>
              </a:rPr>
              <a:t> </a:t>
            </a:r>
            <a:r>
              <a:rPr lang="de-CH" sz="2400" b="1" dirty="0" err="1">
                <a:solidFill>
                  <a:schemeClr val="accent6">
                    <a:lumMod val="50000"/>
                  </a:schemeClr>
                </a:solidFill>
              </a:rPr>
              <a:t>deferens</a:t>
            </a:r>
            <a:r>
              <a:rPr lang="de-CH" sz="2400" b="1" dirty="0">
                <a:solidFill>
                  <a:schemeClr val="accent6">
                    <a:lumMod val="50000"/>
                  </a:schemeClr>
                </a:solidFill>
              </a:rPr>
              <a:t>, </a:t>
            </a:r>
            <a:r>
              <a:rPr lang="de-CH" sz="2400" b="1" dirty="0" err="1">
                <a:solidFill>
                  <a:schemeClr val="accent6">
                    <a:lumMod val="50000"/>
                  </a:schemeClr>
                </a:solidFill>
              </a:rPr>
              <a:t>appendix</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testis</a:t>
            </a:r>
            <a:r>
              <a:rPr lang="de-CH" sz="2400" b="1" dirty="0">
                <a:solidFill>
                  <a:schemeClr val="accent6">
                    <a:lumMod val="50000"/>
                  </a:schemeClr>
                </a:solidFill>
              </a:rPr>
              <a:t>, </a:t>
            </a:r>
            <a:r>
              <a:rPr lang="de-CH" sz="2400" b="1" dirty="0" err="1">
                <a:solidFill>
                  <a:schemeClr val="accent6">
                    <a:lumMod val="50000"/>
                  </a:schemeClr>
                </a:solidFill>
              </a:rPr>
              <a:t>appendix</a:t>
            </a:r>
            <a:r>
              <a:rPr lang="de-CH" sz="2400" b="1" dirty="0">
                <a:solidFill>
                  <a:schemeClr val="accent6">
                    <a:lumMod val="50000"/>
                  </a:schemeClr>
                </a:solidFill>
              </a:rPr>
              <a:t> </a:t>
            </a:r>
            <a:r>
              <a:rPr lang="de-CH" sz="2400" b="1" dirty="0" err="1">
                <a:solidFill>
                  <a:schemeClr val="accent6">
                    <a:lumMod val="50000"/>
                  </a:schemeClr>
                </a:solidFill>
              </a:rPr>
              <a:t>of</a:t>
            </a:r>
            <a:r>
              <a:rPr lang="de-CH" sz="2400" b="1" dirty="0">
                <a:solidFill>
                  <a:schemeClr val="accent6">
                    <a:lumMod val="50000"/>
                  </a:schemeClr>
                </a:solidFill>
              </a:rPr>
              <a:t> </a:t>
            </a:r>
            <a:r>
              <a:rPr lang="de-CH" sz="2400" b="1" dirty="0" err="1">
                <a:solidFill>
                  <a:schemeClr val="accent6">
                    <a:lumMod val="50000"/>
                  </a:schemeClr>
                </a:solidFill>
              </a:rPr>
              <a:t>epidydimis</a:t>
            </a:r>
            <a:endParaRPr lang="el-GR" sz="2400" b="1" dirty="0">
              <a:solidFill>
                <a:schemeClr val="accent6">
                  <a:lumMod val="50000"/>
                </a:schemeClr>
              </a:solidFill>
            </a:endParaRPr>
          </a:p>
        </p:txBody>
      </p:sp>
      <p:pic>
        <p:nvPicPr>
          <p:cNvPr id="14338" name="Picture 2" descr="Straight seminiferous tubule (Tubulus seminifer rectus); Image: Paul Kim">
            <a:extLst>
              <a:ext uri="{FF2B5EF4-FFF2-40B4-BE49-F238E27FC236}">
                <a16:creationId xmlns:a16="http://schemas.microsoft.com/office/drawing/2014/main" id="{C4D933F9-9FFC-FA77-5DB6-461FF170B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2952328"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ete testis; Image: Paul Kim">
            <a:extLst>
              <a:ext uri="{FF2B5EF4-FFF2-40B4-BE49-F238E27FC236}">
                <a16:creationId xmlns:a16="http://schemas.microsoft.com/office/drawing/2014/main" id="{C3AFA17A-72DD-3C0D-E889-52C93C2C4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124744"/>
            <a:ext cx="288032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fferent ductules of testis (Ductuli efferentes testis); Image: Paul Kim">
            <a:extLst>
              <a:ext uri="{FF2B5EF4-FFF2-40B4-BE49-F238E27FC236}">
                <a16:creationId xmlns:a16="http://schemas.microsoft.com/office/drawing/2014/main" id="{DC598DAB-C321-D656-A4C9-5C75EE3C2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4" y="1140835"/>
            <a:ext cx="288032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Epididymis; Image: Paul Kim">
            <a:extLst>
              <a:ext uri="{FF2B5EF4-FFF2-40B4-BE49-F238E27FC236}">
                <a16:creationId xmlns:a16="http://schemas.microsoft.com/office/drawing/2014/main" id="{2033068E-AF00-666E-1AAD-5B559CF450C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7504" y="4021154"/>
            <a:ext cx="2952328" cy="2808795"/>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Ductus deferens; Image: Paul Kim">
            <a:extLst>
              <a:ext uri="{FF2B5EF4-FFF2-40B4-BE49-F238E27FC236}">
                <a16:creationId xmlns:a16="http://schemas.microsoft.com/office/drawing/2014/main" id="{006907FE-571F-096F-341A-AAFB8BF1E3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4037244"/>
            <a:ext cx="2880322" cy="2820755"/>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Appendix of testis (Appendix testis); Image: Paul Kim">
            <a:extLst>
              <a:ext uri="{FF2B5EF4-FFF2-40B4-BE49-F238E27FC236}">
                <a16:creationId xmlns:a16="http://schemas.microsoft.com/office/drawing/2014/main" id="{5AF21E09-FBDD-4563-BFC9-4374F4144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262" y="4099559"/>
            <a:ext cx="1691679" cy="1356857"/>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Appendix of epididymis (Appendix epididymidis); Image: Paul Kim">
            <a:extLst>
              <a:ext uri="{FF2B5EF4-FFF2-40B4-BE49-F238E27FC236}">
                <a16:creationId xmlns:a16="http://schemas.microsoft.com/office/drawing/2014/main" id="{538FE32D-03D6-7C86-70EE-A23D193B7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5425552"/>
            <a:ext cx="1907704" cy="140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52C482-AC90-1FEA-5B23-27FFFBEBCE64}"/>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b="1" dirty="0">
                <a:solidFill>
                  <a:srgbClr val="C00000"/>
                </a:solidFill>
              </a:rPr>
              <a:t>The male genital system consists of the following genital organs</a:t>
            </a:r>
            <a:endParaRPr lang="el-GR" sz="3700" b="1" dirty="0">
              <a:solidFill>
                <a:srgbClr val="C00000"/>
              </a:solidFill>
            </a:endParaRPr>
          </a:p>
        </p:txBody>
      </p:sp>
      <p:graphicFrame>
        <p:nvGraphicFramePr>
          <p:cNvPr id="5" name="Θέση περιεχομένου 2">
            <a:extLst>
              <a:ext uri="{FF2B5EF4-FFF2-40B4-BE49-F238E27FC236}">
                <a16:creationId xmlns:a16="http://schemas.microsoft.com/office/drawing/2014/main" id="{820E5320-9FF6-B73C-3A7C-C2C884D6ACBF}"/>
              </a:ext>
            </a:extLst>
          </p:cNvPr>
          <p:cNvGraphicFramePr>
            <a:graphicFrameLocks noGrp="1"/>
          </p:cNvGraphicFramePr>
          <p:nvPr>
            <p:ph idx="1"/>
            <p:extLst>
              <p:ext uri="{D42A27DB-BD31-4B8C-83A1-F6EECF244321}">
                <p14:modId xmlns:p14="http://schemas.microsoft.com/office/powerpoint/2010/main" val="289677318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728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DC6B86-6B74-FBFA-42B9-AA86EECE99CD}"/>
              </a:ext>
            </a:extLst>
          </p:cNvPr>
          <p:cNvSpPr>
            <a:spLocks noGrp="1"/>
          </p:cNvSpPr>
          <p:nvPr>
            <p:ph type="title"/>
          </p:nvPr>
        </p:nvSpPr>
        <p:spPr>
          <a:xfrm>
            <a:off x="1028700" y="188640"/>
            <a:ext cx="7200900" cy="720080"/>
          </a:xfrm>
        </p:spPr>
        <p:txBody>
          <a:bodyPr/>
          <a:lstStyle/>
          <a:p>
            <a:pPr algn="ctr"/>
            <a:r>
              <a:rPr lang="hr-HR" b="1" dirty="0">
                <a:solidFill>
                  <a:schemeClr val="accent6">
                    <a:lumMod val="50000"/>
                  </a:schemeClr>
                </a:solidFill>
              </a:rPr>
              <a:t>Malignancy</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F8F8D4AE-63E0-89FC-E3AA-6F058A51A289}"/>
              </a:ext>
            </a:extLst>
          </p:cNvPr>
          <p:cNvSpPr>
            <a:spLocks noGrp="1"/>
          </p:cNvSpPr>
          <p:nvPr>
            <p:ph idx="1"/>
          </p:nvPr>
        </p:nvSpPr>
        <p:spPr>
          <a:xfrm>
            <a:off x="539552" y="1052736"/>
            <a:ext cx="8424936" cy="5616624"/>
          </a:xfrm>
        </p:spPr>
        <p:txBody>
          <a:bodyPr/>
          <a:lstStyle/>
          <a:p>
            <a:endParaRPr lang="en-US" dirty="0"/>
          </a:p>
          <a:p>
            <a:pPr algn="just"/>
            <a:endParaRPr lang="en-US" sz="2800" dirty="0"/>
          </a:p>
          <a:p>
            <a:pPr algn="just"/>
            <a:r>
              <a:rPr lang="en-US" sz="2800" dirty="0"/>
              <a:t>There is definitely an increased incidence of malignancy </a:t>
            </a:r>
            <a:r>
              <a:rPr lang="en-US" sz="2800" b="1" dirty="0">
                <a:solidFill>
                  <a:schemeClr val="accent6">
                    <a:lumMod val="50000"/>
                  </a:schemeClr>
                </a:solidFill>
              </a:rPr>
              <a:t>in cryptorchid testes</a:t>
            </a:r>
            <a:r>
              <a:rPr lang="en-US" sz="2800" dirty="0"/>
              <a:t>. It appears that an undescended testis is thirty-five times more likely to be found in those with testicular tumors than in the general male population</a:t>
            </a:r>
          </a:p>
          <a:p>
            <a:endParaRPr lang="el-GR" dirty="0"/>
          </a:p>
        </p:txBody>
      </p:sp>
    </p:spTree>
    <p:extLst>
      <p:ext uri="{BB962C8B-B14F-4D97-AF65-F5344CB8AC3E}">
        <p14:creationId xmlns:p14="http://schemas.microsoft.com/office/powerpoint/2010/main" val="1603635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716F97-15E8-D9B6-32CF-CCD0936FB2FC}"/>
              </a:ext>
            </a:extLst>
          </p:cNvPr>
          <p:cNvSpPr>
            <a:spLocks noGrp="1"/>
          </p:cNvSpPr>
          <p:nvPr>
            <p:ph type="title"/>
          </p:nvPr>
        </p:nvSpPr>
        <p:spPr>
          <a:xfrm>
            <a:off x="1028700" y="116632"/>
            <a:ext cx="7200900" cy="2055068"/>
          </a:xfrm>
        </p:spPr>
        <p:txBody>
          <a:bodyPr>
            <a:normAutofit/>
          </a:bodyPr>
          <a:lstStyle/>
          <a:p>
            <a:pPr algn="ctr"/>
            <a:r>
              <a:rPr lang="hr-HR" b="1" dirty="0">
                <a:solidFill>
                  <a:schemeClr val="accent6">
                    <a:lumMod val="50000"/>
                  </a:schemeClr>
                </a:solidFill>
              </a:rPr>
              <a:t>Processus Vaginalis</a:t>
            </a:r>
            <a:br>
              <a:rPr lang="hr-HR" dirty="0"/>
            </a:br>
            <a:endParaRPr lang="el-GR" dirty="0"/>
          </a:p>
        </p:txBody>
      </p:sp>
      <p:sp>
        <p:nvSpPr>
          <p:cNvPr id="3" name="Θέση περιεχομένου 2">
            <a:extLst>
              <a:ext uri="{FF2B5EF4-FFF2-40B4-BE49-F238E27FC236}">
                <a16:creationId xmlns:a16="http://schemas.microsoft.com/office/drawing/2014/main" id="{0CA1B785-E5E4-C42F-074A-D720462F33F0}"/>
              </a:ext>
            </a:extLst>
          </p:cNvPr>
          <p:cNvSpPr>
            <a:spLocks noGrp="1"/>
          </p:cNvSpPr>
          <p:nvPr>
            <p:ph idx="1"/>
          </p:nvPr>
        </p:nvSpPr>
        <p:spPr>
          <a:xfrm>
            <a:off x="611560" y="1124744"/>
            <a:ext cx="8352928" cy="5733256"/>
          </a:xfrm>
        </p:spPr>
        <p:txBody>
          <a:bodyPr/>
          <a:lstStyle/>
          <a:p>
            <a:pPr marL="0" indent="0" algn="just">
              <a:buNone/>
            </a:pPr>
            <a:endParaRPr lang="en-US" sz="2800" dirty="0"/>
          </a:p>
          <a:p>
            <a:pPr algn="just"/>
            <a:r>
              <a:rPr lang="en-US" sz="2800" dirty="0"/>
              <a:t>The proximal part of the processus vaginalis (from the peritoneal cavity to the testis) closes after descent is complete. Closure is complete by birth in 50% to 75% of infants. Scorer believed that this closure may be recognized by palpating the spermatic cord shortly after birth.</a:t>
            </a:r>
          </a:p>
          <a:p>
            <a:endParaRPr lang="el-GR" dirty="0"/>
          </a:p>
        </p:txBody>
      </p:sp>
    </p:spTree>
    <p:extLst>
      <p:ext uri="{BB962C8B-B14F-4D97-AF65-F5344CB8AC3E}">
        <p14:creationId xmlns:p14="http://schemas.microsoft.com/office/powerpoint/2010/main" val="2427181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66DB1F-BAC9-6A0A-CC45-08B969D9472E}"/>
              </a:ext>
            </a:extLst>
          </p:cNvPr>
          <p:cNvSpPr>
            <a:spLocks noGrp="1"/>
          </p:cNvSpPr>
          <p:nvPr>
            <p:ph type="title"/>
          </p:nvPr>
        </p:nvSpPr>
        <p:spPr>
          <a:xfrm>
            <a:off x="467544" y="332656"/>
            <a:ext cx="3168352" cy="6525344"/>
          </a:xfrm>
        </p:spPr>
        <p:txBody>
          <a:bodyPr vert="horz" lIns="205740" tIns="137160" rIns="205740" bIns="137160" rtlCol="0" anchor="ctr" anchorCtr="1">
            <a:normAutofit/>
          </a:bodyPr>
          <a:lstStyle/>
          <a:p>
            <a:r>
              <a:rPr lang="en-US" dirty="0">
                <a:solidFill>
                  <a:srgbClr val="C00000"/>
                </a:solidFill>
              </a:rPr>
              <a:t>Defects of closure of processus vaginalis</a:t>
            </a:r>
          </a:p>
        </p:txBody>
      </p:sp>
      <p:pic>
        <p:nvPicPr>
          <p:cNvPr id="4" name="Θέση περιεχομένου 3" descr="Εικόνα που περιέχει ζωγραφιά, σκίτσο/σχέδιο, τέχνη, εικονογράφηση&#10;&#10;Περιγραφή που δημιουργήθηκε αυτόματα">
            <a:extLst>
              <a:ext uri="{FF2B5EF4-FFF2-40B4-BE49-F238E27FC236}">
                <a16:creationId xmlns:a16="http://schemas.microsoft.com/office/drawing/2014/main" id="{0D586AD2-91B3-FDD6-A044-377F5AA326BD}"/>
              </a:ext>
            </a:extLst>
          </p:cNvPr>
          <p:cNvPicPr>
            <a:picLocks noGrp="1" noChangeAspect="1"/>
          </p:cNvPicPr>
          <p:nvPr>
            <p:ph idx="1"/>
          </p:nvPr>
        </p:nvPicPr>
        <p:blipFill>
          <a:blip r:embed="rId2"/>
          <a:stretch>
            <a:fillRect/>
          </a:stretch>
        </p:blipFill>
        <p:spPr>
          <a:xfrm>
            <a:off x="3635896" y="332656"/>
            <a:ext cx="5256584" cy="6336704"/>
          </a:xfrm>
          <a:prstGeom prst="rect">
            <a:avLst/>
          </a:prstGeom>
        </p:spPr>
      </p:pic>
    </p:spTree>
    <p:extLst>
      <p:ext uri="{BB962C8B-B14F-4D97-AF65-F5344CB8AC3E}">
        <p14:creationId xmlns:p14="http://schemas.microsoft.com/office/powerpoint/2010/main" val="3215308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C67BCB-11ED-7ABF-91E3-F9F6B8D4857C}"/>
              </a:ext>
            </a:extLst>
          </p:cNvPr>
          <p:cNvSpPr>
            <a:spLocks noGrp="1"/>
          </p:cNvSpPr>
          <p:nvPr>
            <p:ph type="title"/>
          </p:nvPr>
        </p:nvSpPr>
        <p:spPr>
          <a:xfrm>
            <a:off x="467544" y="908720"/>
            <a:ext cx="3428384" cy="4752528"/>
          </a:xfrm>
        </p:spPr>
        <p:txBody>
          <a:bodyPr vert="horz" lIns="205740" tIns="137160" rIns="205740" bIns="137160" rtlCol="0" anchor="ctr" anchorCtr="1">
            <a:normAutofit/>
          </a:bodyPr>
          <a:lstStyle/>
          <a:p>
            <a:r>
              <a:rPr lang="en-US" b="1" dirty="0">
                <a:solidFill>
                  <a:schemeClr val="accent6">
                    <a:lumMod val="50000"/>
                  </a:schemeClr>
                </a:solidFill>
              </a:rPr>
              <a:t>Illustrations: Surgical anatomy and vascular supply of testis</a:t>
            </a:r>
          </a:p>
        </p:txBody>
      </p:sp>
      <p:pic>
        <p:nvPicPr>
          <p:cNvPr id="4" name="Θέση περιεχομένου 3">
            <a:extLst>
              <a:ext uri="{FF2B5EF4-FFF2-40B4-BE49-F238E27FC236}">
                <a16:creationId xmlns:a16="http://schemas.microsoft.com/office/drawing/2014/main" id="{D9B638BD-6539-E47F-AD88-DA2357772EC3}"/>
              </a:ext>
            </a:extLst>
          </p:cNvPr>
          <p:cNvPicPr>
            <a:picLocks noGrp="1" noChangeAspect="1"/>
          </p:cNvPicPr>
          <p:nvPr>
            <p:ph idx="1"/>
          </p:nvPr>
        </p:nvPicPr>
        <p:blipFill>
          <a:blip r:embed="rId2"/>
          <a:stretch>
            <a:fillRect/>
          </a:stretch>
        </p:blipFill>
        <p:spPr>
          <a:xfrm>
            <a:off x="3895928" y="1003165"/>
            <a:ext cx="5055951" cy="4895445"/>
          </a:xfrm>
          <a:prstGeom prst="rect">
            <a:avLst/>
          </a:prstGeom>
        </p:spPr>
      </p:pic>
    </p:spTree>
    <p:extLst>
      <p:ext uri="{BB962C8B-B14F-4D97-AF65-F5344CB8AC3E}">
        <p14:creationId xmlns:p14="http://schemas.microsoft.com/office/powerpoint/2010/main" val="2161779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76BE09-8826-7F9E-D054-56B90786ED98}"/>
              </a:ext>
            </a:extLst>
          </p:cNvPr>
          <p:cNvSpPr>
            <a:spLocks noGrp="1"/>
          </p:cNvSpPr>
          <p:nvPr>
            <p:ph type="title"/>
          </p:nvPr>
        </p:nvSpPr>
        <p:spPr>
          <a:xfrm>
            <a:off x="6228184" y="1700808"/>
            <a:ext cx="2915814" cy="3168352"/>
          </a:xfrm>
        </p:spPr>
        <p:txBody>
          <a:bodyPr vert="horz" wrap="square" lIns="137160" tIns="137160" rIns="137160" bIns="137160" rtlCol="0" anchor="ctr">
            <a:normAutofit/>
          </a:bodyPr>
          <a:lstStyle/>
          <a:p>
            <a:pPr algn="ctr"/>
            <a:r>
              <a:rPr lang="en-US" b="1" dirty="0">
                <a:solidFill>
                  <a:schemeClr val="accent6">
                    <a:lumMod val="50000"/>
                  </a:schemeClr>
                </a:solidFill>
              </a:rPr>
              <a:t>Vena cava and tributaries</a:t>
            </a:r>
          </a:p>
        </p:txBody>
      </p:sp>
      <p:pic>
        <p:nvPicPr>
          <p:cNvPr id="4" name="Θέση περιεχομένου 3">
            <a:extLst>
              <a:ext uri="{FF2B5EF4-FFF2-40B4-BE49-F238E27FC236}">
                <a16:creationId xmlns:a16="http://schemas.microsoft.com/office/drawing/2014/main" id="{9C81B1E3-8EAC-E16D-6EFE-844FE297491F}"/>
              </a:ext>
            </a:extLst>
          </p:cNvPr>
          <p:cNvPicPr>
            <a:picLocks noGrp="1" noChangeAspect="1"/>
          </p:cNvPicPr>
          <p:nvPr>
            <p:ph idx="1"/>
          </p:nvPr>
        </p:nvPicPr>
        <p:blipFill rotWithShape="1">
          <a:blip r:embed="rId2"/>
          <a:srcRect l="2151" r="968"/>
          <a:stretch/>
        </p:blipFill>
        <p:spPr>
          <a:xfrm>
            <a:off x="251520" y="260648"/>
            <a:ext cx="5976663" cy="6336703"/>
          </a:xfrm>
          <a:prstGeom prst="rect">
            <a:avLst/>
          </a:prstGeom>
        </p:spPr>
      </p:pic>
    </p:spTree>
    <p:extLst>
      <p:ext uri="{BB962C8B-B14F-4D97-AF65-F5344CB8AC3E}">
        <p14:creationId xmlns:p14="http://schemas.microsoft.com/office/powerpoint/2010/main" val="1876149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2548C0-FFCE-0766-F3B0-F75697F5E94C}"/>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CB857C7A-86BF-4A2C-82E6-8AE4A65C49B0}"/>
              </a:ext>
            </a:extLst>
          </p:cNvPr>
          <p:cNvPicPr>
            <a:picLocks noGrp="1" noChangeAspect="1"/>
          </p:cNvPicPr>
          <p:nvPr>
            <p:ph idx="1"/>
          </p:nvPr>
        </p:nvPicPr>
        <p:blipFill>
          <a:blip r:embed="rId2"/>
          <a:stretch>
            <a:fillRect/>
          </a:stretch>
        </p:blipFill>
        <p:spPr>
          <a:xfrm>
            <a:off x="374614" y="0"/>
            <a:ext cx="8517866" cy="6741368"/>
          </a:xfrm>
          <a:prstGeom prst="rect">
            <a:avLst/>
          </a:prstGeom>
        </p:spPr>
      </p:pic>
    </p:spTree>
    <p:extLst>
      <p:ext uri="{BB962C8B-B14F-4D97-AF65-F5344CB8AC3E}">
        <p14:creationId xmlns:p14="http://schemas.microsoft.com/office/powerpoint/2010/main" val="1386991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458948-77C7-EE53-C31D-9D3CACD6F798}"/>
              </a:ext>
            </a:extLst>
          </p:cNvPr>
          <p:cNvSpPr>
            <a:spLocks noGrp="1"/>
          </p:cNvSpPr>
          <p:nvPr>
            <p:ph type="title"/>
          </p:nvPr>
        </p:nvSpPr>
        <p:spPr>
          <a:xfrm>
            <a:off x="611560" y="116632"/>
            <a:ext cx="8136904" cy="792088"/>
          </a:xfrm>
        </p:spPr>
        <p:txBody>
          <a:bodyPr/>
          <a:lstStyle/>
          <a:p>
            <a:pPr algn="ctr"/>
            <a:r>
              <a:rPr lang="en-US" b="1" dirty="0">
                <a:solidFill>
                  <a:schemeClr val="accent6">
                    <a:lumMod val="50000"/>
                  </a:schemeClr>
                </a:solidFill>
              </a:rPr>
              <a:t>VAS DEFERENS</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D204D622-D4DE-5933-2814-386BBCEC34E2}"/>
              </a:ext>
            </a:extLst>
          </p:cNvPr>
          <p:cNvSpPr>
            <a:spLocks noGrp="1"/>
          </p:cNvSpPr>
          <p:nvPr>
            <p:ph idx="1"/>
          </p:nvPr>
        </p:nvSpPr>
        <p:spPr>
          <a:xfrm>
            <a:off x="467544" y="1196753"/>
            <a:ext cx="7992888" cy="5400600"/>
          </a:xfrm>
        </p:spPr>
        <p:txBody>
          <a:bodyPr/>
          <a:lstStyle/>
          <a:p>
            <a:pPr algn="just">
              <a:buFont typeface="Wingdings" pitchFamily="2" charset="2"/>
              <a:buChar char="Ø"/>
            </a:pPr>
            <a:r>
              <a:rPr lang="en-US" sz="3200" dirty="0"/>
              <a:t>The ductus deferens starts where the epididymal duct (epididymal tail) ends and terminates at the ejaculatory duct . </a:t>
            </a:r>
          </a:p>
          <a:p>
            <a:pPr marL="0" indent="0" algn="just">
              <a:buNone/>
            </a:pPr>
            <a:endParaRPr lang="en-US" sz="3200" dirty="0"/>
          </a:p>
          <a:p>
            <a:pPr algn="just">
              <a:buFont typeface="Wingdings" pitchFamily="2" charset="2"/>
              <a:buChar char="Ø"/>
            </a:pPr>
            <a:r>
              <a:rPr lang="en-US" sz="3200" dirty="0"/>
              <a:t>The ductus has a length of about 45 cm. Characteristically, its tortuous proximal part and almost straight distal part are dilated.</a:t>
            </a:r>
          </a:p>
          <a:p>
            <a:endParaRPr lang="en-US" dirty="0"/>
          </a:p>
          <a:p>
            <a:endParaRPr lang="el-GR" dirty="0"/>
          </a:p>
        </p:txBody>
      </p:sp>
    </p:spTree>
    <p:extLst>
      <p:ext uri="{BB962C8B-B14F-4D97-AF65-F5344CB8AC3E}">
        <p14:creationId xmlns:p14="http://schemas.microsoft.com/office/powerpoint/2010/main" val="4028950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397764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D050C97B-FFCD-8D5E-5C02-5482C63603AE}"/>
              </a:ext>
            </a:extLst>
          </p:cNvPr>
          <p:cNvSpPr>
            <a:spLocks noGrp="1"/>
          </p:cNvSpPr>
          <p:nvPr>
            <p:ph type="title"/>
          </p:nvPr>
        </p:nvSpPr>
        <p:spPr>
          <a:xfrm>
            <a:off x="480060" y="791570"/>
            <a:ext cx="3014130" cy="5262390"/>
          </a:xfrm>
        </p:spPr>
        <p:txBody>
          <a:bodyPr anchor="ctr">
            <a:normAutofit/>
          </a:bodyPr>
          <a:lstStyle/>
          <a:p>
            <a:pPr algn="ctr"/>
            <a:r>
              <a:rPr lang="hr-HR" sz="4700" dirty="0" err="1">
                <a:solidFill>
                  <a:schemeClr val="bg2"/>
                </a:solidFill>
              </a:rPr>
              <a:t>Pathway</a:t>
            </a:r>
            <a:r>
              <a:rPr lang="hr-HR" sz="4700" dirty="0">
                <a:solidFill>
                  <a:schemeClr val="bg2"/>
                </a:solidFill>
              </a:rPr>
              <a:t> </a:t>
            </a:r>
            <a:r>
              <a:rPr lang="hr-HR" sz="4700" dirty="0" err="1">
                <a:solidFill>
                  <a:schemeClr val="bg2"/>
                </a:solidFill>
              </a:rPr>
              <a:t>of</a:t>
            </a:r>
            <a:r>
              <a:rPr lang="hr-HR" sz="4700" dirty="0">
                <a:solidFill>
                  <a:schemeClr val="bg2"/>
                </a:solidFill>
              </a:rPr>
              <a:t> </a:t>
            </a:r>
            <a:r>
              <a:rPr lang="hr-HR" sz="4700" dirty="0" err="1">
                <a:solidFill>
                  <a:schemeClr val="bg2"/>
                </a:solidFill>
              </a:rPr>
              <a:t>Ductus</a:t>
            </a:r>
            <a:r>
              <a:rPr lang="hr-HR" sz="4700" dirty="0">
                <a:solidFill>
                  <a:schemeClr val="bg2"/>
                </a:solidFill>
              </a:rPr>
              <a:t> </a:t>
            </a:r>
            <a:r>
              <a:rPr lang="hr-HR" sz="4700" dirty="0" err="1">
                <a:solidFill>
                  <a:schemeClr val="bg2"/>
                </a:solidFill>
              </a:rPr>
              <a:t>Deferens</a:t>
            </a:r>
            <a:br>
              <a:rPr lang="hr-HR" sz="4700" dirty="0">
                <a:solidFill>
                  <a:schemeClr val="bg2"/>
                </a:solidFill>
              </a:rPr>
            </a:br>
            <a:endParaRPr lang="el-GR" sz="4700" dirty="0">
              <a:solidFill>
                <a:schemeClr val="bg2"/>
              </a:solidFill>
            </a:endParaRP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7640" y="376"/>
            <a:ext cx="17145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4539680-ED07-DF32-5304-D0CBCC5BDDD4}"/>
              </a:ext>
            </a:extLst>
          </p:cNvPr>
          <p:cNvSpPr>
            <a:spLocks noGrp="1"/>
          </p:cNvSpPr>
          <p:nvPr>
            <p:ph idx="1"/>
          </p:nvPr>
        </p:nvSpPr>
        <p:spPr>
          <a:xfrm>
            <a:off x="4283968" y="-459432"/>
            <a:ext cx="4752528" cy="7920880"/>
          </a:xfrm>
        </p:spPr>
        <p:txBody>
          <a:bodyPr anchor="ctr">
            <a:normAutofit fontScale="70000" lnSpcReduction="20000"/>
          </a:bodyPr>
          <a:lstStyle/>
          <a:p>
            <a:pPr algn="just"/>
            <a:endParaRPr lang="en-US" sz="2900" dirty="0"/>
          </a:p>
          <a:p>
            <a:pPr algn="just">
              <a:buFont typeface="Wingdings" pitchFamily="2" charset="2"/>
              <a:buChar char="Ø"/>
            </a:pPr>
            <a:r>
              <a:rPr lang="en-US" sz="2900" dirty="0"/>
              <a:t>The pathway of the ductus is </a:t>
            </a:r>
            <a:r>
              <a:rPr lang="en-US" sz="2900" b="1" dirty="0">
                <a:solidFill>
                  <a:schemeClr val="accent6">
                    <a:lumMod val="50000"/>
                  </a:schemeClr>
                </a:solidFill>
              </a:rPr>
              <a:t>scrotal, inguinal, abdominal, and pelvic.</a:t>
            </a:r>
          </a:p>
          <a:p>
            <a:pPr algn="just"/>
            <a:endParaRPr lang="en-US" sz="2900" dirty="0"/>
          </a:p>
          <a:p>
            <a:pPr algn="just">
              <a:buFont typeface="Wingdings" pitchFamily="2" charset="2"/>
              <a:buChar char="Ø"/>
            </a:pPr>
            <a:r>
              <a:rPr lang="en-US" sz="2900" dirty="0"/>
              <a:t>Within the scrotum, the ductus has an ascending course at the medial side of the epididymis and the posterosuperior area of the testicle.</a:t>
            </a:r>
          </a:p>
          <a:p>
            <a:pPr algn="just"/>
            <a:endParaRPr lang="en-US" sz="2900" dirty="0"/>
          </a:p>
          <a:p>
            <a:pPr algn="just">
              <a:buFont typeface="Wingdings" pitchFamily="2" charset="2"/>
              <a:buChar char="Ø"/>
            </a:pPr>
            <a:r>
              <a:rPr lang="en-US" sz="2900" b="1" dirty="0">
                <a:solidFill>
                  <a:schemeClr val="accent6">
                    <a:lumMod val="50000"/>
                  </a:schemeClr>
                </a:solidFill>
              </a:rPr>
              <a:t>Within the inguinal canal, the ductus is incorporated into the spermatic cord</a:t>
            </a:r>
            <a:r>
              <a:rPr lang="en-US" sz="2900" dirty="0"/>
              <a:t>. It is located </a:t>
            </a:r>
            <a:r>
              <a:rPr lang="en-US" sz="2900" dirty="0" err="1"/>
              <a:t>posteromedially</a:t>
            </a:r>
            <a:r>
              <a:rPr lang="en-US" sz="2900" dirty="0"/>
              <a:t> in the cord, and is surrounded by the venous pampiniform plexus.</a:t>
            </a:r>
          </a:p>
          <a:p>
            <a:pPr algn="just"/>
            <a:endParaRPr lang="en-US" sz="2900" dirty="0"/>
          </a:p>
          <a:p>
            <a:pPr algn="just">
              <a:buFont typeface="Wingdings" pitchFamily="2" charset="2"/>
              <a:buChar char="Ø"/>
            </a:pPr>
            <a:r>
              <a:rPr lang="en-US" sz="2900" b="1" dirty="0">
                <a:solidFill>
                  <a:schemeClr val="accent6">
                    <a:lumMod val="50000"/>
                  </a:schemeClr>
                </a:solidFill>
              </a:rPr>
              <a:t>At the deep inguinal ring (abdominal), the ductus leaves the cord</a:t>
            </a:r>
            <a:r>
              <a:rPr lang="en-US" sz="2900" dirty="0"/>
              <a:t>. It proceeds toward and into the pelvis after looping over the inferior epigastric artery and in front of the external iliac artery and vein. In the pelvis, the ductus descends from the pelvic sidewall with its deferential arterial supply, supported by a delicate mesentery.</a:t>
            </a:r>
          </a:p>
          <a:p>
            <a:endParaRPr lang="en-US" sz="1200" dirty="0"/>
          </a:p>
          <a:p>
            <a:endParaRPr lang="el-GR" sz="1200" dirty="0"/>
          </a:p>
        </p:txBody>
      </p:sp>
    </p:spTree>
    <p:extLst>
      <p:ext uri="{BB962C8B-B14F-4D97-AF65-F5344CB8AC3E}">
        <p14:creationId xmlns:p14="http://schemas.microsoft.com/office/powerpoint/2010/main" val="2040233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l-GR"/>
            </a:p>
          </p:txBody>
        </p:sp>
        <p:sp>
          <p:nvSpPr>
            <p:cNvPr id="11"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l-GR"/>
            </a:p>
          </p:txBody>
        </p:sp>
      </p:grpSp>
      <p:sp useBgFill="1">
        <p:nvSpPr>
          <p:cNvPr id="13" name="Rectangle 12">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0A0F074-30FE-BB26-85A5-9291EAA54C4B}"/>
              </a:ext>
            </a:extLst>
          </p:cNvPr>
          <p:cNvSpPr>
            <a:spLocks noGrp="1"/>
          </p:cNvSpPr>
          <p:nvPr>
            <p:ph type="title"/>
          </p:nvPr>
        </p:nvSpPr>
        <p:spPr>
          <a:xfrm>
            <a:off x="6115639" y="260648"/>
            <a:ext cx="2741303" cy="5112568"/>
          </a:xfrm>
        </p:spPr>
        <p:txBody>
          <a:bodyPr vert="horz" lIns="91440" tIns="45720" rIns="91440" bIns="45720" rtlCol="0" anchor="b" anchorCtr="1">
            <a:normAutofit/>
          </a:bodyPr>
          <a:lstStyle/>
          <a:p>
            <a:pPr algn="ctr" defTabSz="914400"/>
            <a:r>
              <a:rPr lang="en-US" sz="2900" b="1" cap="all" dirty="0">
                <a:solidFill>
                  <a:srgbClr val="C00000"/>
                </a:solidFill>
              </a:rPr>
              <a:t>Relations and vasculature of prostate, seminal vesicles, and ductus deferens</a:t>
            </a:r>
          </a:p>
        </p:txBody>
      </p:sp>
      <p:sp>
        <p:nvSpPr>
          <p:cNvPr id="15"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86872" y="634028"/>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l-GR"/>
          </a:p>
        </p:txBody>
      </p:sp>
      <p:sp>
        <p:nvSpPr>
          <p:cNvPr id="17"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71002" y="2016617"/>
            <a:ext cx="2456260"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l-GR"/>
          </a:p>
        </p:txBody>
      </p:sp>
      <p:pic>
        <p:nvPicPr>
          <p:cNvPr id="4" name="Θέση περιεχομένου 3">
            <a:extLst>
              <a:ext uri="{FF2B5EF4-FFF2-40B4-BE49-F238E27FC236}">
                <a16:creationId xmlns:a16="http://schemas.microsoft.com/office/drawing/2014/main" id="{B2520654-9594-11FA-DD00-345D1A590BCB}"/>
              </a:ext>
            </a:extLst>
          </p:cNvPr>
          <p:cNvPicPr>
            <a:picLocks noGrp="1" noChangeAspect="1"/>
          </p:cNvPicPr>
          <p:nvPr>
            <p:ph idx="1"/>
          </p:nvPr>
        </p:nvPicPr>
        <p:blipFill>
          <a:blip r:embed="rId2"/>
          <a:stretch>
            <a:fillRect/>
          </a:stretch>
        </p:blipFill>
        <p:spPr>
          <a:xfrm>
            <a:off x="287058" y="432894"/>
            <a:ext cx="5826914" cy="6236465"/>
          </a:xfrm>
          <a:prstGeom prst="rect">
            <a:avLst/>
          </a:prstGeom>
        </p:spPr>
      </p:pic>
    </p:spTree>
    <p:extLst>
      <p:ext uri="{BB962C8B-B14F-4D97-AF65-F5344CB8AC3E}">
        <p14:creationId xmlns:p14="http://schemas.microsoft.com/office/powerpoint/2010/main" val="1154993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692255-15F1-53FD-893F-0190FB1C85A6}"/>
              </a:ext>
            </a:extLst>
          </p:cNvPr>
          <p:cNvSpPr>
            <a:spLocks noGrp="1"/>
          </p:cNvSpPr>
          <p:nvPr>
            <p:ph type="title"/>
          </p:nvPr>
        </p:nvSpPr>
        <p:spPr>
          <a:xfrm>
            <a:off x="179512" y="836712"/>
            <a:ext cx="3600400" cy="2088232"/>
          </a:xfrm>
        </p:spPr>
        <p:txBody>
          <a:bodyPr vert="horz" lIns="205740" tIns="137160" rIns="205740" bIns="137160" rtlCol="0" anchor="ctr" anchorCtr="1">
            <a:normAutofit/>
          </a:bodyPr>
          <a:lstStyle/>
          <a:p>
            <a:pPr algn="ctr"/>
            <a:r>
              <a:rPr lang="en-US" b="1" dirty="0">
                <a:solidFill>
                  <a:srgbClr val="C00000"/>
                </a:solidFill>
              </a:rPr>
              <a:t>SPERMATIC</a:t>
            </a:r>
            <a:br>
              <a:rPr lang="en-US" b="1" dirty="0">
                <a:solidFill>
                  <a:srgbClr val="C00000"/>
                </a:solidFill>
              </a:rPr>
            </a:br>
            <a:r>
              <a:rPr lang="en-US" b="1" dirty="0">
                <a:solidFill>
                  <a:srgbClr val="C00000"/>
                </a:solidFill>
              </a:rPr>
              <a:t>CORD</a:t>
            </a:r>
          </a:p>
        </p:txBody>
      </p:sp>
      <p:pic>
        <p:nvPicPr>
          <p:cNvPr id="4" name="Θέση περιεχομένου 3">
            <a:extLst>
              <a:ext uri="{FF2B5EF4-FFF2-40B4-BE49-F238E27FC236}">
                <a16:creationId xmlns:a16="http://schemas.microsoft.com/office/drawing/2014/main" id="{215D8B51-F420-24FF-155F-D2E1A3EEED56}"/>
              </a:ext>
            </a:extLst>
          </p:cNvPr>
          <p:cNvPicPr>
            <a:picLocks noGrp="1" noChangeAspect="1"/>
          </p:cNvPicPr>
          <p:nvPr>
            <p:ph idx="1"/>
          </p:nvPr>
        </p:nvPicPr>
        <p:blipFill>
          <a:blip r:embed="rId2"/>
          <a:stretch>
            <a:fillRect/>
          </a:stretch>
        </p:blipFill>
        <p:spPr>
          <a:xfrm>
            <a:off x="3347864" y="116632"/>
            <a:ext cx="5688632" cy="6552728"/>
          </a:xfrm>
          <a:prstGeom prst="rect">
            <a:avLst/>
          </a:prstGeom>
        </p:spPr>
      </p:pic>
    </p:spTree>
    <p:extLst>
      <p:ext uri="{BB962C8B-B14F-4D97-AF65-F5344CB8AC3E}">
        <p14:creationId xmlns:p14="http://schemas.microsoft.com/office/powerpoint/2010/main" val="422317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E46E6B-5928-1EF5-9CFF-BC447E62C8F4}"/>
              </a:ext>
            </a:extLst>
          </p:cNvPr>
          <p:cNvSpPr>
            <a:spLocks noGrp="1"/>
          </p:cNvSpPr>
          <p:nvPr>
            <p:ph type="title"/>
          </p:nvPr>
        </p:nvSpPr>
        <p:spPr>
          <a:xfrm>
            <a:off x="2987824" y="0"/>
            <a:ext cx="6156176" cy="1196752"/>
          </a:xfrm>
        </p:spPr>
        <p:txBody>
          <a:bodyPr/>
          <a:lstStyle/>
          <a:p>
            <a:pPr algn="ctr"/>
            <a:r>
              <a:rPr lang="de-CH" b="1" dirty="0">
                <a:solidFill>
                  <a:srgbClr val="C00000"/>
                </a:solidFill>
              </a:rPr>
              <a:t>Male </a:t>
            </a:r>
            <a:r>
              <a:rPr lang="de-CH" b="1" dirty="0" err="1">
                <a:solidFill>
                  <a:srgbClr val="C00000"/>
                </a:solidFill>
              </a:rPr>
              <a:t>pelvic</a:t>
            </a:r>
            <a:r>
              <a:rPr lang="de-CH" b="1" dirty="0">
                <a:solidFill>
                  <a:srgbClr val="C00000"/>
                </a:solidFill>
              </a:rPr>
              <a:t> </a:t>
            </a:r>
            <a:r>
              <a:rPr lang="de-CH" b="1" dirty="0" err="1">
                <a:solidFill>
                  <a:srgbClr val="C00000"/>
                </a:solidFill>
              </a:rPr>
              <a:t>cavity</a:t>
            </a:r>
            <a:endParaRPr lang="el-GR" b="1" dirty="0">
              <a:solidFill>
                <a:srgbClr val="C00000"/>
              </a:solidFill>
            </a:endParaRPr>
          </a:p>
        </p:txBody>
      </p:sp>
      <p:sp>
        <p:nvSpPr>
          <p:cNvPr id="3" name="Θέση περιεχομένου 2">
            <a:extLst>
              <a:ext uri="{FF2B5EF4-FFF2-40B4-BE49-F238E27FC236}">
                <a16:creationId xmlns:a16="http://schemas.microsoft.com/office/drawing/2014/main" id="{35BF1A9E-CDBE-BFFC-1BDD-FE7510143CBC}"/>
              </a:ext>
            </a:extLst>
          </p:cNvPr>
          <p:cNvSpPr>
            <a:spLocks noGrp="1"/>
          </p:cNvSpPr>
          <p:nvPr>
            <p:ph idx="1"/>
          </p:nvPr>
        </p:nvSpPr>
        <p:spPr>
          <a:xfrm>
            <a:off x="107504" y="-243408"/>
            <a:ext cx="2736304" cy="7632848"/>
          </a:xfrm>
        </p:spPr>
        <p:txBody>
          <a:bodyPr>
            <a:normAutofit fontScale="55000" lnSpcReduction="20000"/>
          </a:bodyPr>
          <a:lstStyle/>
          <a:p>
            <a:pPr marL="0" indent="0">
              <a:buNone/>
            </a:pPr>
            <a:endParaRPr lang="de-CH" sz="2600" b="1" dirty="0">
              <a:solidFill>
                <a:srgbClr val="C00000"/>
              </a:solidFill>
            </a:endParaRPr>
          </a:p>
          <a:p>
            <a:pPr algn="just"/>
            <a:r>
              <a:rPr lang="de-CH" sz="3300" b="1" dirty="0">
                <a:solidFill>
                  <a:schemeClr val="accent6">
                    <a:lumMod val="50000"/>
                  </a:schemeClr>
                </a:solidFill>
              </a:rPr>
              <a:t>Parasagittal </a:t>
            </a:r>
            <a:r>
              <a:rPr lang="de-CH" sz="3300" b="1" dirty="0" err="1">
                <a:solidFill>
                  <a:schemeClr val="accent6">
                    <a:lumMod val="50000"/>
                  </a:schemeClr>
                </a:solidFill>
              </a:rPr>
              <a:t>section</a:t>
            </a:r>
            <a:r>
              <a:rPr lang="de-CH" sz="3300" b="1" dirty="0">
                <a:solidFill>
                  <a:schemeClr val="accent6">
                    <a:lumMod val="50000"/>
                  </a:schemeClr>
                </a:solidFill>
              </a:rPr>
              <a:t> </a:t>
            </a:r>
            <a:r>
              <a:rPr lang="de-CH" sz="3300" b="1" dirty="0" err="1">
                <a:solidFill>
                  <a:schemeClr val="accent6">
                    <a:lumMod val="50000"/>
                  </a:schemeClr>
                </a:solidFill>
              </a:rPr>
              <a:t>of</a:t>
            </a:r>
            <a:r>
              <a:rPr lang="de-CH" sz="3300" b="1" dirty="0">
                <a:solidFill>
                  <a:schemeClr val="accent6">
                    <a:lumMod val="50000"/>
                  </a:schemeClr>
                </a:solidFill>
              </a:rPr>
              <a:t> </a:t>
            </a:r>
            <a:r>
              <a:rPr lang="de-CH" sz="3300" b="1" dirty="0" err="1">
                <a:solidFill>
                  <a:schemeClr val="accent6">
                    <a:lumMod val="50000"/>
                  </a:schemeClr>
                </a:solidFill>
              </a:rPr>
              <a:t>the</a:t>
            </a:r>
            <a:r>
              <a:rPr lang="de-CH" sz="3300" b="1" dirty="0">
                <a:solidFill>
                  <a:schemeClr val="accent6">
                    <a:lumMod val="50000"/>
                  </a:schemeClr>
                </a:solidFill>
              </a:rPr>
              <a:t> male </a:t>
            </a:r>
            <a:r>
              <a:rPr lang="de-CH" sz="3300" b="1" dirty="0" err="1">
                <a:solidFill>
                  <a:schemeClr val="accent6">
                    <a:lumMod val="50000"/>
                  </a:schemeClr>
                </a:solidFill>
              </a:rPr>
              <a:t>pelvis</a:t>
            </a:r>
            <a:r>
              <a:rPr lang="de-CH" sz="3300" b="1" dirty="0">
                <a:solidFill>
                  <a:schemeClr val="accent6">
                    <a:lumMod val="50000"/>
                  </a:schemeClr>
                </a:solidFill>
              </a:rPr>
              <a:t> and </a:t>
            </a:r>
            <a:r>
              <a:rPr lang="de-CH" sz="3300" b="1" dirty="0" err="1">
                <a:solidFill>
                  <a:schemeClr val="accent6">
                    <a:lumMod val="50000"/>
                  </a:schemeClr>
                </a:solidFill>
              </a:rPr>
              <a:t>perineum</a:t>
            </a:r>
            <a:r>
              <a:rPr lang="de-CH" sz="3300" b="1" dirty="0">
                <a:solidFill>
                  <a:schemeClr val="accent6">
                    <a:lumMod val="50000"/>
                  </a:schemeClr>
                </a:solidFill>
              </a:rPr>
              <a:t> </a:t>
            </a:r>
            <a:r>
              <a:rPr lang="de-CH" sz="3300" dirty="0"/>
              <a:t>(</a:t>
            </a:r>
            <a:r>
              <a:rPr lang="de-CH" sz="3300" dirty="0" err="1"/>
              <a:t>right</a:t>
            </a:r>
            <a:r>
              <a:rPr lang="de-CH" sz="3300" dirty="0"/>
              <a:t> </a:t>
            </a:r>
            <a:r>
              <a:rPr lang="de-CH" sz="3300" dirty="0" err="1"/>
              <a:t>view</a:t>
            </a:r>
            <a:r>
              <a:rPr lang="de-CH" sz="3300" dirty="0"/>
              <a:t>) </a:t>
            </a:r>
            <a:r>
              <a:rPr lang="de-CH" sz="3300" dirty="0" err="1"/>
              <a:t>with</a:t>
            </a:r>
            <a:r>
              <a:rPr lang="de-CH" sz="3300" dirty="0"/>
              <a:t> </a:t>
            </a:r>
            <a:r>
              <a:rPr lang="de-CH" sz="3300" dirty="0" err="1"/>
              <a:t>parts</a:t>
            </a:r>
            <a:r>
              <a:rPr lang="de-CH" sz="3300" dirty="0"/>
              <a:t> </a:t>
            </a:r>
            <a:r>
              <a:rPr lang="de-CH" sz="3300" dirty="0" err="1"/>
              <a:t>of</a:t>
            </a:r>
            <a:r>
              <a:rPr lang="de-CH" sz="3300" dirty="0"/>
              <a:t> </a:t>
            </a:r>
            <a:r>
              <a:rPr lang="de-CH" sz="3300" dirty="0" err="1"/>
              <a:t>the</a:t>
            </a:r>
            <a:r>
              <a:rPr lang="de-CH" sz="3300" dirty="0"/>
              <a:t> </a:t>
            </a:r>
            <a:r>
              <a:rPr lang="de-CH" sz="3300" dirty="0" err="1"/>
              <a:t>right</a:t>
            </a:r>
            <a:r>
              <a:rPr lang="de-CH" sz="3300" dirty="0"/>
              <a:t> </a:t>
            </a:r>
            <a:r>
              <a:rPr lang="de-CH" sz="3300" dirty="0" err="1"/>
              <a:t>pelvic</a:t>
            </a:r>
            <a:r>
              <a:rPr lang="de-CH" sz="3300" dirty="0"/>
              <a:t> wall and </a:t>
            </a:r>
            <a:r>
              <a:rPr lang="de-CH" sz="3300" dirty="0" err="1"/>
              <a:t>fascia</a:t>
            </a:r>
            <a:r>
              <a:rPr lang="de-CH" sz="3300" dirty="0"/>
              <a:t> </a:t>
            </a:r>
            <a:r>
              <a:rPr lang="de-CH" sz="3300" dirty="0" err="1"/>
              <a:t>removed</a:t>
            </a:r>
            <a:r>
              <a:rPr lang="de-CH" sz="3300" dirty="0"/>
              <a:t> </a:t>
            </a:r>
            <a:r>
              <a:rPr lang="de-CH" sz="3300" dirty="0" err="1"/>
              <a:t>to</a:t>
            </a:r>
            <a:r>
              <a:rPr lang="de-CH" sz="3300" dirty="0"/>
              <a:t> </a:t>
            </a:r>
            <a:r>
              <a:rPr lang="de-CH" sz="3300" dirty="0" err="1"/>
              <a:t>show</a:t>
            </a:r>
            <a:r>
              <a:rPr lang="de-CH" sz="3300" dirty="0"/>
              <a:t> </a:t>
            </a:r>
            <a:r>
              <a:rPr lang="de-CH" sz="3300" dirty="0" err="1"/>
              <a:t>the</a:t>
            </a:r>
            <a:r>
              <a:rPr lang="de-CH" sz="3300" dirty="0"/>
              <a:t> </a:t>
            </a:r>
            <a:r>
              <a:rPr lang="de-CH" sz="3300" dirty="0" err="1"/>
              <a:t>relations</a:t>
            </a:r>
            <a:r>
              <a:rPr lang="de-CH" sz="3300" dirty="0"/>
              <a:t> </a:t>
            </a:r>
            <a:r>
              <a:rPr lang="de-CH" sz="3300" dirty="0" err="1"/>
              <a:t>of</a:t>
            </a:r>
            <a:r>
              <a:rPr lang="de-CH" sz="3300" dirty="0"/>
              <a:t> </a:t>
            </a:r>
            <a:r>
              <a:rPr lang="de-CH" sz="3300" dirty="0" err="1"/>
              <a:t>the</a:t>
            </a:r>
            <a:r>
              <a:rPr lang="de-CH" sz="3300" dirty="0"/>
              <a:t> male </a:t>
            </a:r>
            <a:r>
              <a:rPr lang="de-CH" sz="3300" dirty="0" err="1"/>
              <a:t>pelvic</a:t>
            </a:r>
            <a:r>
              <a:rPr lang="de-CH" sz="3300" dirty="0"/>
              <a:t> </a:t>
            </a:r>
            <a:r>
              <a:rPr lang="de-CH" sz="3300" dirty="0" err="1"/>
              <a:t>organs</a:t>
            </a:r>
            <a:r>
              <a:rPr lang="de-CH" sz="3300" dirty="0"/>
              <a:t>. </a:t>
            </a:r>
            <a:endParaRPr lang="el-GR" sz="3300" dirty="0"/>
          </a:p>
          <a:p>
            <a:pPr algn="just"/>
            <a:r>
              <a:rPr lang="de-CH" sz="3300" dirty="0"/>
              <a:t>The </a:t>
            </a:r>
            <a:r>
              <a:rPr lang="de-CH" sz="3300" b="1" dirty="0" err="1">
                <a:solidFill>
                  <a:schemeClr val="accent6">
                    <a:lumMod val="50000"/>
                  </a:schemeClr>
                </a:solidFill>
              </a:rPr>
              <a:t>urinary</a:t>
            </a:r>
            <a:r>
              <a:rPr lang="de-CH" sz="3300" b="1" dirty="0">
                <a:solidFill>
                  <a:schemeClr val="accent6">
                    <a:lumMod val="50000"/>
                  </a:schemeClr>
                </a:solidFill>
              </a:rPr>
              <a:t> </a:t>
            </a:r>
            <a:r>
              <a:rPr lang="de-CH" sz="3300" b="1" dirty="0" err="1">
                <a:solidFill>
                  <a:schemeClr val="accent6">
                    <a:lumMod val="50000"/>
                  </a:schemeClr>
                </a:solidFill>
              </a:rPr>
              <a:t>bladder</a:t>
            </a:r>
            <a:r>
              <a:rPr lang="de-CH" sz="3300" b="1" dirty="0">
                <a:solidFill>
                  <a:schemeClr val="accent6">
                    <a:lumMod val="50000"/>
                  </a:schemeClr>
                </a:solidFill>
              </a:rPr>
              <a:t> </a:t>
            </a:r>
            <a:r>
              <a:rPr lang="de-CH" sz="3300" dirty="0" err="1"/>
              <a:t>is</a:t>
            </a:r>
            <a:r>
              <a:rPr lang="de-CH" sz="3300" dirty="0"/>
              <a:t> </a:t>
            </a:r>
            <a:r>
              <a:rPr lang="de-CH" sz="3300" dirty="0" err="1"/>
              <a:t>located</a:t>
            </a:r>
            <a:r>
              <a:rPr lang="de-CH" sz="3300" dirty="0"/>
              <a:t> </a:t>
            </a:r>
            <a:r>
              <a:rPr lang="de-CH" sz="3300" dirty="0" err="1"/>
              <a:t>anteriorly</a:t>
            </a:r>
            <a:r>
              <a:rPr lang="de-CH" sz="3300" dirty="0"/>
              <a:t> </a:t>
            </a:r>
            <a:r>
              <a:rPr lang="de-CH" sz="3300" dirty="0" err="1"/>
              <a:t>within</a:t>
            </a:r>
            <a:r>
              <a:rPr lang="de-CH" sz="3300" dirty="0"/>
              <a:t> </a:t>
            </a:r>
            <a:r>
              <a:rPr lang="de-CH" sz="3300" dirty="0" err="1"/>
              <a:t>the</a:t>
            </a:r>
            <a:r>
              <a:rPr lang="de-CH" sz="3300" dirty="0"/>
              <a:t> </a:t>
            </a:r>
            <a:r>
              <a:rPr lang="de-CH" sz="3300" dirty="0" err="1"/>
              <a:t>pelvic</a:t>
            </a:r>
            <a:r>
              <a:rPr lang="de-CH" sz="3300" dirty="0"/>
              <a:t> </a:t>
            </a:r>
            <a:r>
              <a:rPr lang="de-CH" sz="3300" dirty="0" err="1"/>
              <a:t>cavity</a:t>
            </a:r>
            <a:r>
              <a:rPr lang="de-CH" sz="3300" dirty="0"/>
              <a:t>, </a:t>
            </a:r>
            <a:r>
              <a:rPr lang="de-CH" sz="3300" dirty="0" err="1"/>
              <a:t>posterior</a:t>
            </a:r>
            <a:r>
              <a:rPr lang="de-CH" sz="3300" dirty="0"/>
              <a:t> </a:t>
            </a:r>
            <a:r>
              <a:rPr lang="de-CH" sz="3300" dirty="0" err="1"/>
              <a:t>to</a:t>
            </a:r>
            <a:r>
              <a:rPr lang="de-CH" sz="3300" dirty="0"/>
              <a:t> </a:t>
            </a:r>
            <a:r>
              <a:rPr lang="de-CH" sz="3300" dirty="0" err="1"/>
              <a:t>the</a:t>
            </a:r>
            <a:r>
              <a:rPr lang="de-CH" sz="3300" dirty="0"/>
              <a:t> </a:t>
            </a:r>
            <a:r>
              <a:rPr lang="de-CH" sz="3300" dirty="0" err="1"/>
              <a:t>pubic</a:t>
            </a:r>
            <a:r>
              <a:rPr lang="de-CH" sz="3300" dirty="0"/>
              <a:t> </a:t>
            </a:r>
            <a:r>
              <a:rPr lang="de-CH" sz="3300" dirty="0" err="1"/>
              <a:t>bone</a:t>
            </a:r>
            <a:r>
              <a:rPr lang="de-CH" sz="3300" dirty="0"/>
              <a:t>. </a:t>
            </a:r>
            <a:r>
              <a:rPr lang="de-CH" sz="3300" b="1" dirty="0">
                <a:solidFill>
                  <a:schemeClr val="accent6">
                    <a:lumMod val="50000"/>
                  </a:schemeClr>
                </a:solidFill>
              </a:rPr>
              <a:t>The </a:t>
            </a:r>
            <a:r>
              <a:rPr lang="de-CH" sz="3300" b="1" dirty="0" err="1">
                <a:solidFill>
                  <a:schemeClr val="accent6">
                    <a:lumMod val="50000"/>
                  </a:schemeClr>
                </a:solidFill>
              </a:rPr>
              <a:t>prostate</a:t>
            </a:r>
            <a:r>
              <a:rPr lang="de-CH" sz="3300" dirty="0"/>
              <a:t> </a:t>
            </a:r>
            <a:r>
              <a:rPr lang="de-CH" sz="3300" dirty="0" err="1"/>
              <a:t>sits</a:t>
            </a:r>
            <a:r>
              <a:rPr lang="de-CH" sz="3300" dirty="0"/>
              <a:t> </a:t>
            </a:r>
            <a:r>
              <a:rPr lang="de-CH" sz="3300" dirty="0" err="1"/>
              <a:t>immediately</a:t>
            </a:r>
            <a:r>
              <a:rPr lang="de-CH" sz="3300" dirty="0"/>
              <a:t> inferior </a:t>
            </a:r>
            <a:r>
              <a:rPr lang="de-CH" sz="3300" dirty="0" err="1"/>
              <a:t>to</a:t>
            </a:r>
            <a:r>
              <a:rPr lang="de-CH" sz="3300" dirty="0"/>
              <a:t> </a:t>
            </a:r>
            <a:r>
              <a:rPr lang="de-CH" sz="3300" dirty="0" err="1"/>
              <a:t>the</a:t>
            </a:r>
            <a:r>
              <a:rPr lang="de-CH" sz="3300" dirty="0"/>
              <a:t> </a:t>
            </a:r>
            <a:r>
              <a:rPr lang="de-CH" sz="3300" dirty="0" err="1"/>
              <a:t>urinary</a:t>
            </a:r>
            <a:r>
              <a:rPr lang="de-CH" sz="3300" dirty="0"/>
              <a:t> </a:t>
            </a:r>
            <a:r>
              <a:rPr lang="de-CH" sz="3300" dirty="0" err="1"/>
              <a:t>bladder</a:t>
            </a:r>
            <a:r>
              <a:rPr lang="de-CH" sz="3300" dirty="0"/>
              <a:t>. The terminal </a:t>
            </a:r>
            <a:r>
              <a:rPr lang="de-CH" sz="3300" dirty="0" err="1"/>
              <a:t>part</a:t>
            </a:r>
            <a:r>
              <a:rPr lang="de-CH" sz="3300" dirty="0"/>
              <a:t> </a:t>
            </a:r>
            <a:r>
              <a:rPr lang="de-CH" sz="3300" dirty="0" err="1"/>
              <a:t>of</a:t>
            </a:r>
            <a:r>
              <a:rPr lang="de-CH" sz="3300" dirty="0"/>
              <a:t> </a:t>
            </a:r>
            <a:r>
              <a:rPr lang="de-CH" sz="3300" dirty="0" err="1"/>
              <a:t>the</a:t>
            </a:r>
            <a:r>
              <a:rPr lang="de-CH" sz="3300" dirty="0"/>
              <a:t> </a:t>
            </a:r>
            <a:r>
              <a:rPr lang="de-CH" sz="3300" dirty="0" err="1"/>
              <a:t>sigmoid</a:t>
            </a:r>
            <a:r>
              <a:rPr lang="de-CH" sz="3300" dirty="0"/>
              <a:t> </a:t>
            </a:r>
            <a:r>
              <a:rPr lang="de-CH" sz="3300" dirty="0" err="1"/>
              <a:t>colon</a:t>
            </a:r>
            <a:r>
              <a:rPr lang="de-CH" sz="3300" dirty="0"/>
              <a:t> </a:t>
            </a:r>
            <a:r>
              <a:rPr lang="de-CH" sz="3300" dirty="0" err="1"/>
              <a:t>continues</a:t>
            </a:r>
            <a:r>
              <a:rPr lang="de-CH" sz="3300" dirty="0"/>
              <a:t> </a:t>
            </a:r>
            <a:r>
              <a:rPr lang="de-CH" sz="3300" dirty="0" err="1"/>
              <a:t>distally</a:t>
            </a:r>
            <a:r>
              <a:rPr lang="de-CH" sz="3300" dirty="0"/>
              <a:t> </a:t>
            </a:r>
            <a:r>
              <a:rPr lang="de-CH" sz="3300" dirty="0" err="1"/>
              <a:t>as</a:t>
            </a:r>
            <a:r>
              <a:rPr lang="de-CH" sz="3300" dirty="0"/>
              <a:t> </a:t>
            </a:r>
            <a:r>
              <a:rPr lang="de-CH" sz="3300" dirty="0" err="1"/>
              <a:t>the</a:t>
            </a:r>
            <a:r>
              <a:rPr lang="de-CH" sz="3300" dirty="0"/>
              <a:t> rectum, </a:t>
            </a:r>
            <a:r>
              <a:rPr lang="de-CH" sz="3300" dirty="0" err="1"/>
              <a:t>both</a:t>
            </a:r>
            <a:r>
              <a:rPr lang="de-CH" sz="3300" dirty="0"/>
              <a:t> </a:t>
            </a:r>
            <a:r>
              <a:rPr lang="de-CH" sz="3300" dirty="0" err="1"/>
              <a:t>of</a:t>
            </a:r>
            <a:r>
              <a:rPr lang="de-CH" sz="3300" dirty="0"/>
              <a:t> </a:t>
            </a:r>
            <a:r>
              <a:rPr lang="de-CH" sz="3300" dirty="0" err="1"/>
              <a:t>which</a:t>
            </a:r>
            <a:r>
              <a:rPr lang="de-CH" sz="3300" dirty="0"/>
              <a:t> </a:t>
            </a:r>
            <a:r>
              <a:rPr lang="de-CH" sz="3300" dirty="0" err="1"/>
              <a:t>are</a:t>
            </a:r>
            <a:r>
              <a:rPr lang="de-CH" sz="3300" dirty="0"/>
              <a:t> </a:t>
            </a:r>
            <a:r>
              <a:rPr lang="de-CH" sz="3300" dirty="0" err="1"/>
              <a:t>located</a:t>
            </a:r>
            <a:r>
              <a:rPr lang="de-CH" sz="3300" dirty="0"/>
              <a:t> in </a:t>
            </a:r>
            <a:r>
              <a:rPr lang="de-CH" sz="3300" dirty="0" err="1"/>
              <a:t>the</a:t>
            </a:r>
            <a:r>
              <a:rPr lang="de-CH" sz="3300" dirty="0"/>
              <a:t> </a:t>
            </a:r>
            <a:r>
              <a:rPr lang="de-CH" sz="3300" dirty="0" err="1"/>
              <a:t>posterior</a:t>
            </a:r>
            <a:r>
              <a:rPr lang="de-CH" sz="3300" dirty="0"/>
              <a:t> </a:t>
            </a:r>
            <a:r>
              <a:rPr lang="de-CH" sz="3300" dirty="0" err="1"/>
              <a:t>aspect</a:t>
            </a:r>
            <a:r>
              <a:rPr lang="de-CH" sz="3300" dirty="0"/>
              <a:t> </a:t>
            </a:r>
            <a:r>
              <a:rPr lang="de-CH" sz="3300" dirty="0" err="1"/>
              <a:t>of</a:t>
            </a:r>
            <a:r>
              <a:rPr lang="de-CH" sz="3300" dirty="0"/>
              <a:t> </a:t>
            </a:r>
            <a:r>
              <a:rPr lang="de-CH" sz="3300" dirty="0" err="1"/>
              <a:t>the</a:t>
            </a:r>
            <a:r>
              <a:rPr lang="de-CH" sz="3300" dirty="0"/>
              <a:t> </a:t>
            </a:r>
            <a:r>
              <a:rPr lang="de-CH" sz="3300" dirty="0" err="1"/>
              <a:t>pelvic</a:t>
            </a:r>
            <a:r>
              <a:rPr lang="de-CH" sz="3300" dirty="0"/>
              <a:t> </a:t>
            </a:r>
            <a:r>
              <a:rPr lang="de-CH" sz="3300" dirty="0" err="1"/>
              <a:t>cavity</a:t>
            </a:r>
            <a:r>
              <a:rPr lang="de-CH" sz="3300" dirty="0"/>
              <a:t>, anterior </a:t>
            </a:r>
            <a:r>
              <a:rPr lang="de-CH" sz="3300" dirty="0" err="1"/>
              <a:t>to</a:t>
            </a:r>
            <a:r>
              <a:rPr lang="de-CH" sz="3300" dirty="0"/>
              <a:t> </a:t>
            </a:r>
            <a:r>
              <a:rPr lang="de-CH" sz="3300" dirty="0" err="1"/>
              <a:t>the</a:t>
            </a:r>
            <a:r>
              <a:rPr lang="de-CH" sz="3300" dirty="0"/>
              <a:t> </a:t>
            </a:r>
            <a:r>
              <a:rPr lang="de-CH" sz="3300" dirty="0" err="1"/>
              <a:t>sacrum</a:t>
            </a:r>
            <a:r>
              <a:rPr lang="de-CH" sz="3300" dirty="0"/>
              <a:t> and </a:t>
            </a:r>
            <a:r>
              <a:rPr lang="de-CH" sz="3300" dirty="0" err="1"/>
              <a:t>coccyx</a:t>
            </a:r>
            <a:r>
              <a:rPr lang="de-CH" sz="3300" dirty="0"/>
              <a:t>. </a:t>
            </a:r>
            <a:r>
              <a:rPr lang="de-CH" sz="3300" b="1" dirty="0">
                <a:solidFill>
                  <a:schemeClr val="accent6">
                    <a:lumMod val="50000"/>
                  </a:schemeClr>
                </a:solidFill>
              </a:rPr>
              <a:t>The </a:t>
            </a:r>
            <a:r>
              <a:rPr lang="de-CH" sz="3300" b="1" dirty="0" err="1">
                <a:solidFill>
                  <a:schemeClr val="accent6">
                    <a:lumMod val="50000"/>
                  </a:schemeClr>
                </a:solidFill>
              </a:rPr>
              <a:t>pelvic</a:t>
            </a:r>
            <a:r>
              <a:rPr lang="de-CH" sz="3300" b="1" dirty="0">
                <a:solidFill>
                  <a:schemeClr val="accent6">
                    <a:lumMod val="50000"/>
                  </a:schemeClr>
                </a:solidFill>
              </a:rPr>
              <a:t> </a:t>
            </a:r>
            <a:r>
              <a:rPr lang="de-CH" sz="3300" b="1" dirty="0" err="1">
                <a:solidFill>
                  <a:schemeClr val="accent6">
                    <a:lumMod val="50000"/>
                  </a:schemeClr>
                </a:solidFill>
              </a:rPr>
              <a:t>part</a:t>
            </a:r>
            <a:r>
              <a:rPr lang="de-CH" sz="3300" b="1" dirty="0">
                <a:solidFill>
                  <a:schemeClr val="accent6">
                    <a:lumMod val="50000"/>
                  </a:schemeClr>
                </a:solidFill>
              </a:rPr>
              <a:t> </a:t>
            </a:r>
            <a:r>
              <a:rPr lang="de-CH" sz="3300" b="1" dirty="0" err="1">
                <a:solidFill>
                  <a:schemeClr val="accent6">
                    <a:lumMod val="50000"/>
                  </a:schemeClr>
                </a:solidFill>
              </a:rPr>
              <a:t>of</a:t>
            </a:r>
            <a:r>
              <a:rPr lang="de-CH" sz="3300" b="1" dirty="0">
                <a:solidFill>
                  <a:schemeClr val="accent6">
                    <a:lumMod val="50000"/>
                  </a:schemeClr>
                </a:solidFill>
              </a:rPr>
              <a:t> </a:t>
            </a:r>
            <a:r>
              <a:rPr lang="de-CH" sz="3300" b="1" dirty="0" err="1">
                <a:solidFill>
                  <a:schemeClr val="accent6">
                    <a:lumMod val="50000"/>
                  </a:schemeClr>
                </a:solidFill>
              </a:rPr>
              <a:t>the</a:t>
            </a:r>
            <a:r>
              <a:rPr lang="de-CH" sz="3300" b="1" dirty="0">
                <a:solidFill>
                  <a:schemeClr val="accent6">
                    <a:lumMod val="50000"/>
                  </a:schemeClr>
                </a:solidFill>
              </a:rPr>
              <a:t> </a:t>
            </a:r>
            <a:r>
              <a:rPr lang="de-CH" sz="3300" b="1" dirty="0" err="1">
                <a:solidFill>
                  <a:schemeClr val="accent6">
                    <a:lumMod val="50000"/>
                  </a:schemeClr>
                </a:solidFill>
              </a:rPr>
              <a:t>ureter</a:t>
            </a:r>
            <a:r>
              <a:rPr lang="de-CH" sz="3300" b="1" dirty="0">
                <a:solidFill>
                  <a:schemeClr val="accent6">
                    <a:lumMod val="50000"/>
                  </a:schemeClr>
                </a:solidFill>
              </a:rPr>
              <a:t>, </a:t>
            </a:r>
            <a:r>
              <a:rPr lang="de-CH" sz="3300" b="1" dirty="0" err="1">
                <a:solidFill>
                  <a:schemeClr val="accent6">
                    <a:lumMod val="50000"/>
                  </a:schemeClr>
                </a:solidFill>
              </a:rPr>
              <a:t>ductus</a:t>
            </a:r>
            <a:r>
              <a:rPr lang="de-CH" sz="3300" b="1" dirty="0">
                <a:solidFill>
                  <a:schemeClr val="accent6">
                    <a:lumMod val="50000"/>
                  </a:schemeClr>
                </a:solidFill>
              </a:rPr>
              <a:t> </a:t>
            </a:r>
            <a:r>
              <a:rPr lang="de-CH" sz="3300" b="1" dirty="0" err="1">
                <a:solidFill>
                  <a:schemeClr val="accent6">
                    <a:lumMod val="50000"/>
                  </a:schemeClr>
                </a:solidFill>
              </a:rPr>
              <a:t>deferens</a:t>
            </a:r>
            <a:r>
              <a:rPr lang="de-CH" sz="3300" b="1" dirty="0">
                <a:solidFill>
                  <a:schemeClr val="accent6">
                    <a:lumMod val="50000"/>
                  </a:schemeClr>
                </a:solidFill>
              </a:rPr>
              <a:t> and </a:t>
            </a:r>
            <a:r>
              <a:rPr lang="de-CH" sz="3300" b="1" dirty="0" err="1">
                <a:solidFill>
                  <a:schemeClr val="accent6">
                    <a:lumMod val="50000"/>
                  </a:schemeClr>
                </a:solidFill>
              </a:rPr>
              <a:t>seminal</a:t>
            </a:r>
            <a:r>
              <a:rPr lang="de-CH" sz="3300" b="1" dirty="0">
                <a:solidFill>
                  <a:schemeClr val="accent6">
                    <a:lumMod val="50000"/>
                  </a:schemeClr>
                </a:solidFill>
              </a:rPr>
              <a:t> </a:t>
            </a:r>
            <a:r>
              <a:rPr lang="de-CH" sz="3300" b="1" dirty="0" err="1">
                <a:solidFill>
                  <a:schemeClr val="accent6">
                    <a:lumMod val="50000"/>
                  </a:schemeClr>
                </a:solidFill>
              </a:rPr>
              <a:t>vesicle</a:t>
            </a:r>
            <a:r>
              <a:rPr lang="de-CH" sz="3300" b="1" dirty="0">
                <a:solidFill>
                  <a:schemeClr val="accent6">
                    <a:lumMod val="50000"/>
                  </a:schemeClr>
                </a:solidFill>
              </a:rPr>
              <a:t> </a:t>
            </a:r>
            <a:r>
              <a:rPr lang="de-CH" sz="3300" dirty="0" err="1"/>
              <a:t>are</a:t>
            </a:r>
            <a:r>
              <a:rPr lang="de-CH" sz="3300" dirty="0"/>
              <a:t> </a:t>
            </a:r>
            <a:r>
              <a:rPr lang="de-CH" sz="3300" dirty="0" err="1"/>
              <a:t>centrally</a:t>
            </a:r>
            <a:r>
              <a:rPr lang="de-CH" sz="3300" dirty="0"/>
              <a:t> </a:t>
            </a:r>
            <a:r>
              <a:rPr lang="de-CH" sz="3300" dirty="0" err="1"/>
              <a:t>located</a:t>
            </a:r>
            <a:r>
              <a:rPr lang="de-CH" sz="3300" dirty="0"/>
              <a:t> in </a:t>
            </a:r>
            <a:r>
              <a:rPr lang="de-CH" sz="3300" dirty="0" err="1"/>
              <a:t>the</a:t>
            </a:r>
            <a:r>
              <a:rPr lang="de-CH" sz="3300" dirty="0"/>
              <a:t> </a:t>
            </a:r>
            <a:r>
              <a:rPr lang="de-CH" sz="3300" dirty="0" err="1"/>
              <a:t>image</a:t>
            </a:r>
            <a:r>
              <a:rPr lang="de-CH" sz="3300" dirty="0"/>
              <a:t>, </a:t>
            </a:r>
            <a:r>
              <a:rPr lang="de-CH" sz="3300" dirty="0" err="1"/>
              <a:t>between</a:t>
            </a:r>
            <a:r>
              <a:rPr lang="de-CH" sz="3300" dirty="0"/>
              <a:t> </a:t>
            </a:r>
            <a:r>
              <a:rPr lang="de-CH" sz="3300" dirty="0" err="1"/>
              <a:t>the</a:t>
            </a:r>
            <a:r>
              <a:rPr lang="de-CH" sz="3300" dirty="0"/>
              <a:t> </a:t>
            </a:r>
            <a:r>
              <a:rPr lang="de-CH" sz="3300" dirty="0" err="1"/>
              <a:t>urinary</a:t>
            </a:r>
            <a:r>
              <a:rPr lang="de-CH" sz="3300" dirty="0"/>
              <a:t> </a:t>
            </a:r>
            <a:r>
              <a:rPr lang="de-CH" sz="3300" dirty="0" err="1"/>
              <a:t>bladder</a:t>
            </a:r>
            <a:r>
              <a:rPr lang="de-CH" sz="3300" dirty="0"/>
              <a:t> and </a:t>
            </a:r>
            <a:r>
              <a:rPr lang="de-CH" sz="3300" dirty="0" err="1"/>
              <a:t>the</a:t>
            </a:r>
            <a:r>
              <a:rPr lang="de-CH" sz="3300" dirty="0"/>
              <a:t> rectum.</a:t>
            </a:r>
          </a:p>
          <a:p>
            <a:endParaRPr lang="el-GR" dirty="0"/>
          </a:p>
        </p:txBody>
      </p:sp>
      <p:pic>
        <p:nvPicPr>
          <p:cNvPr id="2050" name="Picture 2" descr="Male pelvic viscera and perineum">
            <a:extLst>
              <a:ext uri="{FF2B5EF4-FFF2-40B4-BE49-F238E27FC236}">
                <a16:creationId xmlns:a16="http://schemas.microsoft.com/office/drawing/2014/main" id="{7CD80C07-A78E-B971-7A5B-54486D830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836712"/>
            <a:ext cx="6300192"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08720"/>
          </a:xfrm>
        </p:spPr>
        <p:txBody>
          <a:bodyPr/>
          <a:lstStyle/>
          <a:p>
            <a:r>
              <a:rPr lang="de-CH" b="1" dirty="0">
                <a:solidFill>
                  <a:schemeClr val="accent6">
                    <a:lumMod val="50000"/>
                  </a:schemeClr>
                </a:solidFill>
              </a:rPr>
              <a:t>PROSTATE</a:t>
            </a:r>
            <a:endParaRPr lang="el-GR" b="1" dirty="0">
              <a:solidFill>
                <a:schemeClr val="accent6">
                  <a:lumMod val="50000"/>
                </a:schemeClr>
              </a:solidFill>
            </a:endParaRPr>
          </a:p>
        </p:txBody>
      </p:sp>
      <p:sp>
        <p:nvSpPr>
          <p:cNvPr id="3" name="2 - Θέση περιεχομένου"/>
          <p:cNvSpPr>
            <a:spLocks noGrp="1"/>
          </p:cNvSpPr>
          <p:nvPr>
            <p:ph idx="1"/>
          </p:nvPr>
        </p:nvSpPr>
        <p:spPr/>
        <p:txBody>
          <a:bodyPr/>
          <a:lstStyle/>
          <a:p>
            <a:endParaRPr lang="en-US" dirty="0"/>
          </a:p>
          <a:p>
            <a:endParaRPr lang="en-US" dirty="0"/>
          </a:p>
          <a:p>
            <a:endParaRPr lang="en-US" dirty="0"/>
          </a:p>
        </p:txBody>
      </p:sp>
      <p:pic>
        <p:nvPicPr>
          <p:cNvPr id="10242" name="Picture 2" descr="Prostate (Prostata); Image: Samantha Zimmerman">
            <a:extLst>
              <a:ext uri="{FF2B5EF4-FFF2-40B4-BE49-F238E27FC236}">
                <a16:creationId xmlns:a16="http://schemas.microsoft.com/office/drawing/2014/main" id="{F376D726-9E19-BE2B-4271-D40E051D8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00199"/>
            <a:ext cx="4248472" cy="488553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rostate (Prostata); Image: Paul Kim">
            <a:extLst>
              <a:ext uri="{FF2B5EF4-FFF2-40B4-BE49-F238E27FC236}">
                <a16:creationId xmlns:a16="http://schemas.microsoft.com/office/drawing/2014/main" id="{118CB746-DF9C-30DD-6BA9-6E81832A7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00198"/>
            <a:ext cx="4092972" cy="506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612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768BE-FF7B-ECE6-0822-06A8E9E049F5}"/>
              </a:ext>
            </a:extLst>
          </p:cNvPr>
          <p:cNvSpPr>
            <a:spLocks noGrp="1"/>
          </p:cNvSpPr>
          <p:nvPr>
            <p:ph type="title"/>
          </p:nvPr>
        </p:nvSpPr>
        <p:spPr>
          <a:xfrm>
            <a:off x="457200" y="0"/>
            <a:ext cx="8229600" cy="731837"/>
          </a:xfrm>
        </p:spPr>
        <p:txBody>
          <a:bodyPr>
            <a:normAutofit fontScale="90000"/>
          </a:bodyPr>
          <a:lstStyle/>
          <a:p>
            <a:r>
              <a:rPr lang="de-CH" sz="3600" b="1" dirty="0" err="1">
                <a:solidFill>
                  <a:schemeClr val="accent6">
                    <a:lumMod val="50000"/>
                  </a:schemeClr>
                </a:solidFill>
              </a:rPr>
              <a:t>Prostate</a:t>
            </a:r>
            <a:r>
              <a:rPr lang="de-CH" sz="3600" b="1" dirty="0">
                <a:solidFill>
                  <a:schemeClr val="accent6">
                    <a:lumMod val="50000"/>
                  </a:schemeClr>
                </a:solidFill>
              </a:rPr>
              <a:t>, </a:t>
            </a:r>
            <a:r>
              <a:rPr lang="de-CH" sz="3600" b="1" dirty="0" err="1">
                <a:solidFill>
                  <a:schemeClr val="accent6">
                    <a:lumMod val="50000"/>
                  </a:schemeClr>
                </a:solidFill>
              </a:rPr>
              <a:t>seminal</a:t>
            </a:r>
            <a:r>
              <a:rPr lang="de-CH" sz="3600" b="1" dirty="0">
                <a:solidFill>
                  <a:schemeClr val="accent6">
                    <a:lumMod val="50000"/>
                  </a:schemeClr>
                </a:solidFill>
              </a:rPr>
              <a:t> </a:t>
            </a:r>
            <a:r>
              <a:rPr lang="de-CH" sz="3600" b="1" dirty="0" err="1">
                <a:solidFill>
                  <a:schemeClr val="accent6">
                    <a:lumMod val="50000"/>
                  </a:schemeClr>
                </a:solidFill>
              </a:rPr>
              <a:t>gland</a:t>
            </a:r>
            <a:r>
              <a:rPr lang="de-CH" sz="3600" b="1" dirty="0">
                <a:solidFill>
                  <a:schemeClr val="accent6">
                    <a:lumMod val="50000"/>
                  </a:schemeClr>
                </a:solidFill>
              </a:rPr>
              <a:t>, </a:t>
            </a:r>
            <a:r>
              <a:rPr lang="de-CH" sz="3600" b="1" dirty="0" err="1">
                <a:solidFill>
                  <a:schemeClr val="accent6">
                    <a:lumMod val="50000"/>
                  </a:schemeClr>
                </a:solidFill>
              </a:rPr>
              <a:t>bulbourethral</a:t>
            </a:r>
            <a:r>
              <a:rPr lang="de-CH" sz="3600" b="1" dirty="0">
                <a:solidFill>
                  <a:schemeClr val="accent6">
                    <a:lumMod val="50000"/>
                  </a:schemeClr>
                </a:solidFill>
              </a:rPr>
              <a:t> </a:t>
            </a:r>
            <a:r>
              <a:rPr lang="de-CH" sz="3600" b="1" dirty="0" err="1">
                <a:solidFill>
                  <a:schemeClr val="accent6">
                    <a:lumMod val="50000"/>
                  </a:schemeClr>
                </a:solidFill>
              </a:rPr>
              <a:t>gland</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78AF08D6-B63A-F23C-D473-1F7A91B1073D}"/>
              </a:ext>
            </a:extLst>
          </p:cNvPr>
          <p:cNvSpPr>
            <a:spLocks noGrp="1"/>
          </p:cNvSpPr>
          <p:nvPr>
            <p:ph idx="1"/>
          </p:nvPr>
        </p:nvSpPr>
        <p:spPr>
          <a:xfrm>
            <a:off x="0" y="836712"/>
            <a:ext cx="5148064" cy="6021288"/>
          </a:xfrm>
        </p:spPr>
        <p:txBody>
          <a:bodyPr>
            <a:normAutofit fontScale="77500" lnSpcReduction="20000"/>
          </a:bodyPr>
          <a:lstStyle/>
          <a:p>
            <a:pPr algn="just">
              <a:buFont typeface="Wingdings" pitchFamily="2" charset="2"/>
              <a:buChar char="ü"/>
            </a:pPr>
            <a:r>
              <a:rPr lang="de-CH" dirty="0"/>
              <a:t>The </a:t>
            </a:r>
            <a:r>
              <a:rPr lang="de-CH" dirty="0" err="1"/>
              <a:t>prostate</a:t>
            </a:r>
            <a:r>
              <a:rPr lang="de-CH" dirty="0"/>
              <a:t> </a:t>
            </a:r>
            <a:r>
              <a:rPr lang="de-CH" dirty="0" err="1"/>
              <a:t>is</a:t>
            </a:r>
            <a:r>
              <a:rPr lang="de-CH" dirty="0"/>
              <a:t> an </a:t>
            </a:r>
            <a:r>
              <a:rPr lang="de-CH" dirty="0" err="1"/>
              <a:t>unpaired</a:t>
            </a:r>
            <a:r>
              <a:rPr lang="de-CH" dirty="0"/>
              <a:t> </a:t>
            </a:r>
            <a:r>
              <a:rPr lang="de-CH" dirty="0" err="1"/>
              <a:t>gland</a:t>
            </a:r>
            <a:r>
              <a:rPr lang="de-CH" dirty="0"/>
              <a:t> </a:t>
            </a:r>
            <a:r>
              <a:rPr lang="de-CH" dirty="0" err="1"/>
              <a:t>of</a:t>
            </a:r>
            <a:r>
              <a:rPr lang="de-CH" dirty="0"/>
              <a:t> </a:t>
            </a:r>
            <a:r>
              <a:rPr lang="de-CH" dirty="0" err="1"/>
              <a:t>the</a:t>
            </a:r>
            <a:r>
              <a:rPr lang="de-CH" dirty="0"/>
              <a:t> male </a:t>
            </a:r>
            <a:r>
              <a:rPr lang="de-CH" dirty="0" err="1"/>
              <a:t>reproductive</a:t>
            </a:r>
            <a:r>
              <a:rPr lang="de-CH" dirty="0"/>
              <a:t> </a:t>
            </a:r>
            <a:r>
              <a:rPr lang="de-CH" dirty="0" err="1"/>
              <a:t>system</a:t>
            </a:r>
            <a:r>
              <a:rPr lang="de-CH" dirty="0"/>
              <a:t>. </a:t>
            </a:r>
            <a:r>
              <a:rPr lang="de-CH" dirty="0" err="1"/>
              <a:t>It</a:t>
            </a:r>
            <a:r>
              <a:rPr lang="de-CH" dirty="0"/>
              <a:t> </a:t>
            </a:r>
            <a:r>
              <a:rPr lang="de-CH" dirty="0" err="1"/>
              <a:t>is</a:t>
            </a:r>
            <a:r>
              <a:rPr lang="de-CH" dirty="0"/>
              <a:t> </a:t>
            </a:r>
            <a:r>
              <a:rPr lang="de-CH" dirty="0" err="1"/>
              <a:t>found</a:t>
            </a:r>
            <a:r>
              <a:rPr lang="de-CH" dirty="0"/>
              <a:t> </a:t>
            </a:r>
            <a:r>
              <a:rPr lang="de-CH" b="1" dirty="0">
                <a:solidFill>
                  <a:srgbClr val="C00000"/>
                </a:solidFill>
              </a:rPr>
              <a:t>inferior </a:t>
            </a:r>
            <a:r>
              <a:rPr lang="de-CH" b="1" dirty="0" err="1">
                <a:solidFill>
                  <a:srgbClr val="C00000"/>
                </a:solidFill>
              </a:rPr>
              <a:t>to</a:t>
            </a:r>
            <a:r>
              <a:rPr lang="de-CH" b="1" dirty="0">
                <a:solidFill>
                  <a:srgbClr val="C00000"/>
                </a:solidFill>
              </a:rPr>
              <a:t> </a:t>
            </a:r>
            <a:r>
              <a:rPr lang="de-CH" b="1" dirty="0" err="1">
                <a:solidFill>
                  <a:srgbClr val="C00000"/>
                </a:solidFill>
              </a:rPr>
              <a:t>the</a:t>
            </a:r>
            <a:r>
              <a:rPr lang="de-CH" b="1" dirty="0">
                <a:solidFill>
                  <a:srgbClr val="C00000"/>
                </a:solidFill>
              </a:rPr>
              <a:t> </a:t>
            </a:r>
            <a:r>
              <a:rPr lang="de-CH" b="1" dirty="0" err="1">
                <a:solidFill>
                  <a:srgbClr val="C00000"/>
                </a:solidFill>
              </a:rPr>
              <a:t>urinary</a:t>
            </a:r>
            <a:r>
              <a:rPr lang="de-CH" b="1" dirty="0">
                <a:solidFill>
                  <a:srgbClr val="C00000"/>
                </a:solidFill>
              </a:rPr>
              <a:t> </a:t>
            </a:r>
            <a:r>
              <a:rPr lang="de-CH" b="1" dirty="0" err="1">
                <a:solidFill>
                  <a:srgbClr val="C00000"/>
                </a:solidFill>
              </a:rPr>
              <a:t>bladder</a:t>
            </a:r>
            <a:r>
              <a:rPr lang="de-CH" b="1" dirty="0">
                <a:solidFill>
                  <a:srgbClr val="C00000"/>
                </a:solidFill>
              </a:rPr>
              <a:t>, and </a:t>
            </a:r>
            <a:r>
              <a:rPr lang="de-CH" b="1" dirty="0" err="1">
                <a:solidFill>
                  <a:srgbClr val="C00000"/>
                </a:solidFill>
              </a:rPr>
              <a:t>is</a:t>
            </a:r>
            <a:r>
              <a:rPr lang="de-CH" b="1" dirty="0">
                <a:solidFill>
                  <a:srgbClr val="C00000"/>
                </a:solidFill>
              </a:rPr>
              <a:t> </a:t>
            </a:r>
            <a:r>
              <a:rPr lang="de-CH" b="1" dirty="0" err="1">
                <a:solidFill>
                  <a:srgbClr val="C00000"/>
                </a:solidFill>
              </a:rPr>
              <a:t>penetrated</a:t>
            </a:r>
            <a:r>
              <a:rPr lang="de-CH" b="1" dirty="0">
                <a:solidFill>
                  <a:srgbClr val="C00000"/>
                </a:solidFill>
              </a:rPr>
              <a:t> </a:t>
            </a:r>
            <a:r>
              <a:rPr lang="de-CH" b="1" dirty="0" err="1">
                <a:solidFill>
                  <a:srgbClr val="C00000"/>
                </a:solidFill>
              </a:rPr>
              <a:t>by</a:t>
            </a:r>
            <a:r>
              <a:rPr lang="de-CH" b="1" dirty="0">
                <a:solidFill>
                  <a:srgbClr val="C00000"/>
                </a:solidFill>
              </a:rPr>
              <a:t> </a:t>
            </a:r>
            <a:r>
              <a:rPr lang="de-CH" b="1" dirty="0" err="1">
                <a:solidFill>
                  <a:srgbClr val="C00000"/>
                </a:solidFill>
              </a:rPr>
              <a:t>the</a:t>
            </a:r>
            <a:r>
              <a:rPr lang="de-CH" b="1" dirty="0">
                <a:solidFill>
                  <a:srgbClr val="C00000"/>
                </a:solidFill>
              </a:rPr>
              <a:t> </a:t>
            </a:r>
            <a:r>
              <a:rPr lang="de-CH" b="1" dirty="0" err="1">
                <a:solidFill>
                  <a:srgbClr val="C00000"/>
                </a:solidFill>
              </a:rPr>
              <a:t>urethra</a:t>
            </a:r>
            <a:r>
              <a:rPr lang="de-CH" b="1" dirty="0">
                <a:solidFill>
                  <a:srgbClr val="C00000"/>
                </a:solidFill>
              </a:rPr>
              <a:t>. </a:t>
            </a:r>
          </a:p>
          <a:p>
            <a:pPr algn="just">
              <a:buFont typeface="Wingdings" pitchFamily="2" charset="2"/>
              <a:buChar char="ü"/>
            </a:pPr>
            <a:r>
              <a:rPr lang="de-CH" dirty="0"/>
              <a:t>The </a:t>
            </a:r>
            <a:r>
              <a:rPr lang="de-CH" dirty="0" err="1"/>
              <a:t>prostate</a:t>
            </a:r>
            <a:r>
              <a:rPr lang="de-CH" dirty="0"/>
              <a:t> </a:t>
            </a:r>
            <a:r>
              <a:rPr lang="de-CH" dirty="0" err="1"/>
              <a:t>function</a:t>
            </a:r>
            <a:r>
              <a:rPr lang="de-CH" dirty="0"/>
              <a:t> </a:t>
            </a:r>
            <a:r>
              <a:rPr lang="de-CH" dirty="0" err="1"/>
              <a:t>is</a:t>
            </a:r>
            <a:r>
              <a:rPr lang="de-CH" dirty="0"/>
              <a:t> </a:t>
            </a:r>
            <a:r>
              <a:rPr lang="de-CH" dirty="0" err="1"/>
              <a:t>to</a:t>
            </a:r>
            <a:r>
              <a:rPr lang="de-CH" dirty="0"/>
              <a:t> </a:t>
            </a:r>
            <a:r>
              <a:rPr lang="de-CH" dirty="0" err="1"/>
              <a:t>produce</a:t>
            </a:r>
            <a:r>
              <a:rPr lang="de-CH" dirty="0"/>
              <a:t> fluid </a:t>
            </a:r>
            <a:r>
              <a:rPr lang="de-CH" dirty="0" err="1"/>
              <a:t>secreted</a:t>
            </a:r>
            <a:r>
              <a:rPr lang="de-CH" dirty="0"/>
              <a:t> </a:t>
            </a:r>
            <a:r>
              <a:rPr lang="de-CH" dirty="0" err="1"/>
              <a:t>into</a:t>
            </a:r>
            <a:r>
              <a:rPr lang="de-CH" dirty="0"/>
              <a:t> </a:t>
            </a:r>
            <a:r>
              <a:rPr lang="de-CH" dirty="0" err="1"/>
              <a:t>the</a:t>
            </a:r>
            <a:r>
              <a:rPr lang="de-CH" dirty="0"/>
              <a:t> </a:t>
            </a:r>
            <a:r>
              <a:rPr lang="de-CH" dirty="0" err="1"/>
              <a:t>urethra</a:t>
            </a:r>
            <a:r>
              <a:rPr lang="de-CH" dirty="0"/>
              <a:t> </a:t>
            </a:r>
            <a:r>
              <a:rPr lang="de-CH" dirty="0" err="1"/>
              <a:t>during</a:t>
            </a:r>
            <a:r>
              <a:rPr lang="de-CH" dirty="0"/>
              <a:t> </a:t>
            </a:r>
            <a:r>
              <a:rPr lang="de-CH" dirty="0" err="1"/>
              <a:t>ejaculation</a:t>
            </a:r>
            <a:r>
              <a:rPr lang="de-CH" dirty="0"/>
              <a:t>. </a:t>
            </a:r>
          </a:p>
          <a:p>
            <a:pPr algn="just">
              <a:buFont typeface="Wingdings" pitchFamily="2" charset="2"/>
              <a:buChar char="ü"/>
            </a:pPr>
            <a:r>
              <a:rPr lang="de-CH" dirty="0" err="1"/>
              <a:t>Its</a:t>
            </a:r>
            <a:r>
              <a:rPr lang="de-CH" dirty="0"/>
              <a:t> </a:t>
            </a:r>
            <a:r>
              <a:rPr lang="de-CH" dirty="0" err="1"/>
              <a:t>role</a:t>
            </a:r>
            <a:r>
              <a:rPr lang="de-CH" dirty="0"/>
              <a:t> </a:t>
            </a:r>
            <a:r>
              <a:rPr lang="de-CH" dirty="0" err="1"/>
              <a:t>is</a:t>
            </a:r>
            <a:r>
              <a:rPr lang="de-CH" dirty="0"/>
              <a:t> </a:t>
            </a:r>
            <a:r>
              <a:rPr lang="de-CH" dirty="0" err="1"/>
              <a:t>supported</a:t>
            </a:r>
            <a:r>
              <a:rPr lang="de-CH" dirty="0"/>
              <a:t> </a:t>
            </a:r>
            <a:r>
              <a:rPr lang="de-CH" dirty="0" err="1"/>
              <a:t>by</a:t>
            </a:r>
            <a:r>
              <a:rPr lang="de-CH" dirty="0"/>
              <a:t> </a:t>
            </a:r>
            <a:r>
              <a:rPr lang="de-CH" dirty="0" err="1"/>
              <a:t>the</a:t>
            </a:r>
            <a:r>
              <a:rPr lang="de-CH" dirty="0"/>
              <a:t> </a:t>
            </a:r>
            <a:r>
              <a:rPr lang="de-CH" dirty="0" err="1"/>
              <a:t>other</a:t>
            </a:r>
            <a:r>
              <a:rPr lang="de-CH" dirty="0"/>
              <a:t> </a:t>
            </a:r>
            <a:r>
              <a:rPr lang="de-CH" dirty="0" err="1"/>
              <a:t>accessory</a:t>
            </a:r>
            <a:r>
              <a:rPr lang="de-CH" dirty="0"/>
              <a:t> </a:t>
            </a:r>
            <a:r>
              <a:rPr lang="de-CH" dirty="0" err="1"/>
              <a:t>reproductive</a:t>
            </a:r>
            <a:r>
              <a:rPr lang="de-CH" dirty="0"/>
              <a:t> </a:t>
            </a:r>
            <a:r>
              <a:rPr lang="de-CH" dirty="0" err="1"/>
              <a:t>glands</a:t>
            </a:r>
            <a:r>
              <a:rPr lang="de-CH" dirty="0"/>
              <a:t>, </a:t>
            </a:r>
            <a:r>
              <a:rPr lang="de-CH" dirty="0" err="1"/>
              <a:t>that</a:t>
            </a:r>
            <a:r>
              <a:rPr lang="de-CH" dirty="0"/>
              <a:t> </a:t>
            </a:r>
            <a:r>
              <a:rPr lang="de-CH" dirty="0" err="1"/>
              <a:t>is</a:t>
            </a:r>
            <a:r>
              <a:rPr lang="de-CH" dirty="0"/>
              <a:t> </a:t>
            </a:r>
            <a:r>
              <a:rPr lang="de-CH" b="1" u="sng" dirty="0" err="1">
                <a:solidFill>
                  <a:schemeClr val="accent6">
                    <a:lumMod val="50000"/>
                  </a:schemeClr>
                </a:solidFill>
              </a:rPr>
              <a:t>the</a:t>
            </a:r>
            <a:r>
              <a:rPr lang="de-CH" b="1" u="sng" dirty="0">
                <a:solidFill>
                  <a:schemeClr val="accent6">
                    <a:lumMod val="50000"/>
                  </a:schemeClr>
                </a:solidFill>
              </a:rPr>
              <a:t> </a:t>
            </a:r>
            <a:r>
              <a:rPr lang="de-CH" b="1" u="sng" dirty="0" err="1">
                <a:solidFill>
                  <a:schemeClr val="accent6">
                    <a:lumMod val="50000"/>
                  </a:schemeClr>
                </a:solidFill>
              </a:rPr>
              <a:t>seminal</a:t>
            </a:r>
            <a:r>
              <a:rPr lang="de-CH" b="1" u="sng" dirty="0">
                <a:solidFill>
                  <a:schemeClr val="accent6">
                    <a:lumMod val="50000"/>
                  </a:schemeClr>
                </a:solidFill>
              </a:rPr>
              <a:t> </a:t>
            </a:r>
            <a:r>
              <a:rPr lang="de-CH" b="1" u="sng" dirty="0" err="1">
                <a:solidFill>
                  <a:schemeClr val="accent6">
                    <a:lumMod val="50000"/>
                  </a:schemeClr>
                </a:solidFill>
              </a:rPr>
              <a:t>vesicle</a:t>
            </a:r>
            <a:r>
              <a:rPr lang="de-CH" b="1" u="sng" dirty="0">
                <a:solidFill>
                  <a:schemeClr val="accent6">
                    <a:lumMod val="50000"/>
                  </a:schemeClr>
                </a:solidFill>
              </a:rPr>
              <a:t> and </a:t>
            </a:r>
            <a:r>
              <a:rPr lang="de-CH" b="1" u="sng" dirty="0" err="1">
                <a:solidFill>
                  <a:schemeClr val="accent6">
                    <a:lumMod val="50000"/>
                  </a:schemeClr>
                </a:solidFill>
              </a:rPr>
              <a:t>bulbourethral</a:t>
            </a:r>
            <a:r>
              <a:rPr lang="de-CH" b="1" u="sng" dirty="0">
                <a:solidFill>
                  <a:schemeClr val="accent6">
                    <a:lumMod val="50000"/>
                  </a:schemeClr>
                </a:solidFill>
              </a:rPr>
              <a:t> </a:t>
            </a:r>
            <a:r>
              <a:rPr lang="de-CH" b="1" u="sng" dirty="0" err="1">
                <a:solidFill>
                  <a:schemeClr val="accent6">
                    <a:lumMod val="50000"/>
                  </a:schemeClr>
                </a:solidFill>
              </a:rPr>
              <a:t>gland</a:t>
            </a:r>
            <a:r>
              <a:rPr lang="de-CH" b="1" u="sng" dirty="0">
                <a:solidFill>
                  <a:schemeClr val="accent6">
                    <a:lumMod val="50000"/>
                  </a:schemeClr>
                </a:solidFill>
              </a:rPr>
              <a:t> </a:t>
            </a:r>
            <a:r>
              <a:rPr lang="de-CH" dirty="0"/>
              <a:t>(</a:t>
            </a:r>
            <a:r>
              <a:rPr lang="de-CH" dirty="0" err="1"/>
              <a:t>Cowper’s</a:t>
            </a:r>
            <a:r>
              <a:rPr lang="de-CH" dirty="0"/>
              <a:t> </a:t>
            </a:r>
            <a:r>
              <a:rPr lang="de-CH" dirty="0" err="1"/>
              <a:t>gland</a:t>
            </a:r>
            <a:r>
              <a:rPr lang="de-CH" dirty="0"/>
              <a:t>). </a:t>
            </a:r>
            <a:r>
              <a:rPr lang="de-CH" b="1" dirty="0">
                <a:solidFill>
                  <a:srgbClr val="C00000"/>
                </a:solidFill>
              </a:rPr>
              <a:t>Male </a:t>
            </a:r>
            <a:r>
              <a:rPr lang="de-CH" b="1" dirty="0" err="1">
                <a:solidFill>
                  <a:srgbClr val="C00000"/>
                </a:solidFill>
              </a:rPr>
              <a:t>accessory</a:t>
            </a:r>
            <a:r>
              <a:rPr lang="de-CH" b="1" dirty="0">
                <a:solidFill>
                  <a:srgbClr val="C00000"/>
                </a:solidFill>
              </a:rPr>
              <a:t> </a:t>
            </a:r>
            <a:r>
              <a:rPr lang="de-CH" b="1" dirty="0" err="1">
                <a:solidFill>
                  <a:srgbClr val="C00000"/>
                </a:solidFill>
              </a:rPr>
              <a:t>reproductive</a:t>
            </a:r>
            <a:r>
              <a:rPr lang="de-CH" b="1" dirty="0">
                <a:solidFill>
                  <a:srgbClr val="C00000"/>
                </a:solidFill>
              </a:rPr>
              <a:t> </a:t>
            </a:r>
            <a:r>
              <a:rPr lang="de-CH" b="1" dirty="0" err="1">
                <a:solidFill>
                  <a:srgbClr val="C00000"/>
                </a:solidFill>
              </a:rPr>
              <a:t>gland</a:t>
            </a:r>
            <a:r>
              <a:rPr lang="de-CH" b="1" dirty="0">
                <a:solidFill>
                  <a:srgbClr val="C00000"/>
                </a:solidFill>
              </a:rPr>
              <a:t> </a:t>
            </a:r>
            <a:r>
              <a:rPr lang="de-CH" b="1" dirty="0" err="1">
                <a:solidFill>
                  <a:srgbClr val="C00000"/>
                </a:solidFill>
              </a:rPr>
              <a:t>excretions</a:t>
            </a:r>
            <a:r>
              <a:rPr lang="de-CH" b="1" dirty="0">
                <a:solidFill>
                  <a:srgbClr val="C00000"/>
                </a:solidFill>
              </a:rPr>
              <a:t> </a:t>
            </a:r>
            <a:r>
              <a:rPr lang="de-CH" b="1" dirty="0" err="1">
                <a:solidFill>
                  <a:srgbClr val="C00000"/>
                </a:solidFill>
              </a:rPr>
              <a:t>flow</a:t>
            </a:r>
            <a:r>
              <a:rPr lang="de-CH" b="1" dirty="0">
                <a:solidFill>
                  <a:srgbClr val="C00000"/>
                </a:solidFill>
              </a:rPr>
              <a:t> </a:t>
            </a:r>
            <a:r>
              <a:rPr lang="de-CH" b="1" dirty="0" err="1">
                <a:solidFill>
                  <a:srgbClr val="C00000"/>
                </a:solidFill>
              </a:rPr>
              <a:t>into</a:t>
            </a:r>
            <a:r>
              <a:rPr lang="de-CH" b="1" dirty="0">
                <a:solidFill>
                  <a:srgbClr val="C00000"/>
                </a:solidFill>
              </a:rPr>
              <a:t> </a:t>
            </a:r>
            <a:r>
              <a:rPr lang="de-CH" b="1" dirty="0" err="1">
                <a:solidFill>
                  <a:srgbClr val="C00000"/>
                </a:solidFill>
              </a:rPr>
              <a:t>the</a:t>
            </a:r>
            <a:r>
              <a:rPr lang="de-CH" b="1" dirty="0">
                <a:solidFill>
                  <a:srgbClr val="C00000"/>
                </a:solidFill>
              </a:rPr>
              <a:t> </a:t>
            </a:r>
            <a:r>
              <a:rPr lang="de-CH" b="1" dirty="0" err="1">
                <a:solidFill>
                  <a:srgbClr val="C00000"/>
                </a:solidFill>
              </a:rPr>
              <a:t>prostatic</a:t>
            </a:r>
            <a:r>
              <a:rPr lang="de-CH" b="1" dirty="0">
                <a:solidFill>
                  <a:srgbClr val="C00000"/>
                </a:solidFill>
              </a:rPr>
              <a:t> </a:t>
            </a:r>
            <a:r>
              <a:rPr lang="de-CH" b="1" dirty="0" err="1">
                <a:solidFill>
                  <a:srgbClr val="C00000"/>
                </a:solidFill>
              </a:rPr>
              <a:t>part</a:t>
            </a:r>
            <a:r>
              <a:rPr lang="de-CH" b="1" dirty="0">
                <a:solidFill>
                  <a:srgbClr val="C00000"/>
                </a:solidFill>
              </a:rPr>
              <a:t> </a:t>
            </a:r>
            <a:r>
              <a:rPr lang="de-CH" b="1" dirty="0" err="1">
                <a:solidFill>
                  <a:srgbClr val="C00000"/>
                </a:solidFill>
              </a:rPr>
              <a:t>of</a:t>
            </a:r>
            <a:r>
              <a:rPr lang="de-CH" b="1" dirty="0">
                <a:solidFill>
                  <a:srgbClr val="C00000"/>
                </a:solidFill>
              </a:rPr>
              <a:t> </a:t>
            </a:r>
            <a:r>
              <a:rPr lang="de-CH" b="1" dirty="0" err="1">
                <a:solidFill>
                  <a:srgbClr val="C00000"/>
                </a:solidFill>
              </a:rPr>
              <a:t>the</a:t>
            </a:r>
            <a:r>
              <a:rPr lang="de-CH" b="1" dirty="0">
                <a:solidFill>
                  <a:srgbClr val="C00000"/>
                </a:solidFill>
              </a:rPr>
              <a:t> </a:t>
            </a:r>
            <a:r>
              <a:rPr lang="de-CH" b="1" dirty="0" err="1">
                <a:solidFill>
                  <a:srgbClr val="C00000"/>
                </a:solidFill>
              </a:rPr>
              <a:t>urethra</a:t>
            </a:r>
            <a:r>
              <a:rPr lang="de-CH" b="1" dirty="0">
                <a:solidFill>
                  <a:srgbClr val="C00000"/>
                </a:solidFill>
              </a:rPr>
              <a:t> via </a:t>
            </a:r>
            <a:r>
              <a:rPr lang="de-CH" b="1" dirty="0" err="1">
                <a:solidFill>
                  <a:srgbClr val="C00000"/>
                </a:solidFill>
              </a:rPr>
              <a:t>the</a:t>
            </a:r>
            <a:r>
              <a:rPr lang="de-CH" b="1" dirty="0">
                <a:solidFill>
                  <a:srgbClr val="C00000"/>
                </a:solidFill>
              </a:rPr>
              <a:t> </a:t>
            </a:r>
            <a:r>
              <a:rPr lang="de-CH" b="1" dirty="0" err="1">
                <a:solidFill>
                  <a:srgbClr val="C00000"/>
                </a:solidFill>
              </a:rPr>
              <a:t>ejaculatory</a:t>
            </a:r>
            <a:r>
              <a:rPr lang="de-CH" b="1" dirty="0">
                <a:solidFill>
                  <a:srgbClr val="C00000"/>
                </a:solidFill>
              </a:rPr>
              <a:t> </a:t>
            </a:r>
            <a:r>
              <a:rPr lang="de-CH" b="1" dirty="0" err="1">
                <a:solidFill>
                  <a:srgbClr val="C00000"/>
                </a:solidFill>
              </a:rPr>
              <a:t>duct</a:t>
            </a:r>
            <a:r>
              <a:rPr lang="de-CH" b="1" dirty="0">
                <a:solidFill>
                  <a:srgbClr val="C00000"/>
                </a:solidFill>
              </a:rPr>
              <a:t>. </a:t>
            </a:r>
            <a:r>
              <a:rPr lang="de-CH" b="1" dirty="0" err="1">
                <a:solidFill>
                  <a:srgbClr val="C00000"/>
                </a:solidFill>
              </a:rPr>
              <a:t>Together</a:t>
            </a:r>
            <a:r>
              <a:rPr lang="de-CH" b="1" dirty="0">
                <a:solidFill>
                  <a:srgbClr val="C00000"/>
                </a:solidFill>
              </a:rPr>
              <a:t> </a:t>
            </a:r>
            <a:r>
              <a:rPr lang="de-CH" b="1" dirty="0" err="1">
                <a:solidFill>
                  <a:srgbClr val="C00000"/>
                </a:solidFill>
              </a:rPr>
              <a:t>with</a:t>
            </a:r>
            <a:r>
              <a:rPr lang="de-CH" b="1" dirty="0">
                <a:solidFill>
                  <a:srgbClr val="C00000"/>
                </a:solidFill>
              </a:rPr>
              <a:t> </a:t>
            </a:r>
            <a:r>
              <a:rPr lang="de-CH" b="1" dirty="0" err="1">
                <a:solidFill>
                  <a:srgbClr val="C00000"/>
                </a:solidFill>
              </a:rPr>
              <a:t>spermatozoa</a:t>
            </a:r>
            <a:r>
              <a:rPr lang="de-CH" b="1" dirty="0">
                <a:solidFill>
                  <a:srgbClr val="C00000"/>
                </a:solidFill>
              </a:rPr>
              <a:t>, </a:t>
            </a:r>
            <a:r>
              <a:rPr lang="de-CH" b="1" dirty="0" err="1">
                <a:solidFill>
                  <a:srgbClr val="C00000"/>
                </a:solidFill>
              </a:rPr>
              <a:t>they</a:t>
            </a:r>
            <a:r>
              <a:rPr lang="de-CH" b="1" dirty="0">
                <a:solidFill>
                  <a:srgbClr val="C00000"/>
                </a:solidFill>
              </a:rPr>
              <a:t> form </a:t>
            </a:r>
            <a:r>
              <a:rPr lang="de-CH" b="1" dirty="0" err="1">
                <a:solidFill>
                  <a:srgbClr val="C00000"/>
                </a:solidFill>
              </a:rPr>
              <a:t>semen</a:t>
            </a:r>
            <a:r>
              <a:rPr lang="de-CH" b="1" dirty="0">
                <a:solidFill>
                  <a:srgbClr val="C00000"/>
                </a:solidFill>
              </a:rPr>
              <a:t>.</a:t>
            </a:r>
            <a:endParaRPr lang="el-GR" b="1" dirty="0">
              <a:solidFill>
                <a:srgbClr val="C00000"/>
              </a:solidFill>
            </a:endParaRPr>
          </a:p>
        </p:txBody>
      </p:sp>
      <p:pic>
        <p:nvPicPr>
          <p:cNvPr id="11266" name="Picture 2" descr="Seminal gland (Glandula seminalis); Image: Irina Münstermann">
            <a:extLst>
              <a:ext uri="{FF2B5EF4-FFF2-40B4-BE49-F238E27FC236}">
                <a16:creationId xmlns:a16="http://schemas.microsoft.com/office/drawing/2014/main" id="{0430F372-F7B2-BD33-CD6C-5901CEE7D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450" y="697490"/>
            <a:ext cx="3321946" cy="30915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ulbourethral gland (Glandula bulbourethralis); Image: Samantha Zimmerman">
            <a:extLst>
              <a:ext uri="{FF2B5EF4-FFF2-40B4-BE49-F238E27FC236}">
                <a16:creationId xmlns:a16="http://schemas.microsoft.com/office/drawing/2014/main" id="{B2EF44F5-2FA3-24C4-74FC-66AD77F05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324" y="3933056"/>
            <a:ext cx="3321946"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59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PROSTATE</a:t>
            </a:r>
            <a:endParaRPr lang="el-GR" dirty="0"/>
          </a:p>
        </p:txBody>
      </p:sp>
      <p:sp>
        <p:nvSpPr>
          <p:cNvPr id="5" name="4 - Θέση περιεχομένου"/>
          <p:cNvSpPr>
            <a:spLocks noGrp="1"/>
          </p:cNvSpPr>
          <p:nvPr>
            <p:ph idx="1"/>
          </p:nvPr>
        </p:nvSpPr>
        <p:spPr/>
        <p:txBody>
          <a:bodyPr/>
          <a:lstStyle/>
          <a:p>
            <a:endParaRPr lang="el-GR"/>
          </a:p>
        </p:txBody>
      </p:sp>
      <p:pic>
        <p:nvPicPr>
          <p:cNvPr id="18435" name="Picture 3" descr="C:\Users\vassili1\Desktop\EIKONES KYPROS\22.jpg"/>
          <p:cNvPicPr>
            <a:picLocks noChangeAspect="1" noChangeArrowheads="1"/>
          </p:cNvPicPr>
          <p:nvPr/>
        </p:nvPicPr>
        <p:blipFill>
          <a:blip r:embed="rId2" cstate="print"/>
          <a:srcRect/>
          <a:stretch>
            <a:fillRect/>
          </a:stretch>
        </p:blipFill>
        <p:spPr bwMode="auto">
          <a:xfrm>
            <a:off x="-252536" y="0"/>
            <a:ext cx="9396536" cy="6857999"/>
          </a:xfrm>
          <a:prstGeom prst="rect">
            <a:avLst/>
          </a:prstGeom>
          <a:noFill/>
        </p:spPr>
      </p:pic>
    </p:spTree>
    <p:extLst>
      <p:ext uri="{BB962C8B-B14F-4D97-AF65-F5344CB8AC3E}">
        <p14:creationId xmlns:p14="http://schemas.microsoft.com/office/powerpoint/2010/main" val="3080775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2530" name="Picture 2" descr="C:\Users\vassili1\Desktop\EIKONES KYPROS\24.jpg"/>
          <p:cNvPicPr>
            <a:picLocks noGrp="1" noChangeAspect="1" noChangeArrowheads="1"/>
          </p:cNvPicPr>
          <p:nvPr>
            <p:ph idx="1"/>
          </p:nvPr>
        </p:nvPicPr>
        <p:blipFill>
          <a:blip r:embed="rId2" cstate="print"/>
          <a:srcRect/>
          <a:stretch>
            <a:fillRect/>
          </a:stretch>
        </p:blipFill>
        <p:spPr bwMode="auto">
          <a:xfrm>
            <a:off x="251520" y="188640"/>
            <a:ext cx="8568952" cy="6394722"/>
          </a:xfrm>
          <a:prstGeom prst="rect">
            <a:avLst/>
          </a:prstGeom>
          <a:noFill/>
        </p:spPr>
      </p:pic>
    </p:spTree>
    <p:extLst>
      <p:ext uri="{BB962C8B-B14F-4D97-AF65-F5344CB8AC3E}">
        <p14:creationId xmlns:p14="http://schemas.microsoft.com/office/powerpoint/2010/main" val="3508095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37B560-35AE-5521-9B84-7995BD514DC2}"/>
              </a:ext>
            </a:extLst>
          </p:cNvPr>
          <p:cNvSpPr>
            <a:spLocks noGrp="1"/>
          </p:cNvSpPr>
          <p:nvPr>
            <p:ph type="title"/>
          </p:nvPr>
        </p:nvSpPr>
        <p:spPr>
          <a:xfrm>
            <a:off x="323528" y="1052736"/>
            <a:ext cx="3024335" cy="4464495"/>
          </a:xfrm>
          <a:noFill/>
          <a:ln>
            <a:solidFill>
              <a:schemeClr val="bg1"/>
            </a:solidFill>
          </a:ln>
        </p:spPr>
        <p:txBody>
          <a:bodyPr vert="horz" lIns="205740" tIns="137160" rIns="205740" bIns="137160" rtlCol="0" anchor="ctr" anchorCtr="1">
            <a:normAutofit/>
          </a:bodyPr>
          <a:lstStyle/>
          <a:p>
            <a:pPr algn="ctr"/>
            <a:r>
              <a:rPr lang="en-US" sz="3600" b="1" dirty="0">
                <a:solidFill>
                  <a:schemeClr val="accent6">
                    <a:lumMod val="50000"/>
                  </a:schemeClr>
                </a:solidFill>
                <a:effectLst/>
              </a:rPr>
              <a:t>Seminal vesicles and deferent ducts.</a:t>
            </a:r>
            <a:br>
              <a:rPr lang="en-US" sz="2400" dirty="0">
                <a:effectLst/>
              </a:rPr>
            </a:br>
            <a:endParaRPr lang="en-US" sz="2850" dirty="0">
              <a:solidFill>
                <a:schemeClr val="bg1"/>
              </a:solidFill>
            </a:endParaRPr>
          </a:p>
        </p:txBody>
      </p:sp>
      <p:pic>
        <p:nvPicPr>
          <p:cNvPr id="4" name="Θέση περιεχομένου 3">
            <a:extLst>
              <a:ext uri="{FF2B5EF4-FFF2-40B4-BE49-F238E27FC236}">
                <a16:creationId xmlns:a16="http://schemas.microsoft.com/office/drawing/2014/main" id="{7E72844A-BED4-EA43-966D-701D7B2E1803}"/>
              </a:ext>
            </a:extLst>
          </p:cNvPr>
          <p:cNvPicPr>
            <a:picLocks noGrp="1" noChangeAspect="1"/>
          </p:cNvPicPr>
          <p:nvPr>
            <p:ph idx="1"/>
          </p:nvPr>
        </p:nvPicPr>
        <p:blipFill>
          <a:blip r:embed="rId2"/>
          <a:stretch>
            <a:fillRect/>
          </a:stretch>
        </p:blipFill>
        <p:spPr>
          <a:xfrm>
            <a:off x="3635896" y="332656"/>
            <a:ext cx="5328592" cy="6264695"/>
          </a:xfrm>
          <a:prstGeom prst="rect">
            <a:avLst/>
          </a:prstGeom>
        </p:spPr>
      </p:pic>
    </p:spTree>
    <p:extLst>
      <p:ext uri="{BB962C8B-B14F-4D97-AF65-F5344CB8AC3E}">
        <p14:creationId xmlns:p14="http://schemas.microsoft.com/office/powerpoint/2010/main" val="1568091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759E17-9ECC-DBF8-288A-3ADCB93AFA61}"/>
              </a:ext>
            </a:extLst>
          </p:cNvPr>
          <p:cNvSpPr>
            <a:spLocks noGrp="1"/>
          </p:cNvSpPr>
          <p:nvPr>
            <p:ph type="title"/>
          </p:nvPr>
        </p:nvSpPr>
        <p:spPr>
          <a:xfrm>
            <a:off x="179512" y="0"/>
            <a:ext cx="3096344" cy="6217544"/>
          </a:xfrm>
        </p:spPr>
        <p:txBody>
          <a:bodyPr anchor="ctr">
            <a:normAutofit/>
          </a:bodyPr>
          <a:lstStyle/>
          <a:p>
            <a:pPr algn="ctr"/>
            <a:r>
              <a:rPr lang="en-US" sz="3600" b="1" dirty="0">
                <a:solidFill>
                  <a:srgbClr val="C00000"/>
                </a:solidFill>
              </a:rPr>
              <a:t>The topographic anatomy and relations of the seminal vesicles are as follows: </a:t>
            </a:r>
            <a:br>
              <a:rPr lang="en-US" sz="3400" dirty="0"/>
            </a:br>
            <a:endParaRPr lang="el-GR" sz="3400" dirty="0"/>
          </a:p>
        </p:txBody>
      </p:sp>
      <p:graphicFrame>
        <p:nvGraphicFramePr>
          <p:cNvPr id="5" name="Θέση περιεχομένου 2">
            <a:extLst>
              <a:ext uri="{FF2B5EF4-FFF2-40B4-BE49-F238E27FC236}">
                <a16:creationId xmlns:a16="http://schemas.microsoft.com/office/drawing/2014/main" id="{52924921-365B-57BB-731C-22DD83C0BAC5}"/>
              </a:ext>
            </a:extLst>
          </p:cNvPr>
          <p:cNvGraphicFramePr>
            <a:graphicFrameLocks noGrp="1"/>
          </p:cNvGraphicFramePr>
          <p:nvPr>
            <p:ph idx="1"/>
          </p:nvPr>
        </p:nvGraphicFramePr>
        <p:xfrm>
          <a:off x="3676104" y="639705"/>
          <a:ext cx="4879728"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2218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DAF3EF-FF71-4ACB-7539-CCF4AC328F3D}"/>
              </a:ext>
            </a:extLst>
          </p:cNvPr>
          <p:cNvSpPr>
            <a:spLocks noGrp="1"/>
          </p:cNvSpPr>
          <p:nvPr>
            <p:ph type="title"/>
          </p:nvPr>
        </p:nvSpPr>
        <p:spPr>
          <a:xfrm>
            <a:off x="179512" y="188640"/>
            <a:ext cx="8964488" cy="1512168"/>
          </a:xfrm>
        </p:spPr>
        <p:txBody>
          <a:bodyPr>
            <a:normAutofit/>
          </a:bodyPr>
          <a:lstStyle/>
          <a:p>
            <a:pPr algn="ctr"/>
            <a:r>
              <a:rPr lang="en-US" sz="4000" b="1" dirty="0">
                <a:solidFill>
                  <a:srgbClr val="C00000"/>
                </a:solidFill>
              </a:rPr>
              <a:t>THE COURSE OF EJACULATORY DUCTS</a:t>
            </a:r>
            <a:endParaRPr lang="el-GR" sz="4000" b="1" dirty="0">
              <a:solidFill>
                <a:srgbClr val="C00000"/>
              </a:solidFill>
            </a:endParaRPr>
          </a:p>
        </p:txBody>
      </p:sp>
      <p:sp>
        <p:nvSpPr>
          <p:cNvPr id="3" name="Θέση περιεχομένου 2">
            <a:extLst>
              <a:ext uri="{FF2B5EF4-FFF2-40B4-BE49-F238E27FC236}">
                <a16:creationId xmlns:a16="http://schemas.microsoft.com/office/drawing/2014/main" id="{77AF50EB-D1E3-0172-34B2-8312E8805224}"/>
              </a:ext>
            </a:extLst>
          </p:cNvPr>
          <p:cNvSpPr>
            <a:spLocks noGrp="1"/>
          </p:cNvSpPr>
          <p:nvPr>
            <p:ph idx="1"/>
          </p:nvPr>
        </p:nvSpPr>
        <p:spPr>
          <a:xfrm>
            <a:off x="683568" y="1340768"/>
            <a:ext cx="8352928" cy="5328592"/>
          </a:xfrm>
        </p:spPr>
        <p:txBody>
          <a:bodyPr>
            <a:normAutofit/>
          </a:bodyPr>
          <a:lstStyle/>
          <a:p>
            <a:pPr algn="just">
              <a:buFont typeface="Wingdings" pitchFamily="2" charset="2"/>
              <a:buChar char="Ø"/>
            </a:pPr>
            <a:r>
              <a:rPr lang="en-US" sz="2800" dirty="0">
                <a:effectLst/>
              </a:rPr>
              <a:t>The ejaculatory ducts pass distally through the prostate gland, with the posterior glandular part of the organ behind. </a:t>
            </a:r>
          </a:p>
          <a:p>
            <a:pPr marL="0" indent="0" algn="just">
              <a:buNone/>
            </a:pPr>
            <a:endParaRPr lang="en-US" sz="2800" dirty="0">
              <a:effectLst/>
            </a:endParaRPr>
          </a:p>
          <a:p>
            <a:pPr algn="just">
              <a:buFont typeface="Wingdings" pitchFamily="2" charset="2"/>
              <a:buChar char="Ø"/>
            </a:pPr>
            <a:r>
              <a:rPr lang="en-US" sz="2800" dirty="0">
                <a:effectLst/>
              </a:rPr>
              <a:t>The median lobe of the prostate is in front. The duct has a very thin wall, a length of approximately 2 cm, and a diameter of less than 1 mm. </a:t>
            </a:r>
          </a:p>
          <a:p>
            <a:pPr marL="0" indent="0" algn="just">
              <a:buNone/>
            </a:pPr>
            <a:endParaRPr lang="en-US" sz="2800" dirty="0">
              <a:effectLst/>
            </a:endParaRPr>
          </a:p>
          <a:p>
            <a:pPr algn="just">
              <a:buFont typeface="Wingdings" pitchFamily="2" charset="2"/>
              <a:buChar char="Ø"/>
            </a:pPr>
            <a:r>
              <a:rPr lang="en-US" sz="2800" dirty="0">
                <a:effectLst/>
              </a:rPr>
              <a:t>The ducts end as small openings on either side of the midline on the verumontanum of the urethral ridge </a:t>
            </a:r>
            <a:endParaRPr lang="el-GR" sz="2800" dirty="0"/>
          </a:p>
        </p:txBody>
      </p:sp>
    </p:spTree>
    <p:extLst>
      <p:ext uri="{BB962C8B-B14F-4D97-AF65-F5344CB8AC3E}">
        <p14:creationId xmlns:p14="http://schemas.microsoft.com/office/powerpoint/2010/main" val="2101643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4F6DB2-6D66-C762-BF6D-ADC31DCBDC20}"/>
              </a:ext>
            </a:extLst>
          </p:cNvPr>
          <p:cNvSpPr>
            <a:spLocks noGrp="1"/>
          </p:cNvSpPr>
          <p:nvPr>
            <p:ph type="title"/>
          </p:nvPr>
        </p:nvSpPr>
        <p:spPr>
          <a:xfrm>
            <a:off x="482601" y="1472257"/>
            <a:ext cx="2561466" cy="2388791"/>
          </a:xfrm>
          <a:noFill/>
          <a:ln>
            <a:solidFill>
              <a:schemeClr val="bg1"/>
            </a:solidFill>
          </a:ln>
        </p:spPr>
        <p:txBody>
          <a:bodyPr vert="horz" lIns="205740" tIns="137160" rIns="205740" bIns="137160" rtlCol="0" anchor="ctr" anchorCtr="1">
            <a:normAutofit/>
          </a:bodyPr>
          <a:lstStyle/>
          <a:p>
            <a:r>
              <a:rPr lang="en-US" sz="2850" dirty="0">
                <a:solidFill>
                  <a:schemeClr val="bg1"/>
                </a:solidFill>
              </a:rPr>
              <a:t>EJACULATORY </a:t>
            </a:r>
            <a:br>
              <a:rPr lang="en-US" sz="2850" dirty="0">
                <a:solidFill>
                  <a:schemeClr val="bg1"/>
                </a:solidFill>
              </a:rPr>
            </a:br>
            <a:br>
              <a:rPr lang="en-US" sz="2850" dirty="0">
                <a:solidFill>
                  <a:schemeClr val="bg1"/>
                </a:solidFill>
              </a:rPr>
            </a:br>
            <a:r>
              <a:rPr lang="en-US" sz="2850" dirty="0">
                <a:solidFill>
                  <a:schemeClr val="bg1"/>
                </a:solidFill>
              </a:rPr>
              <a:t>DUCTS</a:t>
            </a:r>
          </a:p>
        </p:txBody>
      </p:sp>
      <p:pic>
        <p:nvPicPr>
          <p:cNvPr id="4" name="Θέση περιεχομένου 3">
            <a:extLst>
              <a:ext uri="{FF2B5EF4-FFF2-40B4-BE49-F238E27FC236}">
                <a16:creationId xmlns:a16="http://schemas.microsoft.com/office/drawing/2014/main" id="{807C1271-8842-8D1F-F75D-D9D8BCDEC85B}"/>
              </a:ext>
            </a:extLst>
          </p:cNvPr>
          <p:cNvPicPr>
            <a:picLocks noGrp="1" noChangeAspect="1"/>
          </p:cNvPicPr>
          <p:nvPr>
            <p:ph idx="1"/>
          </p:nvPr>
        </p:nvPicPr>
        <p:blipFill>
          <a:blip r:embed="rId2"/>
          <a:stretch>
            <a:fillRect/>
          </a:stretch>
        </p:blipFill>
        <p:spPr>
          <a:xfrm>
            <a:off x="323528" y="188640"/>
            <a:ext cx="8568952" cy="6480719"/>
          </a:xfrm>
          <a:prstGeom prst="rect">
            <a:avLst/>
          </a:prstGeom>
        </p:spPr>
      </p:pic>
    </p:spTree>
    <p:extLst>
      <p:ext uri="{BB962C8B-B14F-4D97-AF65-F5344CB8AC3E}">
        <p14:creationId xmlns:p14="http://schemas.microsoft.com/office/powerpoint/2010/main" val="2397817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86AB8F-0567-9B7F-14B2-3AB5C39AC8D6}"/>
              </a:ext>
            </a:extLst>
          </p:cNvPr>
          <p:cNvSpPr>
            <a:spLocks noGrp="1"/>
          </p:cNvSpPr>
          <p:nvPr>
            <p:ph type="title"/>
          </p:nvPr>
        </p:nvSpPr>
        <p:spPr>
          <a:xfrm>
            <a:off x="603504" y="908720"/>
            <a:ext cx="2816368" cy="4392488"/>
          </a:xfrm>
        </p:spPr>
        <p:txBody>
          <a:bodyPr vert="horz" lIns="205740" tIns="137160" rIns="205740" bIns="137160" rtlCol="0" anchor="ctr" anchorCtr="1">
            <a:normAutofit/>
          </a:bodyPr>
          <a:lstStyle/>
          <a:p>
            <a:r>
              <a:rPr lang="en-US" b="1" dirty="0">
                <a:solidFill>
                  <a:schemeClr val="accent6">
                    <a:lumMod val="50000"/>
                  </a:schemeClr>
                </a:solidFill>
              </a:rPr>
              <a:t>Male urogenital anatomy</a:t>
            </a:r>
          </a:p>
        </p:txBody>
      </p:sp>
      <p:pic>
        <p:nvPicPr>
          <p:cNvPr id="4" name="Θέση περιεχομένου 3" descr="Εικόνα που περιέχει ζωγραφιά, σκίτσο/σχέδιο, οργανισμός&#10;&#10;Περιγραφή που δημιουργήθηκε αυτόματα">
            <a:extLst>
              <a:ext uri="{FF2B5EF4-FFF2-40B4-BE49-F238E27FC236}">
                <a16:creationId xmlns:a16="http://schemas.microsoft.com/office/drawing/2014/main" id="{F5247122-0FDB-87BA-4047-A7E7ED0E3780}"/>
              </a:ext>
            </a:extLst>
          </p:cNvPr>
          <p:cNvPicPr>
            <a:picLocks noGrp="1" noChangeAspect="1"/>
          </p:cNvPicPr>
          <p:nvPr>
            <p:ph idx="1"/>
          </p:nvPr>
        </p:nvPicPr>
        <p:blipFill>
          <a:blip r:embed="rId2"/>
          <a:stretch>
            <a:fillRect/>
          </a:stretch>
        </p:blipFill>
        <p:spPr>
          <a:xfrm>
            <a:off x="3851920" y="332656"/>
            <a:ext cx="5040560" cy="6264696"/>
          </a:xfrm>
          <a:prstGeom prst="rect">
            <a:avLst/>
          </a:prstGeom>
        </p:spPr>
      </p:pic>
    </p:spTree>
    <p:extLst>
      <p:ext uri="{BB962C8B-B14F-4D97-AF65-F5344CB8AC3E}">
        <p14:creationId xmlns:p14="http://schemas.microsoft.com/office/powerpoint/2010/main" val="3945343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784976" cy="620688"/>
          </a:xfrm>
        </p:spPr>
        <p:txBody>
          <a:bodyPr>
            <a:noAutofit/>
          </a:bodyPr>
          <a:lstStyle/>
          <a:p>
            <a:pPr algn="ctr"/>
            <a:br>
              <a:rPr lang="el-GR" sz="2800" dirty="0"/>
            </a:br>
            <a:br>
              <a:rPr lang="el-GR" sz="2800" dirty="0"/>
            </a:br>
            <a:br>
              <a:rPr lang="el-GR" sz="2800" dirty="0"/>
            </a:br>
            <a:br>
              <a:rPr lang="el-GR" sz="2800" dirty="0"/>
            </a:br>
            <a:br>
              <a:rPr lang="el-GR" sz="2800" dirty="0"/>
            </a:br>
            <a:br>
              <a:rPr lang="el-GR" sz="2800" dirty="0"/>
            </a:br>
            <a:r>
              <a:rPr lang="en-US" sz="2800" dirty="0">
                <a:solidFill>
                  <a:schemeClr val="accent6">
                    <a:lumMod val="50000"/>
                  </a:schemeClr>
                </a:solidFill>
              </a:rPr>
              <a:t>Prostate Blood Supply</a:t>
            </a:r>
            <a:endParaRPr lang="el-GR" sz="2800" dirty="0">
              <a:solidFill>
                <a:schemeClr val="accent6">
                  <a:lumMod val="50000"/>
                </a:schemeClr>
              </a:solidFill>
            </a:endParaRPr>
          </a:p>
        </p:txBody>
      </p:sp>
      <p:pic>
        <p:nvPicPr>
          <p:cNvPr id="5" name="4 - Θέση περιεχομένου" descr="prostate-arteries.jpg"/>
          <p:cNvPicPr>
            <a:picLocks noGrp="1" noChangeAspect="1"/>
          </p:cNvPicPr>
          <p:nvPr>
            <p:ph idx="1"/>
          </p:nvPr>
        </p:nvPicPr>
        <p:blipFill>
          <a:blip r:embed="rId2" cstate="print"/>
          <a:stretch>
            <a:fillRect/>
          </a:stretch>
        </p:blipFill>
        <p:spPr>
          <a:xfrm>
            <a:off x="3851920" y="980728"/>
            <a:ext cx="5112568" cy="5616624"/>
          </a:xfrm>
        </p:spPr>
      </p:pic>
      <p:sp>
        <p:nvSpPr>
          <p:cNvPr id="6" name="Θέση κειμένου 5">
            <a:extLst>
              <a:ext uri="{FF2B5EF4-FFF2-40B4-BE49-F238E27FC236}">
                <a16:creationId xmlns:a16="http://schemas.microsoft.com/office/drawing/2014/main" id="{548DE53C-4E25-C2F9-A3A4-AC7BE31E9632}"/>
              </a:ext>
            </a:extLst>
          </p:cNvPr>
          <p:cNvSpPr>
            <a:spLocks noGrp="1"/>
          </p:cNvSpPr>
          <p:nvPr>
            <p:ph type="body" sz="half" idx="2"/>
          </p:nvPr>
        </p:nvSpPr>
        <p:spPr>
          <a:xfrm>
            <a:off x="34564" y="980728"/>
            <a:ext cx="3430949" cy="5760640"/>
          </a:xfrm>
        </p:spPr>
        <p:txBody>
          <a:bodyPr>
            <a:noAutofit/>
          </a:bodyPr>
          <a:lstStyle/>
          <a:p>
            <a:pPr marL="342900" indent="-342900" algn="just">
              <a:buFont typeface="Wingdings" pitchFamily="2" charset="2"/>
              <a:buChar char="ü"/>
            </a:pPr>
            <a:r>
              <a:rPr lang="de-CH" sz="2400" dirty="0"/>
              <a:t>The </a:t>
            </a:r>
            <a:r>
              <a:rPr lang="de-CH" sz="2400" dirty="0" err="1"/>
              <a:t>prostate</a:t>
            </a:r>
            <a:r>
              <a:rPr lang="de-CH" sz="2400" dirty="0"/>
              <a:t> </a:t>
            </a:r>
            <a:r>
              <a:rPr lang="de-CH" sz="2400" dirty="0" err="1"/>
              <a:t>receives</a:t>
            </a:r>
            <a:r>
              <a:rPr lang="de-CH" sz="2400" dirty="0"/>
              <a:t> </a:t>
            </a:r>
            <a:r>
              <a:rPr lang="de-CH" sz="2400" dirty="0" err="1"/>
              <a:t>blood</a:t>
            </a:r>
            <a:r>
              <a:rPr lang="de-CH" sz="2400" dirty="0"/>
              <a:t> </a:t>
            </a:r>
            <a:r>
              <a:rPr lang="de-CH" sz="2400" dirty="0" err="1"/>
              <a:t>supply</a:t>
            </a:r>
            <a:r>
              <a:rPr lang="de-CH" sz="2400" dirty="0"/>
              <a:t> </a:t>
            </a:r>
            <a:r>
              <a:rPr lang="de-CH" sz="2400" dirty="0" err="1"/>
              <a:t>through</a:t>
            </a:r>
            <a:r>
              <a:rPr lang="de-CH" sz="2400" dirty="0"/>
              <a:t> </a:t>
            </a:r>
            <a:r>
              <a:rPr lang="de-CH" sz="2400" dirty="0" err="1"/>
              <a:t>branches</a:t>
            </a:r>
            <a:r>
              <a:rPr lang="de-CH" sz="2400" dirty="0"/>
              <a:t> </a:t>
            </a:r>
            <a:r>
              <a:rPr lang="de-CH" sz="2400" dirty="0" err="1"/>
              <a:t>of</a:t>
            </a:r>
            <a:r>
              <a:rPr lang="de-CH" sz="2400" dirty="0"/>
              <a:t> </a:t>
            </a:r>
            <a:r>
              <a:rPr lang="de-CH" sz="2400" b="1" dirty="0">
                <a:solidFill>
                  <a:schemeClr val="accent6">
                    <a:lumMod val="50000"/>
                  </a:schemeClr>
                </a:solidFill>
              </a:rPr>
              <a:t>internal </a:t>
            </a:r>
            <a:r>
              <a:rPr lang="de-CH" sz="2400" b="1" dirty="0" err="1">
                <a:solidFill>
                  <a:schemeClr val="accent6">
                    <a:lumMod val="50000"/>
                  </a:schemeClr>
                </a:solidFill>
              </a:rPr>
              <a:t>pudendal</a:t>
            </a:r>
            <a:r>
              <a:rPr lang="de-CH" sz="2400" b="1" dirty="0">
                <a:solidFill>
                  <a:schemeClr val="accent6">
                    <a:lumMod val="50000"/>
                  </a:schemeClr>
                </a:solidFill>
              </a:rPr>
              <a:t> </a:t>
            </a:r>
            <a:r>
              <a:rPr lang="de-CH" sz="2400" b="1" dirty="0" err="1">
                <a:solidFill>
                  <a:schemeClr val="accent6">
                    <a:lumMod val="50000"/>
                  </a:schemeClr>
                </a:solidFill>
              </a:rPr>
              <a:t>artery</a:t>
            </a:r>
            <a:r>
              <a:rPr lang="de-CH" sz="2400" b="1" dirty="0">
                <a:solidFill>
                  <a:schemeClr val="accent6">
                    <a:lumMod val="50000"/>
                  </a:schemeClr>
                </a:solidFill>
              </a:rPr>
              <a:t>, inferior </a:t>
            </a:r>
            <a:r>
              <a:rPr lang="de-CH" sz="2400" b="1" dirty="0" err="1">
                <a:solidFill>
                  <a:schemeClr val="accent6">
                    <a:lumMod val="50000"/>
                  </a:schemeClr>
                </a:solidFill>
              </a:rPr>
              <a:t>vesical</a:t>
            </a:r>
            <a:r>
              <a:rPr lang="de-CH" sz="2400" b="1" dirty="0">
                <a:solidFill>
                  <a:schemeClr val="accent6">
                    <a:lumMod val="50000"/>
                  </a:schemeClr>
                </a:solidFill>
              </a:rPr>
              <a:t> </a:t>
            </a:r>
            <a:r>
              <a:rPr lang="de-CH" sz="2400" b="1" dirty="0" err="1">
                <a:solidFill>
                  <a:schemeClr val="accent6">
                    <a:lumMod val="50000"/>
                  </a:schemeClr>
                </a:solidFill>
              </a:rPr>
              <a:t>artery</a:t>
            </a:r>
            <a:r>
              <a:rPr lang="de-CH" sz="2400" b="1" dirty="0">
                <a:solidFill>
                  <a:schemeClr val="accent6">
                    <a:lumMod val="50000"/>
                  </a:schemeClr>
                </a:solidFill>
              </a:rPr>
              <a:t> and </a:t>
            </a:r>
            <a:r>
              <a:rPr lang="de-CH" sz="2400" b="1" dirty="0" err="1">
                <a:solidFill>
                  <a:schemeClr val="accent6">
                    <a:lumMod val="50000"/>
                  </a:schemeClr>
                </a:solidFill>
              </a:rPr>
              <a:t>middle</a:t>
            </a:r>
            <a:r>
              <a:rPr lang="de-CH" sz="2400" b="1" dirty="0">
                <a:solidFill>
                  <a:schemeClr val="accent6">
                    <a:lumMod val="50000"/>
                  </a:schemeClr>
                </a:solidFill>
              </a:rPr>
              <a:t> </a:t>
            </a:r>
            <a:r>
              <a:rPr lang="de-CH" sz="2400" b="1" dirty="0" err="1">
                <a:solidFill>
                  <a:schemeClr val="accent6">
                    <a:lumMod val="50000"/>
                  </a:schemeClr>
                </a:solidFill>
              </a:rPr>
              <a:t>rectal</a:t>
            </a:r>
            <a:r>
              <a:rPr lang="de-CH" sz="2400" b="1" dirty="0">
                <a:solidFill>
                  <a:schemeClr val="accent6">
                    <a:lumMod val="50000"/>
                  </a:schemeClr>
                </a:solidFill>
              </a:rPr>
              <a:t> </a:t>
            </a:r>
            <a:r>
              <a:rPr lang="de-CH" sz="2400" b="1" dirty="0" err="1">
                <a:solidFill>
                  <a:schemeClr val="accent6">
                    <a:lumMod val="50000"/>
                  </a:schemeClr>
                </a:solidFill>
              </a:rPr>
              <a:t>arteries</a:t>
            </a:r>
            <a:r>
              <a:rPr lang="de-CH" sz="2400" b="1" dirty="0">
                <a:solidFill>
                  <a:schemeClr val="accent6">
                    <a:lumMod val="50000"/>
                  </a:schemeClr>
                </a:solidFill>
              </a:rPr>
              <a:t>.</a:t>
            </a:r>
          </a:p>
          <a:p>
            <a:pPr marL="342900" indent="-342900" algn="just">
              <a:buFont typeface="Wingdings" pitchFamily="2" charset="2"/>
              <a:buChar char="ü"/>
            </a:pPr>
            <a:r>
              <a:rPr lang="de-CH" sz="2400" dirty="0"/>
              <a:t>Innervation </a:t>
            </a:r>
            <a:r>
              <a:rPr lang="de-CH" sz="2400" dirty="0" err="1"/>
              <a:t>is</a:t>
            </a:r>
            <a:r>
              <a:rPr lang="de-CH" sz="2400" dirty="0"/>
              <a:t> </a:t>
            </a:r>
            <a:r>
              <a:rPr lang="de-CH" sz="2400" dirty="0" err="1"/>
              <a:t>provided</a:t>
            </a:r>
            <a:r>
              <a:rPr lang="de-CH" sz="2400" dirty="0"/>
              <a:t> </a:t>
            </a:r>
            <a:r>
              <a:rPr lang="de-CH" sz="2400" dirty="0" err="1"/>
              <a:t>by</a:t>
            </a:r>
            <a:r>
              <a:rPr lang="de-CH" sz="2400" dirty="0"/>
              <a:t> </a:t>
            </a:r>
            <a:r>
              <a:rPr lang="de-CH" sz="2400" b="1" i="1" u="sng" dirty="0" err="1">
                <a:solidFill>
                  <a:schemeClr val="accent6">
                    <a:lumMod val="50000"/>
                  </a:schemeClr>
                </a:solidFill>
              </a:rPr>
              <a:t>parasympathetic</a:t>
            </a:r>
            <a:r>
              <a:rPr lang="de-CH" sz="2400" b="1" i="1" u="sng" dirty="0">
                <a:solidFill>
                  <a:schemeClr val="accent6">
                    <a:lumMod val="50000"/>
                  </a:schemeClr>
                </a:solidFill>
              </a:rPr>
              <a:t> </a:t>
            </a:r>
            <a:r>
              <a:rPr lang="de-CH" sz="2400" dirty="0" err="1"/>
              <a:t>fibers</a:t>
            </a:r>
            <a:r>
              <a:rPr lang="de-CH" sz="2400" dirty="0"/>
              <a:t> </a:t>
            </a:r>
            <a:r>
              <a:rPr lang="de-CH" sz="2400" dirty="0" err="1"/>
              <a:t>of</a:t>
            </a:r>
            <a:r>
              <a:rPr lang="de-CH" sz="2400" dirty="0"/>
              <a:t> </a:t>
            </a:r>
            <a:r>
              <a:rPr lang="de-CH" sz="2400" dirty="0" err="1"/>
              <a:t>pelvic</a:t>
            </a:r>
            <a:r>
              <a:rPr lang="de-CH" sz="2400" dirty="0"/>
              <a:t> </a:t>
            </a:r>
            <a:r>
              <a:rPr lang="de-CH" sz="2400" dirty="0" err="1"/>
              <a:t>splanchnic</a:t>
            </a:r>
            <a:r>
              <a:rPr lang="de-CH" sz="2400" dirty="0"/>
              <a:t> </a:t>
            </a:r>
            <a:r>
              <a:rPr lang="de-CH" sz="2400" dirty="0" err="1"/>
              <a:t>nerves</a:t>
            </a:r>
            <a:r>
              <a:rPr lang="de-CH" sz="2400" dirty="0"/>
              <a:t> via </a:t>
            </a:r>
            <a:r>
              <a:rPr lang="de-CH" sz="2400" dirty="0" err="1"/>
              <a:t>the</a:t>
            </a:r>
            <a:r>
              <a:rPr lang="de-CH" sz="2400" dirty="0"/>
              <a:t> </a:t>
            </a:r>
            <a:r>
              <a:rPr lang="de-CH" sz="2400" b="1" dirty="0" err="1">
                <a:solidFill>
                  <a:schemeClr val="accent6">
                    <a:lumMod val="50000"/>
                  </a:schemeClr>
                </a:solidFill>
              </a:rPr>
              <a:t>prostatic</a:t>
            </a:r>
            <a:r>
              <a:rPr lang="de-CH" sz="2400" b="1" dirty="0">
                <a:solidFill>
                  <a:schemeClr val="accent6">
                    <a:lumMod val="50000"/>
                  </a:schemeClr>
                </a:solidFill>
              </a:rPr>
              <a:t> </a:t>
            </a:r>
            <a:r>
              <a:rPr lang="de-CH" sz="2400" b="1" dirty="0" err="1">
                <a:solidFill>
                  <a:schemeClr val="accent6">
                    <a:lumMod val="50000"/>
                  </a:schemeClr>
                </a:solidFill>
              </a:rPr>
              <a:t>plexus</a:t>
            </a:r>
            <a:r>
              <a:rPr lang="de-CH" sz="2400" b="1" dirty="0">
                <a:solidFill>
                  <a:schemeClr val="accent6">
                    <a:lumMod val="50000"/>
                  </a:schemeClr>
                </a:solidFill>
              </a:rPr>
              <a:t> </a:t>
            </a:r>
            <a:r>
              <a:rPr lang="de-CH" sz="2400" dirty="0"/>
              <a:t>and </a:t>
            </a:r>
            <a:r>
              <a:rPr lang="de-CH" sz="2400" b="1" i="1" u="sng" dirty="0" err="1">
                <a:solidFill>
                  <a:schemeClr val="accent6">
                    <a:lumMod val="50000"/>
                  </a:schemeClr>
                </a:solidFill>
              </a:rPr>
              <a:t>sympathetic</a:t>
            </a:r>
            <a:r>
              <a:rPr lang="de-CH" sz="2400" b="1" i="1" u="sng" dirty="0">
                <a:solidFill>
                  <a:schemeClr val="accent6">
                    <a:lumMod val="50000"/>
                  </a:schemeClr>
                </a:solidFill>
              </a:rPr>
              <a:t> </a:t>
            </a:r>
            <a:r>
              <a:rPr lang="de-CH" sz="2400" b="1" i="1" u="sng" dirty="0" err="1">
                <a:solidFill>
                  <a:schemeClr val="accent6">
                    <a:lumMod val="50000"/>
                  </a:schemeClr>
                </a:solidFill>
              </a:rPr>
              <a:t>fibers</a:t>
            </a:r>
            <a:r>
              <a:rPr lang="de-CH" sz="2400" b="1" i="1" u="sng" dirty="0">
                <a:solidFill>
                  <a:schemeClr val="accent6">
                    <a:lumMod val="50000"/>
                  </a:schemeClr>
                </a:solidFill>
              </a:rPr>
              <a:t> </a:t>
            </a:r>
            <a:r>
              <a:rPr lang="de-CH" sz="2400" dirty="0" err="1"/>
              <a:t>of</a:t>
            </a:r>
            <a:r>
              <a:rPr lang="de-CH" sz="2400" dirty="0"/>
              <a:t> </a:t>
            </a:r>
            <a:r>
              <a:rPr lang="de-CH" sz="2400" dirty="0" err="1"/>
              <a:t>the</a:t>
            </a:r>
            <a:r>
              <a:rPr lang="de-CH" sz="2400" dirty="0"/>
              <a:t> </a:t>
            </a:r>
            <a:r>
              <a:rPr lang="de-CH" sz="2400" b="1" dirty="0">
                <a:solidFill>
                  <a:schemeClr val="accent6">
                    <a:lumMod val="50000"/>
                  </a:schemeClr>
                </a:solidFill>
              </a:rPr>
              <a:t>inferior </a:t>
            </a:r>
            <a:r>
              <a:rPr lang="de-CH" sz="2400" b="1" dirty="0" err="1">
                <a:solidFill>
                  <a:schemeClr val="accent6">
                    <a:lumMod val="50000"/>
                  </a:schemeClr>
                </a:solidFill>
              </a:rPr>
              <a:t>hypogastric</a:t>
            </a:r>
            <a:r>
              <a:rPr lang="de-CH" sz="2400" b="1" dirty="0">
                <a:solidFill>
                  <a:schemeClr val="accent6">
                    <a:lumMod val="50000"/>
                  </a:schemeClr>
                </a:solidFill>
              </a:rPr>
              <a:t> </a:t>
            </a:r>
            <a:r>
              <a:rPr lang="de-CH" sz="2400" b="1" dirty="0" err="1">
                <a:solidFill>
                  <a:schemeClr val="accent6">
                    <a:lumMod val="50000"/>
                  </a:schemeClr>
                </a:solidFill>
              </a:rPr>
              <a:t>plexus</a:t>
            </a:r>
            <a:r>
              <a:rPr lang="de-CH" sz="2400" b="1" dirty="0">
                <a:solidFill>
                  <a:schemeClr val="accent6">
                    <a:lumMod val="50000"/>
                  </a:schemeClr>
                </a:solidFill>
              </a:rPr>
              <a:t>. </a:t>
            </a:r>
            <a:endParaRPr lang="el-GR" sz="2400" b="1" dirty="0">
              <a:solidFill>
                <a:schemeClr val="accent6">
                  <a:lumMod val="50000"/>
                </a:schemeClr>
              </a:solidFill>
            </a:endParaRPr>
          </a:p>
        </p:txBody>
      </p:sp>
    </p:spTree>
    <p:extLst>
      <p:ext uri="{BB962C8B-B14F-4D97-AF65-F5344CB8AC3E}">
        <p14:creationId xmlns:p14="http://schemas.microsoft.com/office/powerpoint/2010/main" val="214743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B97673-DFF3-35B0-991B-71F46D6AF5D5}"/>
              </a:ext>
            </a:extLst>
          </p:cNvPr>
          <p:cNvSpPr>
            <a:spLocks noGrp="1"/>
          </p:cNvSpPr>
          <p:nvPr>
            <p:ph type="title"/>
          </p:nvPr>
        </p:nvSpPr>
        <p:spPr>
          <a:xfrm>
            <a:off x="539552" y="116632"/>
            <a:ext cx="8604448" cy="873968"/>
          </a:xfrm>
        </p:spPr>
        <p:txBody>
          <a:bodyPr>
            <a:normAutofit fontScale="90000"/>
          </a:bodyPr>
          <a:lstStyle/>
          <a:p>
            <a:pPr algn="ctr"/>
            <a:r>
              <a:rPr lang="de-CH" b="1" dirty="0">
                <a:solidFill>
                  <a:srgbClr val="C00000"/>
                </a:solidFill>
              </a:rPr>
              <a:t>Key </a:t>
            </a:r>
            <a:r>
              <a:rPr lang="de-CH" b="1" dirty="0" err="1">
                <a:solidFill>
                  <a:srgbClr val="C00000"/>
                </a:solidFill>
              </a:rPr>
              <a:t>points</a:t>
            </a:r>
            <a:r>
              <a:rPr lang="de-CH" b="1" dirty="0">
                <a:solidFill>
                  <a:srgbClr val="C00000"/>
                </a:solidFill>
              </a:rPr>
              <a:t> </a:t>
            </a:r>
            <a:r>
              <a:rPr lang="de-CH" b="1" dirty="0" err="1">
                <a:solidFill>
                  <a:srgbClr val="C00000"/>
                </a:solidFill>
              </a:rPr>
              <a:t>about</a:t>
            </a:r>
            <a:r>
              <a:rPr lang="de-CH" b="1" dirty="0">
                <a:solidFill>
                  <a:srgbClr val="C00000"/>
                </a:solidFill>
              </a:rPr>
              <a:t> </a:t>
            </a:r>
            <a:r>
              <a:rPr lang="de-CH" b="1" dirty="0" err="1">
                <a:solidFill>
                  <a:srgbClr val="C00000"/>
                </a:solidFill>
              </a:rPr>
              <a:t>the</a:t>
            </a:r>
            <a:r>
              <a:rPr lang="de-CH" b="1" dirty="0">
                <a:solidFill>
                  <a:srgbClr val="C00000"/>
                </a:solidFill>
              </a:rPr>
              <a:t> male </a:t>
            </a:r>
            <a:r>
              <a:rPr lang="de-CH" b="1" dirty="0" err="1">
                <a:solidFill>
                  <a:srgbClr val="C00000"/>
                </a:solidFill>
              </a:rPr>
              <a:t>pelvic</a:t>
            </a:r>
            <a:r>
              <a:rPr lang="de-CH" b="1" dirty="0">
                <a:solidFill>
                  <a:srgbClr val="C00000"/>
                </a:solidFill>
              </a:rPr>
              <a:t> </a:t>
            </a:r>
            <a:r>
              <a:rPr lang="de-CH" b="1" dirty="0" err="1">
                <a:solidFill>
                  <a:srgbClr val="C00000"/>
                </a:solidFill>
              </a:rPr>
              <a:t>cavity</a:t>
            </a:r>
            <a:endParaRPr lang="el-GR" b="1" dirty="0">
              <a:solidFill>
                <a:srgbClr val="C00000"/>
              </a:solidFill>
            </a:endParaRPr>
          </a:p>
        </p:txBody>
      </p:sp>
      <p:graphicFrame>
        <p:nvGraphicFramePr>
          <p:cNvPr id="4" name="Θέση περιεχομένου 3">
            <a:extLst>
              <a:ext uri="{FF2B5EF4-FFF2-40B4-BE49-F238E27FC236}">
                <a16:creationId xmlns:a16="http://schemas.microsoft.com/office/drawing/2014/main" id="{68266CEB-02FD-F69F-76BE-2E897C797C8F}"/>
              </a:ext>
            </a:extLst>
          </p:cNvPr>
          <p:cNvGraphicFramePr>
            <a:graphicFrameLocks noGrp="1"/>
          </p:cNvGraphicFramePr>
          <p:nvPr>
            <p:ph idx="1"/>
            <p:extLst>
              <p:ext uri="{D42A27DB-BD31-4B8C-83A1-F6EECF244321}">
                <p14:modId xmlns:p14="http://schemas.microsoft.com/office/powerpoint/2010/main" val="3803074495"/>
              </p:ext>
            </p:extLst>
          </p:nvPr>
        </p:nvGraphicFramePr>
        <p:xfrm>
          <a:off x="251520" y="990600"/>
          <a:ext cx="8784975" cy="5705752"/>
        </p:xfrm>
        <a:graphic>
          <a:graphicData uri="http://schemas.openxmlformats.org/drawingml/2006/table">
            <a:tbl>
              <a:tblPr/>
              <a:tblGrid>
                <a:gridCol w="2318615">
                  <a:extLst>
                    <a:ext uri="{9D8B030D-6E8A-4147-A177-3AD203B41FA5}">
                      <a16:colId xmlns:a16="http://schemas.microsoft.com/office/drawing/2014/main" val="981088815"/>
                    </a:ext>
                  </a:extLst>
                </a:gridCol>
                <a:gridCol w="6466360">
                  <a:extLst>
                    <a:ext uri="{9D8B030D-6E8A-4147-A177-3AD203B41FA5}">
                      <a16:colId xmlns:a16="http://schemas.microsoft.com/office/drawing/2014/main" val="2692020351"/>
                    </a:ext>
                  </a:extLst>
                </a:gridCol>
              </a:tblGrid>
              <a:tr h="792694">
                <a:tc>
                  <a:txBody>
                    <a:bodyPr/>
                    <a:lstStyle/>
                    <a:p>
                      <a:pPr fontAlgn="t">
                        <a:buNone/>
                      </a:pPr>
                      <a:r>
                        <a:rPr lang="de-CH" sz="1600" b="1" u="sng">
                          <a:solidFill>
                            <a:srgbClr val="C00000"/>
                          </a:solidFill>
                          <a:effectLst/>
                          <a:latin typeface="PlutoSansMedium"/>
                        </a:rPr>
                        <a:t>Walls and floors</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C00000"/>
                          </a:solidFill>
                          <a:effectLst/>
                          <a:latin typeface="PlutoSansMedium"/>
                        </a:rPr>
                        <a:t>Bones:</a:t>
                      </a:r>
                      <a:r>
                        <a:rPr lang="de-CH" sz="1600" b="1" dirty="0">
                          <a:solidFill>
                            <a:srgbClr val="C00000"/>
                          </a:solidFill>
                          <a:effectLst/>
                        </a:rPr>
                        <a:t> </a:t>
                      </a:r>
                      <a:r>
                        <a:rPr lang="de-CH" sz="1600" b="1" dirty="0">
                          <a:solidFill>
                            <a:srgbClr val="495354"/>
                          </a:solidFill>
                          <a:effectLst/>
                        </a:rPr>
                        <a:t>Hip </a:t>
                      </a:r>
                      <a:r>
                        <a:rPr lang="de-CH" sz="1600" b="1" dirty="0" err="1">
                          <a:solidFill>
                            <a:srgbClr val="495354"/>
                          </a:solidFill>
                          <a:effectLst/>
                        </a:rPr>
                        <a:t>bone</a:t>
                      </a:r>
                      <a:r>
                        <a:rPr lang="de-CH" sz="1600" b="1" dirty="0">
                          <a:solidFill>
                            <a:srgbClr val="495354"/>
                          </a:solidFill>
                          <a:effectLst/>
                        </a:rPr>
                        <a:t> (</a:t>
                      </a:r>
                      <a:r>
                        <a:rPr lang="de-CH" sz="1600" b="1" dirty="0" err="1">
                          <a:solidFill>
                            <a:srgbClr val="495354"/>
                          </a:solidFill>
                          <a:effectLst/>
                        </a:rPr>
                        <a:t>ilium</a:t>
                      </a:r>
                      <a:r>
                        <a:rPr lang="de-CH" sz="1600" b="1" dirty="0">
                          <a:solidFill>
                            <a:srgbClr val="495354"/>
                          </a:solidFill>
                          <a:effectLst/>
                        </a:rPr>
                        <a:t>, </a:t>
                      </a:r>
                      <a:r>
                        <a:rPr lang="de-CH" sz="1600" b="1" dirty="0" err="1">
                          <a:solidFill>
                            <a:srgbClr val="495354"/>
                          </a:solidFill>
                          <a:effectLst/>
                        </a:rPr>
                        <a:t>ischium</a:t>
                      </a:r>
                      <a:r>
                        <a:rPr lang="de-CH" sz="1600" b="1" dirty="0">
                          <a:solidFill>
                            <a:srgbClr val="495354"/>
                          </a:solidFill>
                          <a:effectLst/>
                        </a:rPr>
                        <a:t>, </a:t>
                      </a:r>
                      <a:r>
                        <a:rPr lang="de-CH" sz="1600" b="1" dirty="0" err="1">
                          <a:solidFill>
                            <a:srgbClr val="495354"/>
                          </a:solidFill>
                          <a:effectLst/>
                        </a:rPr>
                        <a:t>pubis</a:t>
                      </a:r>
                      <a:r>
                        <a:rPr lang="de-CH" sz="1600" b="1" dirty="0">
                          <a:solidFill>
                            <a:srgbClr val="495354"/>
                          </a:solidFill>
                          <a:effectLst/>
                        </a:rPr>
                        <a:t>), </a:t>
                      </a:r>
                      <a:r>
                        <a:rPr lang="de-CH" sz="1600" b="1" dirty="0" err="1">
                          <a:solidFill>
                            <a:srgbClr val="495354"/>
                          </a:solidFill>
                          <a:effectLst/>
                        </a:rPr>
                        <a:t>sacrum</a:t>
                      </a:r>
                      <a:r>
                        <a:rPr lang="de-CH" sz="1600" b="1" dirty="0">
                          <a:solidFill>
                            <a:srgbClr val="495354"/>
                          </a:solidFill>
                          <a:effectLst/>
                        </a:rPr>
                        <a:t>, </a:t>
                      </a:r>
                      <a:r>
                        <a:rPr lang="de-CH" sz="1600" b="1" dirty="0" err="1">
                          <a:solidFill>
                            <a:srgbClr val="495354"/>
                          </a:solidFill>
                          <a:effectLst/>
                        </a:rPr>
                        <a:t>coccyx</a:t>
                      </a:r>
                      <a:br>
                        <a:rPr lang="de-CH" sz="1600" b="1" dirty="0">
                          <a:solidFill>
                            <a:srgbClr val="495354"/>
                          </a:solidFill>
                          <a:effectLst/>
                          <a:latin typeface="PlutoSansMedium"/>
                        </a:rPr>
                      </a:br>
                      <a:r>
                        <a:rPr lang="de-CH" sz="1600" b="1" dirty="0">
                          <a:solidFill>
                            <a:srgbClr val="C00000"/>
                          </a:solidFill>
                          <a:effectLst/>
                          <a:latin typeface="PlutoSansMedium"/>
                        </a:rPr>
                        <a:t>Ligaments:</a:t>
                      </a:r>
                      <a:r>
                        <a:rPr lang="de-CH" sz="1600" b="1" dirty="0">
                          <a:solidFill>
                            <a:srgbClr val="C00000"/>
                          </a:solidFill>
                          <a:effectLst/>
                        </a:rPr>
                        <a:t> </a:t>
                      </a:r>
                      <a:r>
                        <a:rPr lang="de-CH" sz="1600" b="1" dirty="0" err="1">
                          <a:solidFill>
                            <a:srgbClr val="495354"/>
                          </a:solidFill>
                          <a:effectLst/>
                        </a:rPr>
                        <a:t>Sacroiliac</a:t>
                      </a:r>
                      <a:r>
                        <a:rPr lang="de-CH" sz="1600" b="1" dirty="0">
                          <a:solidFill>
                            <a:srgbClr val="495354"/>
                          </a:solidFill>
                          <a:effectLst/>
                        </a:rPr>
                        <a:t>, </a:t>
                      </a:r>
                      <a:r>
                        <a:rPr lang="de-CH" sz="1600" b="1" dirty="0" err="1">
                          <a:solidFill>
                            <a:srgbClr val="495354"/>
                          </a:solidFill>
                          <a:effectLst/>
                        </a:rPr>
                        <a:t>sacrospinous</a:t>
                      </a:r>
                      <a:r>
                        <a:rPr lang="de-CH" sz="1600" b="1" dirty="0">
                          <a:solidFill>
                            <a:srgbClr val="495354"/>
                          </a:solidFill>
                          <a:effectLst/>
                        </a:rPr>
                        <a:t>, and </a:t>
                      </a:r>
                      <a:r>
                        <a:rPr lang="de-CH" sz="1600" b="1" dirty="0" err="1">
                          <a:solidFill>
                            <a:srgbClr val="495354"/>
                          </a:solidFill>
                          <a:effectLst/>
                        </a:rPr>
                        <a:t>sacrotuberous</a:t>
                      </a:r>
                      <a:br>
                        <a:rPr lang="de-CH" sz="1600" b="1" dirty="0">
                          <a:solidFill>
                            <a:srgbClr val="495354"/>
                          </a:solidFill>
                          <a:effectLst/>
                          <a:latin typeface="PlutoSansMedium"/>
                        </a:rPr>
                      </a:br>
                      <a:r>
                        <a:rPr lang="de-CH" sz="1600" b="1" dirty="0" err="1">
                          <a:solidFill>
                            <a:srgbClr val="C00000"/>
                          </a:solidFill>
                          <a:effectLst/>
                          <a:latin typeface="PlutoSansMedium"/>
                        </a:rPr>
                        <a:t>Muscles</a:t>
                      </a:r>
                      <a:r>
                        <a:rPr lang="de-CH" sz="1600" b="1" dirty="0">
                          <a:solidFill>
                            <a:srgbClr val="C00000"/>
                          </a:solidFill>
                          <a:effectLst/>
                          <a:latin typeface="PlutoSansMedium"/>
                        </a:rPr>
                        <a:t>:</a:t>
                      </a:r>
                      <a:r>
                        <a:rPr lang="de-CH" sz="1600" b="1" dirty="0">
                          <a:solidFill>
                            <a:srgbClr val="C00000"/>
                          </a:solidFill>
                          <a:effectLst/>
                        </a:rPr>
                        <a:t> </a:t>
                      </a:r>
                      <a:r>
                        <a:rPr lang="de-CH" sz="1600" b="1" dirty="0">
                          <a:solidFill>
                            <a:srgbClr val="495354"/>
                          </a:solidFill>
                          <a:effectLst/>
                        </a:rPr>
                        <a:t>Levator </a:t>
                      </a:r>
                      <a:r>
                        <a:rPr lang="de-CH" sz="1600" b="1" dirty="0" err="1">
                          <a:solidFill>
                            <a:srgbClr val="495354"/>
                          </a:solidFill>
                          <a:effectLst/>
                        </a:rPr>
                        <a:t>ani</a:t>
                      </a:r>
                      <a:r>
                        <a:rPr lang="de-CH" sz="1600" b="1" dirty="0">
                          <a:solidFill>
                            <a:srgbClr val="495354"/>
                          </a:solidFill>
                          <a:effectLst/>
                        </a:rPr>
                        <a:t>, </a:t>
                      </a:r>
                      <a:r>
                        <a:rPr lang="de-CH" sz="1600" b="1" dirty="0" err="1">
                          <a:solidFill>
                            <a:srgbClr val="495354"/>
                          </a:solidFill>
                          <a:effectLst/>
                        </a:rPr>
                        <a:t>coccygeus</a:t>
                      </a:r>
                      <a:r>
                        <a:rPr lang="de-CH" sz="1600" b="1" dirty="0">
                          <a:solidFill>
                            <a:srgbClr val="495354"/>
                          </a:solidFill>
                          <a:effectLst/>
                        </a:rPr>
                        <a:t>, piriformis, </a:t>
                      </a:r>
                      <a:r>
                        <a:rPr lang="de-CH" sz="1600" b="1" dirty="0" err="1">
                          <a:solidFill>
                            <a:srgbClr val="495354"/>
                          </a:solidFill>
                          <a:effectLst/>
                        </a:rPr>
                        <a:t>obturator</a:t>
                      </a:r>
                      <a:r>
                        <a:rPr lang="de-CH" sz="1600" b="1" dirty="0">
                          <a:solidFill>
                            <a:srgbClr val="495354"/>
                          </a:solidFill>
                          <a:effectLst/>
                        </a:rPr>
                        <a:t> </a:t>
                      </a:r>
                      <a:r>
                        <a:rPr lang="de-CH" sz="1600" b="1" dirty="0" err="1">
                          <a:solidFill>
                            <a:srgbClr val="495354"/>
                          </a:solidFill>
                          <a:effectLst/>
                        </a:rPr>
                        <a:t>internus</a:t>
                      </a:r>
                      <a:endParaRPr lang="de-CH" sz="1600" b="1" dirty="0">
                        <a:solidFill>
                          <a:srgbClr val="495354"/>
                        </a:solidFill>
                        <a:effectLst/>
                      </a:endParaRP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856740864"/>
                  </a:ext>
                </a:extLst>
              </a:tr>
              <a:tr h="870370">
                <a:tc>
                  <a:txBody>
                    <a:bodyPr/>
                    <a:lstStyle/>
                    <a:p>
                      <a:pPr fontAlgn="t">
                        <a:buNone/>
                      </a:pPr>
                      <a:r>
                        <a:rPr lang="de-CH" sz="1600" b="1" u="sng">
                          <a:solidFill>
                            <a:srgbClr val="C00000"/>
                          </a:solidFill>
                          <a:effectLst/>
                          <a:latin typeface="PlutoSansMedium"/>
                        </a:rPr>
                        <a:t>Digestive organs</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C00000"/>
                          </a:solidFill>
                          <a:effectLst/>
                          <a:latin typeface="PlutoSansMedium"/>
                        </a:rPr>
                        <a:t>Organs:</a:t>
                      </a:r>
                      <a:r>
                        <a:rPr lang="de-CH" sz="1600" b="1" dirty="0">
                          <a:solidFill>
                            <a:srgbClr val="C00000"/>
                          </a:solidFill>
                          <a:effectLst/>
                        </a:rPr>
                        <a:t> </a:t>
                      </a:r>
                      <a:r>
                        <a:rPr lang="de-CH" sz="1600" b="1" dirty="0">
                          <a:solidFill>
                            <a:srgbClr val="495354"/>
                          </a:solidFill>
                          <a:effectLst/>
                        </a:rPr>
                        <a:t>Sigmoid </a:t>
                      </a:r>
                      <a:r>
                        <a:rPr lang="de-CH" sz="1600" b="1" dirty="0" err="1">
                          <a:solidFill>
                            <a:srgbClr val="495354"/>
                          </a:solidFill>
                          <a:effectLst/>
                        </a:rPr>
                        <a:t>colon</a:t>
                      </a:r>
                      <a:r>
                        <a:rPr lang="de-CH" sz="1600" b="1" dirty="0">
                          <a:solidFill>
                            <a:srgbClr val="495354"/>
                          </a:solidFill>
                          <a:effectLst/>
                        </a:rPr>
                        <a:t>, rectum</a:t>
                      </a:r>
                      <a:br>
                        <a:rPr lang="de-CH" sz="1600" b="1" dirty="0">
                          <a:solidFill>
                            <a:srgbClr val="495354"/>
                          </a:solidFill>
                          <a:effectLst/>
                          <a:latin typeface="PlutoSansMedium"/>
                        </a:rPr>
                      </a:br>
                      <a:r>
                        <a:rPr lang="de-CH" sz="1600" b="1" dirty="0" err="1">
                          <a:solidFill>
                            <a:srgbClr val="C00000"/>
                          </a:solidFill>
                          <a:effectLst/>
                          <a:latin typeface="PlutoSansMedium"/>
                        </a:rPr>
                        <a:t>Functions</a:t>
                      </a:r>
                      <a:r>
                        <a:rPr lang="de-CH" sz="1600" b="1" dirty="0">
                          <a:solidFill>
                            <a:srgbClr val="C00000"/>
                          </a:solidFill>
                          <a:effectLst/>
                          <a:latin typeface="PlutoSansMedium"/>
                        </a:rPr>
                        <a:t>:</a:t>
                      </a:r>
                      <a:r>
                        <a:rPr lang="de-CH" sz="1600" b="1" dirty="0">
                          <a:solidFill>
                            <a:srgbClr val="C00000"/>
                          </a:solidFill>
                          <a:effectLst/>
                        </a:rPr>
                        <a:t> </a:t>
                      </a:r>
                      <a:r>
                        <a:rPr lang="de-CH" sz="1600" b="1" dirty="0">
                          <a:solidFill>
                            <a:srgbClr val="495354"/>
                          </a:solidFill>
                          <a:effectLst/>
                        </a:rPr>
                        <a:t>Absorption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minerals</a:t>
                      </a:r>
                      <a:r>
                        <a:rPr lang="de-CH" sz="1600" b="1" dirty="0">
                          <a:solidFill>
                            <a:srgbClr val="495354"/>
                          </a:solidFill>
                          <a:effectLst/>
                        </a:rPr>
                        <a:t>, </a:t>
                      </a:r>
                      <a:r>
                        <a:rPr lang="de-CH" sz="1600" b="1" dirty="0" err="1">
                          <a:solidFill>
                            <a:srgbClr val="495354"/>
                          </a:solidFill>
                          <a:effectLst/>
                        </a:rPr>
                        <a:t>vitamins</a:t>
                      </a:r>
                      <a:r>
                        <a:rPr lang="de-CH" sz="1600" b="1" dirty="0">
                          <a:solidFill>
                            <a:srgbClr val="495354"/>
                          </a:solidFill>
                          <a:effectLst/>
                        </a:rPr>
                        <a:t>, </a:t>
                      </a:r>
                      <a:r>
                        <a:rPr lang="de-CH" sz="1600" b="1" dirty="0" err="1">
                          <a:solidFill>
                            <a:srgbClr val="495354"/>
                          </a:solidFill>
                          <a:effectLst/>
                        </a:rPr>
                        <a:t>water</a:t>
                      </a:r>
                      <a:r>
                        <a:rPr lang="de-CH" sz="1600" b="1" dirty="0">
                          <a:solidFill>
                            <a:srgbClr val="495354"/>
                          </a:solidFill>
                          <a:effectLst/>
                        </a:rPr>
                        <a:t> and </a:t>
                      </a:r>
                      <a:r>
                        <a:rPr lang="de-CH" sz="1600" b="1" dirty="0" err="1">
                          <a:solidFill>
                            <a:srgbClr val="495354"/>
                          </a:solidFill>
                          <a:effectLst/>
                        </a:rPr>
                        <a:t>electrolytes</a:t>
                      </a:r>
                      <a:r>
                        <a:rPr lang="de-CH" sz="1600" b="1" dirty="0">
                          <a:solidFill>
                            <a:srgbClr val="495354"/>
                          </a:solidFill>
                          <a:effectLst/>
                        </a:rPr>
                        <a:t>, </a:t>
                      </a:r>
                      <a:r>
                        <a:rPr lang="de-CH" sz="1600" b="1" dirty="0" err="1">
                          <a:solidFill>
                            <a:srgbClr val="495354"/>
                          </a:solidFill>
                          <a:effectLst/>
                        </a:rPr>
                        <a:t>temporary</a:t>
                      </a:r>
                      <a:r>
                        <a:rPr lang="de-CH" sz="1600" b="1" dirty="0">
                          <a:solidFill>
                            <a:srgbClr val="495354"/>
                          </a:solidFill>
                          <a:effectLst/>
                        </a:rPr>
                        <a:t> </a:t>
                      </a:r>
                      <a:r>
                        <a:rPr lang="de-CH" sz="1600" b="1" dirty="0" err="1">
                          <a:solidFill>
                            <a:srgbClr val="495354"/>
                          </a:solidFill>
                          <a:effectLst/>
                        </a:rPr>
                        <a:t>storage</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fecal</a:t>
                      </a:r>
                      <a:r>
                        <a:rPr lang="de-CH" sz="1600" b="1" dirty="0">
                          <a:solidFill>
                            <a:srgbClr val="495354"/>
                          </a:solidFill>
                          <a:effectLst/>
                        </a:rPr>
                        <a:t> matter and </a:t>
                      </a:r>
                      <a:r>
                        <a:rPr lang="de-CH" sz="1600" b="1" dirty="0" err="1">
                          <a:solidFill>
                            <a:srgbClr val="495354"/>
                          </a:solidFill>
                          <a:effectLst/>
                        </a:rPr>
                        <a:t>elimination</a:t>
                      </a:r>
                      <a:r>
                        <a:rPr lang="de-CH" sz="1600" b="1" dirty="0">
                          <a:solidFill>
                            <a:srgbClr val="495354"/>
                          </a:solidFill>
                          <a:effectLst/>
                        </a:rPr>
                        <a:t> </a:t>
                      </a:r>
                      <a:r>
                        <a:rPr lang="de-CH" sz="1600" b="1" dirty="0" err="1">
                          <a:solidFill>
                            <a:srgbClr val="495354"/>
                          </a:solidFill>
                          <a:effectLst/>
                        </a:rPr>
                        <a:t>during</a:t>
                      </a:r>
                      <a:r>
                        <a:rPr lang="de-CH" sz="1600" b="1" dirty="0">
                          <a:solidFill>
                            <a:srgbClr val="495354"/>
                          </a:solidFill>
                          <a:effectLst/>
                        </a:rPr>
                        <a:t> </a:t>
                      </a:r>
                      <a:r>
                        <a:rPr lang="de-CH" sz="1600" b="1" dirty="0" err="1">
                          <a:solidFill>
                            <a:srgbClr val="495354"/>
                          </a:solidFill>
                          <a:effectLst/>
                        </a:rPr>
                        <a:t>defecation</a:t>
                      </a:r>
                      <a:endParaRPr lang="de-CH" sz="1600" b="1" dirty="0">
                        <a:solidFill>
                          <a:srgbClr val="495354"/>
                        </a:solidFill>
                        <a:effectLst/>
                      </a:endParaRP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885505553"/>
                  </a:ext>
                </a:extLst>
              </a:tr>
              <a:tr h="792694">
                <a:tc>
                  <a:txBody>
                    <a:bodyPr/>
                    <a:lstStyle/>
                    <a:p>
                      <a:pPr fontAlgn="t">
                        <a:buNone/>
                      </a:pPr>
                      <a:r>
                        <a:rPr lang="de-CH" sz="1600" b="1" u="sng">
                          <a:solidFill>
                            <a:srgbClr val="C00000"/>
                          </a:solidFill>
                          <a:effectLst/>
                          <a:latin typeface="PlutoSansMedium"/>
                        </a:rPr>
                        <a:t>Reproductive organs</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C00000"/>
                          </a:solidFill>
                          <a:effectLst/>
                          <a:latin typeface="PlutoSansMedium"/>
                        </a:rPr>
                        <a:t>Organs: </a:t>
                      </a:r>
                      <a:r>
                        <a:rPr lang="de-CH" sz="1600" b="1" dirty="0" err="1">
                          <a:solidFill>
                            <a:srgbClr val="495354"/>
                          </a:solidFill>
                          <a:effectLst/>
                        </a:rPr>
                        <a:t>Prostate</a:t>
                      </a:r>
                      <a:r>
                        <a:rPr lang="de-CH" sz="1600" b="1" dirty="0">
                          <a:solidFill>
                            <a:srgbClr val="495354"/>
                          </a:solidFill>
                          <a:effectLst/>
                        </a:rPr>
                        <a:t>, </a:t>
                      </a:r>
                      <a:r>
                        <a:rPr lang="de-CH" sz="1600" b="1" dirty="0" err="1">
                          <a:solidFill>
                            <a:srgbClr val="495354"/>
                          </a:solidFill>
                          <a:effectLst/>
                        </a:rPr>
                        <a:t>seminal</a:t>
                      </a:r>
                      <a:r>
                        <a:rPr lang="de-CH" sz="1600" b="1" dirty="0">
                          <a:solidFill>
                            <a:srgbClr val="495354"/>
                          </a:solidFill>
                          <a:effectLst/>
                        </a:rPr>
                        <a:t> </a:t>
                      </a:r>
                      <a:r>
                        <a:rPr lang="de-CH" sz="1600" b="1" dirty="0" err="1">
                          <a:solidFill>
                            <a:srgbClr val="495354"/>
                          </a:solidFill>
                          <a:effectLst/>
                        </a:rPr>
                        <a:t>vesicles</a:t>
                      </a:r>
                      <a:r>
                        <a:rPr lang="de-CH" sz="1600" b="1" dirty="0">
                          <a:solidFill>
                            <a:srgbClr val="495354"/>
                          </a:solidFill>
                          <a:effectLst/>
                        </a:rPr>
                        <a:t>, </a:t>
                      </a:r>
                      <a:r>
                        <a:rPr lang="de-CH" sz="1600" b="1" dirty="0" err="1">
                          <a:solidFill>
                            <a:srgbClr val="495354"/>
                          </a:solidFill>
                          <a:effectLst/>
                        </a:rPr>
                        <a:t>ductus</a:t>
                      </a:r>
                      <a:r>
                        <a:rPr lang="de-CH" sz="1600" b="1" dirty="0">
                          <a:solidFill>
                            <a:srgbClr val="495354"/>
                          </a:solidFill>
                          <a:effectLst/>
                        </a:rPr>
                        <a:t> </a:t>
                      </a:r>
                      <a:r>
                        <a:rPr lang="de-CH" sz="1600" b="1" dirty="0" err="1">
                          <a:solidFill>
                            <a:srgbClr val="495354"/>
                          </a:solidFill>
                          <a:effectLst/>
                        </a:rPr>
                        <a:t>deferens</a:t>
                      </a:r>
                      <a:br>
                        <a:rPr lang="de-CH" sz="1600" b="1" dirty="0">
                          <a:solidFill>
                            <a:srgbClr val="495354"/>
                          </a:solidFill>
                          <a:effectLst/>
                          <a:latin typeface="PlutoSansMedium"/>
                        </a:rPr>
                      </a:br>
                      <a:r>
                        <a:rPr lang="de-CH" sz="1600" b="1" dirty="0" err="1">
                          <a:solidFill>
                            <a:srgbClr val="C00000"/>
                          </a:solidFill>
                          <a:effectLst/>
                          <a:latin typeface="PlutoSansMedium"/>
                        </a:rPr>
                        <a:t>Functions</a:t>
                      </a:r>
                      <a:r>
                        <a:rPr lang="de-CH" sz="1600" b="1" dirty="0">
                          <a:solidFill>
                            <a:srgbClr val="C00000"/>
                          </a:solidFill>
                          <a:effectLst/>
                          <a:latin typeface="PlutoSansMedium"/>
                        </a:rPr>
                        <a:t>:</a:t>
                      </a:r>
                      <a:r>
                        <a:rPr lang="de-CH" sz="1600" b="1" dirty="0">
                          <a:solidFill>
                            <a:srgbClr val="C00000"/>
                          </a:solidFill>
                          <a:effectLst/>
                        </a:rPr>
                        <a:t> </a:t>
                      </a:r>
                      <a:r>
                        <a:rPr lang="de-CH" sz="1600" b="1" dirty="0" err="1">
                          <a:solidFill>
                            <a:srgbClr val="495354"/>
                          </a:solidFill>
                          <a:effectLst/>
                        </a:rPr>
                        <a:t>Secretion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protein</a:t>
                      </a:r>
                      <a:r>
                        <a:rPr lang="de-CH" sz="1600" b="1" dirty="0">
                          <a:solidFill>
                            <a:srgbClr val="495354"/>
                          </a:solidFill>
                          <a:effectLst/>
                        </a:rPr>
                        <a:t> and </a:t>
                      </a:r>
                      <a:r>
                        <a:rPr lang="de-CH" sz="1600" b="1" dirty="0" err="1">
                          <a:solidFill>
                            <a:srgbClr val="495354"/>
                          </a:solidFill>
                          <a:effectLst/>
                        </a:rPr>
                        <a:t>nutrient</a:t>
                      </a:r>
                      <a:r>
                        <a:rPr lang="de-CH" sz="1600" b="1" dirty="0">
                          <a:solidFill>
                            <a:srgbClr val="495354"/>
                          </a:solidFill>
                          <a:effectLst/>
                        </a:rPr>
                        <a:t> </a:t>
                      </a:r>
                      <a:r>
                        <a:rPr lang="de-CH" sz="1600" b="1" dirty="0" err="1">
                          <a:solidFill>
                            <a:srgbClr val="495354"/>
                          </a:solidFill>
                          <a:effectLst/>
                        </a:rPr>
                        <a:t>rich</a:t>
                      </a:r>
                      <a:r>
                        <a:rPr lang="de-CH" sz="1600" b="1" dirty="0">
                          <a:solidFill>
                            <a:srgbClr val="495354"/>
                          </a:solidFill>
                          <a:effectLst/>
                        </a:rPr>
                        <a:t> fluid </a:t>
                      </a:r>
                      <a:r>
                        <a:rPr lang="de-CH" sz="1600" b="1" dirty="0" err="1">
                          <a:solidFill>
                            <a:srgbClr val="495354"/>
                          </a:solidFill>
                          <a:effectLst/>
                        </a:rPr>
                        <a:t>that</a:t>
                      </a:r>
                      <a:r>
                        <a:rPr lang="de-CH" sz="1600" b="1" dirty="0">
                          <a:solidFill>
                            <a:srgbClr val="495354"/>
                          </a:solidFill>
                          <a:effectLst/>
                        </a:rPr>
                        <a:t> </a:t>
                      </a:r>
                      <a:r>
                        <a:rPr lang="de-CH" sz="1600" b="1" dirty="0" err="1">
                          <a:solidFill>
                            <a:srgbClr val="495354"/>
                          </a:solidFill>
                          <a:effectLst/>
                        </a:rPr>
                        <a:t>contributes</a:t>
                      </a:r>
                      <a:r>
                        <a:rPr lang="de-CH" sz="1600" b="1" dirty="0">
                          <a:solidFill>
                            <a:srgbClr val="495354"/>
                          </a:solidFill>
                          <a:effectLst/>
                        </a:rPr>
                        <a:t> </a:t>
                      </a:r>
                      <a:r>
                        <a:rPr lang="de-CH" sz="1600" b="1" dirty="0" err="1">
                          <a:solidFill>
                            <a:srgbClr val="495354"/>
                          </a:solidFill>
                          <a:effectLst/>
                        </a:rPr>
                        <a:t>to</a:t>
                      </a:r>
                      <a:r>
                        <a:rPr lang="de-CH" sz="1600" b="1" dirty="0">
                          <a:solidFill>
                            <a:srgbClr val="495354"/>
                          </a:solidFill>
                          <a:effectLst/>
                        </a:rPr>
                        <a:t> </a:t>
                      </a:r>
                      <a:r>
                        <a:rPr lang="de-CH" sz="1600" b="1" dirty="0" err="1">
                          <a:solidFill>
                            <a:srgbClr val="495354"/>
                          </a:solidFill>
                          <a:effectLst/>
                        </a:rPr>
                        <a:t>volume</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semen</a:t>
                      </a:r>
                      <a:r>
                        <a:rPr lang="de-CH" sz="1600" b="1" dirty="0">
                          <a:solidFill>
                            <a:srgbClr val="495354"/>
                          </a:solidFill>
                          <a:effectLst/>
                        </a:rPr>
                        <a:t>, </a:t>
                      </a:r>
                      <a:r>
                        <a:rPr lang="de-CH" sz="1600" b="1" dirty="0" err="1">
                          <a:solidFill>
                            <a:srgbClr val="495354"/>
                          </a:solidFill>
                          <a:effectLst/>
                        </a:rPr>
                        <a:t>transport</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semen</a:t>
                      </a:r>
                      <a:endParaRPr lang="de-CH" sz="1600" b="1" dirty="0">
                        <a:solidFill>
                          <a:srgbClr val="495354"/>
                        </a:solidFill>
                        <a:effectLst/>
                      </a:endParaRP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412602077"/>
                  </a:ext>
                </a:extLst>
              </a:tr>
              <a:tr h="664218">
                <a:tc>
                  <a:txBody>
                    <a:bodyPr/>
                    <a:lstStyle/>
                    <a:p>
                      <a:pPr fontAlgn="t">
                        <a:buNone/>
                      </a:pPr>
                      <a:r>
                        <a:rPr lang="de-CH" sz="1600" b="1" u="sng">
                          <a:solidFill>
                            <a:srgbClr val="C00000"/>
                          </a:solidFill>
                          <a:effectLst/>
                          <a:latin typeface="PlutoSansMedium"/>
                        </a:rPr>
                        <a:t>Urinary organs</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C00000"/>
                          </a:solidFill>
                          <a:effectLst/>
                          <a:latin typeface="PlutoSansMedium"/>
                        </a:rPr>
                        <a:t>Organs:</a:t>
                      </a:r>
                      <a:r>
                        <a:rPr lang="de-CH" sz="1600" b="1" dirty="0">
                          <a:solidFill>
                            <a:srgbClr val="C00000"/>
                          </a:solidFill>
                          <a:effectLst/>
                        </a:rPr>
                        <a:t> </a:t>
                      </a:r>
                      <a:r>
                        <a:rPr lang="de-CH" sz="1600" b="1" dirty="0" err="1">
                          <a:solidFill>
                            <a:srgbClr val="495354"/>
                          </a:solidFill>
                          <a:effectLst/>
                        </a:rPr>
                        <a:t>Pelvic</a:t>
                      </a:r>
                      <a:r>
                        <a:rPr lang="de-CH" sz="1600" b="1" dirty="0">
                          <a:solidFill>
                            <a:srgbClr val="495354"/>
                          </a:solidFill>
                          <a:effectLst/>
                        </a:rPr>
                        <a:t> </a:t>
                      </a:r>
                      <a:r>
                        <a:rPr lang="de-CH" sz="1600" b="1" dirty="0" err="1">
                          <a:solidFill>
                            <a:srgbClr val="495354"/>
                          </a:solidFill>
                          <a:effectLst/>
                        </a:rPr>
                        <a:t>part</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ureter</a:t>
                      </a:r>
                      <a:r>
                        <a:rPr lang="de-CH" sz="1600" b="1" dirty="0">
                          <a:solidFill>
                            <a:srgbClr val="495354"/>
                          </a:solidFill>
                          <a:effectLst/>
                        </a:rPr>
                        <a:t>, </a:t>
                      </a:r>
                      <a:r>
                        <a:rPr lang="de-CH" sz="1600" b="1" dirty="0" err="1">
                          <a:solidFill>
                            <a:srgbClr val="495354"/>
                          </a:solidFill>
                          <a:effectLst/>
                        </a:rPr>
                        <a:t>urinary</a:t>
                      </a:r>
                      <a:r>
                        <a:rPr lang="de-CH" sz="1600" b="1" dirty="0">
                          <a:solidFill>
                            <a:srgbClr val="495354"/>
                          </a:solidFill>
                          <a:effectLst/>
                        </a:rPr>
                        <a:t> </a:t>
                      </a:r>
                      <a:r>
                        <a:rPr lang="de-CH" sz="1600" b="1" dirty="0" err="1">
                          <a:solidFill>
                            <a:srgbClr val="495354"/>
                          </a:solidFill>
                          <a:effectLst/>
                        </a:rPr>
                        <a:t>bladder</a:t>
                      </a:r>
                      <a:br>
                        <a:rPr lang="de-CH" sz="1600" b="1" dirty="0">
                          <a:solidFill>
                            <a:srgbClr val="495354"/>
                          </a:solidFill>
                          <a:effectLst/>
                          <a:latin typeface="PlutoSansMedium"/>
                        </a:rPr>
                      </a:br>
                      <a:r>
                        <a:rPr lang="de-CH" sz="1600" b="1" dirty="0" err="1">
                          <a:solidFill>
                            <a:srgbClr val="C00000"/>
                          </a:solidFill>
                          <a:effectLst/>
                          <a:latin typeface="PlutoSansMedium"/>
                        </a:rPr>
                        <a:t>Functions</a:t>
                      </a:r>
                      <a:r>
                        <a:rPr lang="de-CH" sz="1600" b="1" dirty="0">
                          <a:solidFill>
                            <a:srgbClr val="C00000"/>
                          </a:solidFill>
                          <a:effectLst/>
                          <a:latin typeface="PlutoSansMedium"/>
                        </a:rPr>
                        <a:t>: </a:t>
                      </a:r>
                      <a:r>
                        <a:rPr lang="de-CH" sz="1600" b="1" dirty="0">
                          <a:solidFill>
                            <a:srgbClr val="495354"/>
                          </a:solidFill>
                          <a:effectLst/>
                        </a:rPr>
                        <a:t>Transport and </a:t>
                      </a:r>
                      <a:r>
                        <a:rPr lang="de-CH" sz="1600" b="1" dirty="0" err="1">
                          <a:solidFill>
                            <a:srgbClr val="495354"/>
                          </a:solidFill>
                          <a:effectLst/>
                        </a:rPr>
                        <a:t>elimination</a:t>
                      </a:r>
                      <a:r>
                        <a:rPr lang="de-CH" sz="1600" b="1" dirty="0">
                          <a:solidFill>
                            <a:srgbClr val="495354"/>
                          </a:solidFill>
                          <a:effectLst/>
                        </a:rPr>
                        <a:t> </a:t>
                      </a:r>
                      <a:r>
                        <a:rPr lang="de-CH" sz="1600" b="1" dirty="0" err="1">
                          <a:solidFill>
                            <a:srgbClr val="495354"/>
                          </a:solidFill>
                          <a:effectLst/>
                        </a:rPr>
                        <a:t>of</a:t>
                      </a:r>
                      <a:r>
                        <a:rPr lang="de-CH" sz="1600" b="1" dirty="0">
                          <a:solidFill>
                            <a:srgbClr val="495354"/>
                          </a:solidFill>
                          <a:effectLst/>
                        </a:rPr>
                        <a:t> </a:t>
                      </a:r>
                      <a:r>
                        <a:rPr lang="de-CH" sz="1600" b="1" dirty="0" err="1">
                          <a:solidFill>
                            <a:srgbClr val="495354"/>
                          </a:solidFill>
                          <a:effectLst/>
                        </a:rPr>
                        <a:t>urine</a:t>
                      </a:r>
                      <a:r>
                        <a:rPr lang="de-CH" sz="1600" b="1" dirty="0">
                          <a:solidFill>
                            <a:srgbClr val="495354"/>
                          </a:solidFill>
                          <a:effectLst/>
                        </a:rPr>
                        <a:t> </a:t>
                      </a:r>
                      <a:r>
                        <a:rPr lang="de-CH" sz="1600" b="1" dirty="0" err="1">
                          <a:solidFill>
                            <a:srgbClr val="495354"/>
                          </a:solidFill>
                          <a:effectLst/>
                        </a:rPr>
                        <a:t>from</a:t>
                      </a:r>
                      <a:r>
                        <a:rPr lang="de-CH" sz="1600" b="1" dirty="0">
                          <a:solidFill>
                            <a:srgbClr val="495354"/>
                          </a:solidFill>
                          <a:effectLst/>
                        </a:rPr>
                        <a:t> </a:t>
                      </a:r>
                      <a:r>
                        <a:rPr lang="de-CH" sz="1600" b="1" dirty="0" err="1">
                          <a:solidFill>
                            <a:srgbClr val="495354"/>
                          </a:solidFill>
                          <a:effectLst/>
                        </a:rPr>
                        <a:t>from</a:t>
                      </a:r>
                      <a:r>
                        <a:rPr lang="de-CH" sz="1600" b="1" dirty="0">
                          <a:solidFill>
                            <a:srgbClr val="495354"/>
                          </a:solidFill>
                          <a:effectLst/>
                        </a:rPr>
                        <a:t> </a:t>
                      </a:r>
                      <a:r>
                        <a:rPr lang="de-CH" sz="1600" b="1" dirty="0" err="1">
                          <a:solidFill>
                            <a:srgbClr val="495354"/>
                          </a:solidFill>
                          <a:effectLst/>
                        </a:rPr>
                        <a:t>the</a:t>
                      </a:r>
                      <a:r>
                        <a:rPr lang="de-CH" sz="1600" b="1" dirty="0">
                          <a:solidFill>
                            <a:srgbClr val="495354"/>
                          </a:solidFill>
                          <a:effectLst/>
                        </a:rPr>
                        <a:t> </a:t>
                      </a:r>
                      <a:r>
                        <a:rPr lang="de-CH" sz="1600" b="1" dirty="0" err="1">
                          <a:solidFill>
                            <a:srgbClr val="495354"/>
                          </a:solidFill>
                          <a:effectLst/>
                        </a:rPr>
                        <a:t>body</a:t>
                      </a:r>
                      <a:endParaRPr lang="de-CH" sz="1600" b="1" dirty="0">
                        <a:solidFill>
                          <a:srgbClr val="495354"/>
                        </a:solidFill>
                        <a:effectLst/>
                      </a:endParaRP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244311192"/>
                  </a:ext>
                </a:extLst>
              </a:tr>
              <a:tr h="388868">
                <a:tc>
                  <a:txBody>
                    <a:bodyPr/>
                    <a:lstStyle/>
                    <a:p>
                      <a:pPr fontAlgn="t">
                        <a:buNone/>
                      </a:pPr>
                      <a:r>
                        <a:rPr lang="de-CH" sz="1600" b="1" u="sng">
                          <a:solidFill>
                            <a:srgbClr val="C00000"/>
                          </a:solidFill>
                          <a:effectLst/>
                          <a:latin typeface="PlutoSansMedium"/>
                        </a:rPr>
                        <a:t>Peritoneal pouches</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err="1">
                          <a:solidFill>
                            <a:srgbClr val="C00000"/>
                          </a:solidFill>
                          <a:effectLst/>
                        </a:rPr>
                        <a:t>Rectovesical</a:t>
                      </a:r>
                      <a:r>
                        <a:rPr lang="de-CH" sz="1600" b="1" dirty="0">
                          <a:solidFill>
                            <a:srgbClr val="C00000"/>
                          </a:solidFill>
                          <a:effectLst/>
                        </a:rPr>
                        <a:t> </a:t>
                      </a:r>
                      <a:r>
                        <a:rPr lang="de-CH" sz="1600" b="1" dirty="0" err="1">
                          <a:solidFill>
                            <a:srgbClr val="C00000"/>
                          </a:solidFill>
                          <a:effectLst/>
                        </a:rPr>
                        <a:t>pouch</a:t>
                      </a:r>
                      <a:r>
                        <a:rPr lang="de-CH" sz="1600" b="1" dirty="0">
                          <a:solidFill>
                            <a:srgbClr val="C00000"/>
                          </a:solidFill>
                          <a:effectLst/>
                        </a:rPr>
                        <a:t> </a:t>
                      </a:r>
                      <a:r>
                        <a:rPr lang="de-CH" sz="1600" b="1" dirty="0">
                          <a:solidFill>
                            <a:srgbClr val="495354"/>
                          </a:solidFill>
                          <a:effectLst/>
                        </a:rPr>
                        <a:t>(</a:t>
                      </a:r>
                      <a:r>
                        <a:rPr lang="de-CH" sz="1600" b="1" dirty="0" err="1">
                          <a:solidFill>
                            <a:srgbClr val="495354"/>
                          </a:solidFill>
                          <a:effectLst/>
                        </a:rPr>
                        <a:t>between</a:t>
                      </a:r>
                      <a:r>
                        <a:rPr lang="de-CH" sz="1600" b="1" dirty="0">
                          <a:solidFill>
                            <a:srgbClr val="495354"/>
                          </a:solidFill>
                          <a:effectLst/>
                        </a:rPr>
                        <a:t> </a:t>
                      </a:r>
                      <a:r>
                        <a:rPr lang="de-CH" sz="1600" b="1" dirty="0" err="1">
                          <a:solidFill>
                            <a:srgbClr val="495354"/>
                          </a:solidFill>
                          <a:effectLst/>
                        </a:rPr>
                        <a:t>the</a:t>
                      </a:r>
                      <a:r>
                        <a:rPr lang="de-CH" sz="1600" b="1" dirty="0">
                          <a:solidFill>
                            <a:srgbClr val="495354"/>
                          </a:solidFill>
                          <a:effectLst/>
                        </a:rPr>
                        <a:t> rectum and </a:t>
                      </a:r>
                      <a:r>
                        <a:rPr lang="de-CH" sz="1600" b="1" dirty="0" err="1">
                          <a:solidFill>
                            <a:srgbClr val="495354"/>
                          </a:solidFill>
                          <a:effectLst/>
                        </a:rPr>
                        <a:t>urinary</a:t>
                      </a:r>
                      <a:r>
                        <a:rPr lang="de-CH" sz="1600" b="1" dirty="0">
                          <a:solidFill>
                            <a:srgbClr val="495354"/>
                          </a:solidFill>
                          <a:effectLst/>
                        </a:rPr>
                        <a:t> </a:t>
                      </a:r>
                      <a:r>
                        <a:rPr lang="de-CH" sz="1600" b="1" dirty="0" err="1">
                          <a:solidFill>
                            <a:srgbClr val="495354"/>
                          </a:solidFill>
                          <a:effectLst/>
                        </a:rPr>
                        <a:t>bladder</a:t>
                      </a:r>
                      <a:r>
                        <a:rPr lang="de-CH" sz="1600" b="1" dirty="0">
                          <a:solidFill>
                            <a:srgbClr val="495354"/>
                          </a:solidFill>
                          <a:effectLst/>
                        </a:rPr>
                        <a:t>)</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45561854"/>
                  </a:ext>
                </a:extLst>
              </a:tr>
              <a:tr h="994606">
                <a:tc>
                  <a:txBody>
                    <a:bodyPr/>
                    <a:lstStyle/>
                    <a:p>
                      <a:pPr fontAlgn="t">
                        <a:buNone/>
                      </a:pPr>
                      <a:r>
                        <a:rPr lang="de-CH" sz="1600" b="1" u="sng">
                          <a:solidFill>
                            <a:srgbClr val="C00000"/>
                          </a:solidFill>
                          <a:effectLst/>
                          <a:latin typeface="PlutoSansMedium"/>
                        </a:rPr>
                        <a:t>Blood supply</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a:solidFill>
                            <a:srgbClr val="C00000"/>
                          </a:solidFill>
                          <a:effectLst/>
                          <a:latin typeface="PlutoSansMedium"/>
                        </a:rPr>
                        <a:t>Internal </a:t>
                      </a:r>
                      <a:r>
                        <a:rPr lang="de-CH" sz="1600" b="1" dirty="0" err="1">
                          <a:solidFill>
                            <a:srgbClr val="C00000"/>
                          </a:solidFill>
                          <a:effectLst/>
                          <a:latin typeface="PlutoSansMedium"/>
                        </a:rPr>
                        <a:t>iliac</a:t>
                      </a:r>
                      <a:r>
                        <a:rPr lang="de-CH" sz="1600" b="1" dirty="0">
                          <a:solidFill>
                            <a:srgbClr val="C00000"/>
                          </a:solidFill>
                          <a:effectLst/>
                          <a:latin typeface="PlutoSansMedium"/>
                        </a:rPr>
                        <a:t> </a:t>
                      </a:r>
                      <a:r>
                        <a:rPr lang="de-CH" sz="1600" b="1" dirty="0" err="1">
                          <a:solidFill>
                            <a:srgbClr val="C00000"/>
                          </a:solidFill>
                          <a:effectLst/>
                          <a:latin typeface="PlutoSansMedium"/>
                        </a:rPr>
                        <a:t>artery</a:t>
                      </a:r>
                      <a:r>
                        <a:rPr lang="de-CH" sz="1600" b="1" dirty="0">
                          <a:solidFill>
                            <a:srgbClr val="C00000"/>
                          </a:solidFill>
                          <a:effectLst/>
                          <a:latin typeface="PlutoSansMedium"/>
                        </a:rPr>
                        <a:t>:</a:t>
                      </a:r>
                      <a:r>
                        <a:rPr lang="de-CH" sz="1600" b="1" dirty="0">
                          <a:solidFill>
                            <a:srgbClr val="C00000"/>
                          </a:solidFill>
                          <a:effectLst/>
                        </a:rPr>
                        <a:t> </a:t>
                      </a:r>
                      <a:r>
                        <a:rPr lang="de-CH" sz="1600" b="1" dirty="0">
                          <a:solidFill>
                            <a:srgbClr val="495354"/>
                          </a:solidFill>
                          <a:effectLst/>
                        </a:rPr>
                        <a:t>Superior </a:t>
                      </a:r>
                      <a:r>
                        <a:rPr lang="de-CH" sz="1600" b="1" dirty="0" err="1">
                          <a:solidFill>
                            <a:srgbClr val="495354"/>
                          </a:solidFill>
                          <a:effectLst/>
                        </a:rPr>
                        <a:t>vesical</a:t>
                      </a:r>
                      <a:r>
                        <a:rPr lang="de-CH" sz="1600" b="1" dirty="0">
                          <a:solidFill>
                            <a:srgbClr val="495354"/>
                          </a:solidFill>
                          <a:effectLst/>
                        </a:rPr>
                        <a:t> </a:t>
                      </a:r>
                      <a:r>
                        <a:rPr lang="de-CH" sz="1600" b="1" dirty="0" err="1">
                          <a:solidFill>
                            <a:srgbClr val="495354"/>
                          </a:solidFill>
                          <a:effectLst/>
                        </a:rPr>
                        <a:t>arteries</a:t>
                      </a:r>
                      <a:r>
                        <a:rPr lang="de-CH" sz="1600" b="1" dirty="0">
                          <a:solidFill>
                            <a:srgbClr val="495354"/>
                          </a:solidFill>
                          <a:effectLst/>
                        </a:rPr>
                        <a:t>, inferior </a:t>
                      </a:r>
                      <a:r>
                        <a:rPr lang="de-CH" sz="1600" b="1" dirty="0" err="1">
                          <a:solidFill>
                            <a:srgbClr val="495354"/>
                          </a:solidFill>
                          <a:effectLst/>
                        </a:rPr>
                        <a:t>vesical</a:t>
                      </a:r>
                      <a:r>
                        <a:rPr lang="de-CH" sz="1600" b="1" dirty="0">
                          <a:solidFill>
                            <a:srgbClr val="495354"/>
                          </a:solidFill>
                          <a:effectLst/>
                        </a:rPr>
                        <a:t> </a:t>
                      </a:r>
                      <a:r>
                        <a:rPr lang="de-CH" sz="1600" b="1" dirty="0" err="1">
                          <a:solidFill>
                            <a:srgbClr val="495354"/>
                          </a:solidFill>
                          <a:effectLst/>
                        </a:rPr>
                        <a:t>artery</a:t>
                      </a:r>
                      <a:r>
                        <a:rPr lang="de-CH" sz="1600" b="1" dirty="0">
                          <a:solidFill>
                            <a:srgbClr val="495354"/>
                          </a:solidFill>
                          <a:effectLst/>
                        </a:rPr>
                        <a:t>, internal </a:t>
                      </a:r>
                      <a:r>
                        <a:rPr lang="de-CH" sz="1600" b="1" dirty="0" err="1">
                          <a:solidFill>
                            <a:srgbClr val="495354"/>
                          </a:solidFill>
                          <a:effectLst/>
                        </a:rPr>
                        <a:t>pudendal</a:t>
                      </a:r>
                      <a:r>
                        <a:rPr lang="de-CH" sz="1600" b="1" dirty="0">
                          <a:solidFill>
                            <a:srgbClr val="495354"/>
                          </a:solidFill>
                          <a:effectLst/>
                        </a:rPr>
                        <a:t> </a:t>
                      </a:r>
                      <a:r>
                        <a:rPr lang="de-CH" sz="1600" b="1" dirty="0" err="1">
                          <a:solidFill>
                            <a:srgbClr val="495354"/>
                          </a:solidFill>
                          <a:effectLst/>
                        </a:rPr>
                        <a:t>artery</a:t>
                      </a:r>
                      <a:r>
                        <a:rPr lang="de-CH" sz="1600" b="1" dirty="0">
                          <a:solidFill>
                            <a:srgbClr val="495354"/>
                          </a:solidFill>
                          <a:effectLst/>
                        </a:rPr>
                        <a:t>, </a:t>
                      </a:r>
                      <a:r>
                        <a:rPr lang="de-CH" sz="1600" b="1" dirty="0" err="1">
                          <a:solidFill>
                            <a:srgbClr val="495354"/>
                          </a:solidFill>
                          <a:effectLst/>
                        </a:rPr>
                        <a:t>middle</a:t>
                      </a:r>
                      <a:r>
                        <a:rPr lang="de-CH" sz="1600" b="1" dirty="0">
                          <a:solidFill>
                            <a:srgbClr val="495354"/>
                          </a:solidFill>
                          <a:effectLst/>
                        </a:rPr>
                        <a:t> [</a:t>
                      </a:r>
                      <a:r>
                        <a:rPr lang="de-CH" sz="1600" b="1" dirty="0" err="1">
                          <a:solidFill>
                            <a:srgbClr val="495354"/>
                          </a:solidFill>
                          <a:effectLst/>
                        </a:rPr>
                        <a:t>ano</a:t>
                      </a:r>
                      <a:r>
                        <a:rPr lang="de-CH" sz="1600" b="1" dirty="0">
                          <a:solidFill>
                            <a:srgbClr val="495354"/>
                          </a:solidFill>
                          <a:effectLst/>
                        </a:rPr>
                        <a:t>]</a:t>
                      </a:r>
                      <a:r>
                        <a:rPr lang="de-CH" sz="1600" b="1" dirty="0" err="1">
                          <a:solidFill>
                            <a:srgbClr val="495354"/>
                          </a:solidFill>
                          <a:effectLst/>
                        </a:rPr>
                        <a:t>rectal</a:t>
                      </a:r>
                      <a:r>
                        <a:rPr lang="de-CH" sz="1600" b="1" dirty="0">
                          <a:solidFill>
                            <a:srgbClr val="495354"/>
                          </a:solidFill>
                          <a:effectLst/>
                        </a:rPr>
                        <a:t> </a:t>
                      </a:r>
                      <a:r>
                        <a:rPr lang="de-CH" sz="1600" b="1" dirty="0" err="1">
                          <a:solidFill>
                            <a:srgbClr val="495354"/>
                          </a:solidFill>
                          <a:effectLst/>
                        </a:rPr>
                        <a:t>artery</a:t>
                      </a:r>
                      <a:br>
                        <a:rPr lang="de-CH" sz="1600" b="1" dirty="0">
                          <a:solidFill>
                            <a:srgbClr val="495354"/>
                          </a:solidFill>
                          <a:effectLst/>
                          <a:latin typeface="PlutoSansMedium"/>
                        </a:rPr>
                      </a:br>
                      <a:r>
                        <a:rPr lang="de-CH" sz="1600" b="1" dirty="0">
                          <a:solidFill>
                            <a:srgbClr val="C00000"/>
                          </a:solidFill>
                          <a:effectLst/>
                          <a:latin typeface="PlutoSansMedium"/>
                        </a:rPr>
                        <a:t>Superior [</a:t>
                      </a:r>
                      <a:r>
                        <a:rPr lang="de-CH" sz="1600" b="1" dirty="0" err="1">
                          <a:solidFill>
                            <a:srgbClr val="C00000"/>
                          </a:solidFill>
                          <a:effectLst/>
                          <a:latin typeface="PlutoSansMedium"/>
                        </a:rPr>
                        <a:t>ano</a:t>
                      </a:r>
                      <a:r>
                        <a:rPr lang="de-CH" sz="1600" b="1" dirty="0">
                          <a:solidFill>
                            <a:srgbClr val="C00000"/>
                          </a:solidFill>
                          <a:effectLst/>
                          <a:latin typeface="PlutoSansMedium"/>
                        </a:rPr>
                        <a:t>]</a:t>
                      </a:r>
                      <a:r>
                        <a:rPr lang="de-CH" sz="1600" b="1" dirty="0" err="1">
                          <a:solidFill>
                            <a:srgbClr val="C00000"/>
                          </a:solidFill>
                          <a:effectLst/>
                          <a:latin typeface="PlutoSansMedium"/>
                        </a:rPr>
                        <a:t>rectal</a:t>
                      </a:r>
                      <a:r>
                        <a:rPr lang="de-CH" sz="1600" b="1" dirty="0">
                          <a:solidFill>
                            <a:srgbClr val="C00000"/>
                          </a:solidFill>
                          <a:effectLst/>
                          <a:latin typeface="PlutoSansMedium"/>
                        </a:rPr>
                        <a:t> </a:t>
                      </a:r>
                      <a:r>
                        <a:rPr lang="de-CH" sz="1600" b="1" dirty="0" err="1">
                          <a:solidFill>
                            <a:srgbClr val="C00000"/>
                          </a:solidFill>
                          <a:effectLst/>
                          <a:latin typeface="PlutoSansMedium"/>
                        </a:rPr>
                        <a:t>artery</a:t>
                      </a:r>
                      <a:r>
                        <a:rPr lang="de-CH" sz="1600" b="1" dirty="0">
                          <a:solidFill>
                            <a:srgbClr val="C00000"/>
                          </a:solidFill>
                          <a:effectLst/>
                        </a:rPr>
                        <a:t> </a:t>
                      </a:r>
                      <a:r>
                        <a:rPr lang="de-CH" sz="1600" b="1" dirty="0">
                          <a:solidFill>
                            <a:srgbClr val="495354"/>
                          </a:solidFill>
                          <a:effectLst/>
                        </a:rPr>
                        <a:t>(</a:t>
                      </a:r>
                      <a:r>
                        <a:rPr lang="de-CH" sz="1600" b="1" dirty="0" err="1">
                          <a:solidFill>
                            <a:srgbClr val="495354"/>
                          </a:solidFill>
                          <a:effectLst/>
                        </a:rPr>
                        <a:t>from</a:t>
                      </a:r>
                      <a:r>
                        <a:rPr lang="de-CH" sz="1600" b="1" dirty="0">
                          <a:solidFill>
                            <a:srgbClr val="495354"/>
                          </a:solidFill>
                          <a:effectLst/>
                        </a:rPr>
                        <a:t> inferior </a:t>
                      </a:r>
                      <a:r>
                        <a:rPr lang="de-CH" sz="1600" b="1" dirty="0" err="1">
                          <a:solidFill>
                            <a:srgbClr val="495354"/>
                          </a:solidFill>
                          <a:effectLst/>
                        </a:rPr>
                        <a:t>mesenteric</a:t>
                      </a:r>
                      <a:r>
                        <a:rPr lang="de-CH" sz="1600" b="1" dirty="0">
                          <a:solidFill>
                            <a:srgbClr val="495354"/>
                          </a:solidFill>
                          <a:effectLst/>
                        </a:rPr>
                        <a:t> </a:t>
                      </a:r>
                      <a:r>
                        <a:rPr lang="de-CH" sz="1600" b="1" dirty="0" err="1">
                          <a:solidFill>
                            <a:srgbClr val="495354"/>
                          </a:solidFill>
                          <a:effectLst/>
                        </a:rPr>
                        <a:t>artery</a:t>
                      </a:r>
                      <a:r>
                        <a:rPr lang="de-CH" sz="1600" b="1" dirty="0">
                          <a:solidFill>
                            <a:srgbClr val="495354"/>
                          </a:solidFill>
                          <a:effectLst/>
                        </a:rPr>
                        <a:t>)</a:t>
                      </a:r>
                      <a:br>
                        <a:rPr lang="de-CH" sz="1600" b="1" dirty="0">
                          <a:solidFill>
                            <a:srgbClr val="495354"/>
                          </a:solidFill>
                          <a:effectLst/>
                          <a:latin typeface="PlutoSansMedium"/>
                        </a:rPr>
                      </a:br>
                      <a:r>
                        <a:rPr lang="de-CH" sz="1600" b="1" dirty="0">
                          <a:solidFill>
                            <a:srgbClr val="C00000"/>
                          </a:solidFill>
                          <a:effectLst/>
                          <a:latin typeface="PlutoSansMedium"/>
                        </a:rPr>
                        <a:t>Median </a:t>
                      </a:r>
                      <a:r>
                        <a:rPr lang="de-CH" sz="1600" b="1" dirty="0" err="1">
                          <a:solidFill>
                            <a:srgbClr val="C00000"/>
                          </a:solidFill>
                          <a:effectLst/>
                          <a:latin typeface="PlutoSansMedium"/>
                        </a:rPr>
                        <a:t>sacral</a:t>
                      </a:r>
                      <a:r>
                        <a:rPr lang="de-CH" sz="1600" b="1" dirty="0">
                          <a:solidFill>
                            <a:srgbClr val="C00000"/>
                          </a:solidFill>
                          <a:effectLst/>
                          <a:latin typeface="PlutoSansMedium"/>
                        </a:rPr>
                        <a:t> </a:t>
                      </a:r>
                      <a:r>
                        <a:rPr lang="de-CH" sz="1600" b="1" dirty="0" err="1">
                          <a:solidFill>
                            <a:srgbClr val="C00000"/>
                          </a:solidFill>
                          <a:effectLst/>
                          <a:latin typeface="PlutoSansMedium"/>
                        </a:rPr>
                        <a:t>artery</a:t>
                      </a:r>
                      <a:r>
                        <a:rPr lang="de-CH" sz="1600" b="1" dirty="0">
                          <a:solidFill>
                            <a:srgbClr val="C00000"/>
                          </a:solidFill>
                          <a:effectLst/>
                        </a:rPr>
                        <a:t> </a:t>
                      </a:r>
                      <a:r>
                        <a:rPr lang="de-CH" sz="1600" b="1" dirty="0">
                          <a:solidFill>
                            <a:srgbClr val="495354"/>
                          </a:solidFill>
                          <a:effectLst/>
                        </a:rPr>
                        <a:t>(</a:t>
                      </a:r>
                      <a:r>
                        <a:rPr lang="de-CH" sz="1600" b="1" dirty="0" err="1">
                          <a:solidFill>
                            <a:srgbClr val="495354"/>
                          </a:solidFill>
                          <a:effectLst/>
                        </a:rPr>
                        <a:t>from</a:t>
                      </a:r>
                      <a:r>
                        <a:rPr lang="de-CH" sz="1600" b="1" dirty="0">
                          <a:solidFill>
                            <a:srgbClr val="495354"/>
                          </a:solidFill>
                          <a:effectLst/>
                        </a:rPr>
                        <a:t> </a:t>
                      </a:r>
                      <a:r>
                        <a:rPr lang="de-CH" sz="1600" b="1" dirty="0" err="1">
                          <a:solidFill>
                            <a:srgbClr val="495354"/>
                          </a:solidFill>
                          <a:effectLst/>
                        </a:rPr>
                        <a:t>aortic</a:t>
                      </a:r>
                      <a:r>
                        <a:rPr lang="de-CH" sz="1600" b="1" dirty="0">
                          <a:solidFill>
                            <a:srgbClr val="495354"/>
                          </a:solidFill>
                          <a:effectLst/>
                        </a:rPr>
                        <a:t> </a:t>
                      </a:r>
                      <a:r>
                        <a:rPr lang="de-CH" sz="1600" b="1" dirty="0" err="1">
                          <a:solidFill>
                            <a:srgbClr val="495354"/>
                          </a:solidFill>
                          <a:effectLst/>
                        </a:rPr>
                        <a:t>bifurcation</a:t>
                      </a:r>
                      <a:r>
                        <a:rPr lang="de-CH" sz="1600" b="1" dirty="0">
                          <a:solidFill>
                            <a:srgbClr val="495354"/>
                          </a:solidFill>
                          <a:effectLst/>
                        </a:rPr>
                        <a:t>)</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854066734"/>
                  </a:ext>
                </a:extLst>
              </a:tr>
              <a:tr h="994606">
                <a:tc>
                  <a:txBody>
                    <a:bodyPr/>
                    <a:lstStyle/>
                    <a:p>
                      <a:pPr fontAlgn="t">
                        <a:buNone/>
                      </a:pPr>
                      <a:r>
                        <a:rPr lang="de-CH" sz="1600" b="1" u="sng" dirty="0">
                          <a:solidFill>
                            <a:srgbClr val="C00000"/>
                          </a:solidFill>
                          <a:effectLst/>
                          <a:latin typeface="PlutoSansMedium"/>
                        </a:rPr>
                        <a:t>Innervation</a:t>
                      </a: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600" b="1" dirty="0" err="1">
                          <a:solidFill>
                            <a:srgbClr val="C00000"/>
                          </a:solidFill>
                          <a:effectLst/>
                          <a:latin typeface="PlutoSansMedium"/>
                        </a:rPr>
                        <a:t>Sympathetic</a:t>
                      </a:r>
                      <a:r>
                        <a:rPr lang="de-CH" sz="1600" b="1" dirty="0">
                          <a:solidFill>
                            <a:srgbClr val="C00000"/>
                          </a:solidFill>
                          <a:effectLst/>
                          <a:latin typeface="PlutoSansMedium"/>
                        </a:rPr>
                        <a:t>:</a:t>
                      </a:r>
                      <a:r>
                        <a:rPr lang="de-CH" sz="1600" b="1" dirty="0">
                          <a:solidFill>
                            <a:srgbClr val="C00000"/>
                          </a:solidFill>
                          <a:effectLst/>
                        </a:rPr>
                        <a:t> </a:t>
                      </a:r>
                      <a:r>
                        <a:rPr lang="de-CH" sz="1600" b="1" dirty="0" err="1">
                          <a:solidFill>
                            <a:srgbClr val="495354"/>
                          </a:solidFill>
                          <a:effectLst/>
                        </a:rPr>
                        <a:t>Lumbar</a:t>
                      </a:r>
                      <a:r>
                        <a:rPr lang="de-CH" sz="1600" b="1" dirty="0">
                          <a:solidFill>
                            <a:srgbClr val="495354"/>
                          </a:solidFill>
                          <a:effectLst/>
                        </a:rPr>
                        <a:t> </a:t>
                      </a:r>
                      <a:r>
                        <a:rPr lang="de-CH" sz="1600" b="1" dirty="0" err="1">
                          <a:solidFill>
                            <a:srgbClr val="495354"/>
                          </a:solidFill>
                          <a:effectLst/>
                        </a:rPr>
                        <a:t>splanchnic</a:t>
                      </a:r>
                      <a:r>
                        <a:rPr lang="de-CH" sz="1600" b="1" dirty="0">
                          <a:solidFill>
                            <a:srgbClr val="495354"/>
                          </a:solidFill>
                          <a:effectLst/>
                        </a:rPr>
                        <a:t> </a:t>
                      </a:r>
                      <a:r>
                        <a:rPr lang="de-CH" sz="1600" b="1" dirty="0" err="1">
                          <a:solidFill>
                            <a:srgbClr val="495354"/>
                          </a:solidFill>
                          <a:effectLst/>
                        </a:rPr>
                        <a:t>nerves</a:t>
                      </a:r>
                      <a:r>
                        <a:rPr lang="de-CH" sz="1600" b="1" dirty="0">
                          <a:solidFill>
                            <a:srgbClr val="495354"/>
                          </a:solidFill>
                          <a:effectLst/>
                        </a:rPr>
                        <a:t>, </a:t>
                      </a:r>
                      <a:r>
                        <a:rPr lang="de-CH" sz="1600" b="1" dirty="0" err="1">
                          <a:solidFill>
                            <a:srgbClr val="495354"/>
                          </a:solidFill>
                          <a:effectLst/>
                        </a:rPr>
                        <a:t>hypogastric</a:t>
                      </a:r>
                      <a:r>
                        <a:rPr lang="de-CH" sz="1600" b="1" dirty="0">
                          <a:solidFill>
                            <a:srgbClr val="495354"/>
                          </a:solidFill>
                          <a:effectLst/>
                        </a:rPr>
                        <a:t> and </a:t>
                      </a:r>
                      <a:r>
                        <a:rPr lang="de-CH" sz="1600" b="1" dirty="0" err="1">
                          <a:solidFill>
                            <a:srgbClr val="495354"/>
                          </a:solidFill>
                          <a:effectLst/>
                        </a:rPr>
                        <a:t>pelvic</a:t>
                      </a:r>
                      <a:r>
                        <a:rPr lang="de-CH" sz="1600" b="1" dirty="0">
                          <a:solidFill>
                            <a:srgbClr val="495354"/>
                          </a:solidFill>
                          <a:effectLst/>
                        </a:rPr>
                        <a:t> </a:t>
                      </a:r>
                      <a:r>
                        <a:rPr lang="de-CH" sz="1600" b="1" dirty="0" err="1">
                          <a:solidFill>
                            <a:srgbClr val="495354"/>
                          </a:solidFill>
                          <a:effectLst/>
                        </a:rPr>
                        <a:t>plexuses</a:t>
                      </a:r>
                      <a:br>
                        <a:rPr lang="de-CH" sz="1600" b="1" dirty="0">
                          <a:solidFill>
                            <a:srgbClr val="495354"/>
                          </a:solidFill>
                          <a:effectLst/>
                          <a:latin typeface="PlutoSansMedium"/>
                        </a:rPr>
                      </a:br>
                      <a:r>
                        <a:rPr lang="de-CH" sz="1600" b="1" dirty="0" err="1">
                          <a:solidFill>
                            <a:srgbClr val="C00000"/>
                          </a:solidFill>
                          <a:effectLst/>
                          <a:latin typeface="PlutoSansMedium"/>
                        </a:rPr>
                        <a:t>Parasympathetic</a:t>
                      </a:r>
                      <a:r>
                        <a:rPr lang="de-CH" sz="1600" b="1" dirty="0">
                          <a:solidFill>
                            <a:srgbClr val="C00000"/>
                          </a:solidFill>
                          <a:effectLst/>
                          <a:latin typeface="PlutoSansMedium"/>
                        </a:rPr>
                        <a:t>:</a:t>
                      </a:r>
                      <a:r>
                        <a:rPr lang="de-CH" sz="1600" b="1" dirty="0">
                          <a:solidFill>
                            <a:srgbClr val="C00000"/>
                          </a:solidFill>
                          <a:effectLst/>
                        </a:rPr>
                        <a:t> </a:t>
                      </a:r>
                      <a:r>
                        <a:rPr lang="de-CH" sz="1600" b="1" dirty="0" err="1">
                          <a:solidFill>
                            <a:srgbClr val="495354"/>
                          </a:solidFill>
                          <a:effectLst/>
                        </a:rPr>
                        <a:t>Pelvic</a:t>
                      </a:r>
                      <a:r>
                        <a:rPr lang="de-CH" sz="1600" b="1" dirty="0">
                          <a:solidFill>
                            <a:srgbClr val="495354"/>
                          </a:solidFill>
                          <a:effectLst/>
                        </a:rPr>
                        <a:t> </a:t>
                      </a:r>
                      <a:r>
                        <a:rPr lang="de-CH" sz="1600" b="1" dirty="0" err="1">
                          <a:solidFill>
                            <a:srgbClr val="495354"/>
                          </a:solidFill>
                          <a:effectLst/>
                        </a:rPr>
                        <a:t>splanchnic</a:t>
                      </a:r>
                      <a:r>
                        <a:rPr lang="de-CH" sz="1600" b="1" dirty="0">
                          <a:solidFill>
                            <a:srgbClr val="495354"/>
                          </a:solidFill>
                          <a:effectLst/>
                        </a:rPr>
                        <a:t> </a:t>
                      </a:r>
                      <a:r>
                        <a:rPr lang="de-CH" sz="1600" b="1" dirty="0" err="1">
                          <a:solidFill>
                            <a:srgbClr val="495354"/>
                          </a:solidFill>
                          <a:effectLst/>
                        </a:rPr>
                        <a:t>nerves</a:t>
                      </a:r>
                      <a:r>
                        <a:rPr lang="de-CH" sz="1600" b="1" dirty="0">
                          <a:solidFill>
                            <a:srgbClr val="495354"/>
                          </a:solidFill>
                          <a:effectLst/>
                        </a:rPr>
                        <a:t>, </a:t>
                      </a:r>
                      <a:r>
                        <a:rPr lang="de-CH" sz="1600" b="1" dirty="0" err="1">
                          <a:solidFill>
                            <a:srgbClr val="495354"/>
                          </a:solidFill>
                          <a:effectLst/>
                        </a:rPr>
                        <a:t>left</a:t>
                      </a:r>
                      <a:r>
                        <a:rPr lang="de-CH" sz="1600" b="1" dirty="0">
                          <a:solidFill>
                            <a:srgbClr val="495354"/>
                          </a:solidFill>
                          <a:effectLst/>
                        </a:rPr>
                        <a:t> and </a:t>
                      </a:r>
                      <a:r>
                        <a:rPr lang="de-CH" sz="1600" b="1" dirty="0" err="1">
                          <a:solidFill>
                            <a:srgbClr val="495354"/>
                          </a:solidFill>
                          <a:effectLst/>
                        </a:rPr>
                        <a:t>right</a:t>
                      </a:r>
                      <a:r>
                        <a:rPr lang="de-CH" sz="1600" b="1" dirty="0">
                          <a:solidFill>
                            <a:srgbClr val="495354"/>
                          </a:solidFill>
                          <a:effectLst/>
                        </a:rPr>
                        <a:t> inferior </a:t>
                      </a:r>
                      <a:r>
                        <a:rPr lang="de-CH" sz="1600" b="1" dirty="0" err="1">
                          <a:solidFill>
                            <a:srgbClr val="495354"/>
                          </a:solidFill>
                          <a:effectLst/>
                        </a:rPr>
                        <a:t>hypogastric</a:t>
                      </a:r>
                      <a:r>
                        <a:rPr lang="de-CH" sz="1600" b="1" dirty="0">
                          <a:solidFill>
                            <a:srgbClr val="495354"/>
                          </a:solidFill>
                          <a:effectLst/>
                        </a:rPr>
                        <a:t> </a:t>
                      </a:r>
                      <a:r>
                        <a:rPr lang="de-CH" sz="1600" b="1" dirty="0" err="1">
                          <a:solidFill>
                            <a:srgbClr val="495354"/>
                          </a:solidFill>
                          <a:effectLst/>
                        </a:rPr>
                        <a:t>plexuses</a:t>
                      </a:r>
                      <a:r>
                        <a:rPr lang="de-CH" sz="1600" b="1" dirty="0">
                          <a:solidFill>
                            <a:srgbClr val="495354"/>
                          </a:solidFill>
                          <a:effectLst/>
                        </a:rPr>
                        <a:t>, and </a:t>
                      </a:r>
                      <a:r>
                        <a:rPr lang="de-CH" sz="1600" b="1" dirty="0" err="1">
                          <a:solidFill>
                            <a:srgbClr val="495354"/>
                          </a:solidFill>
                          <a:effectLst/>
                        </a:rPr>
                        <a:t>rectal</a:t>
                      </a:r>
                      <a:r>
                        <a:rPr lang="de-CH" sz="1600" b="1" dirty="0">
                          <a:solidFill>
                            <a:srgbClr val="495354"/>
                          </a:solidFill>
                          <a:effectLst/>
                        </a:rPr>
                        <a:t> (</a:t>
                      </a:r>
                      <a:r>
                        <a:rPr lang="de-CH" sz="1600" b="1" dirty="0" err="1">
                          <a:solidFill>
                            <a:srgbClr val="495354"/>
                          </a:solidFill>
                          <a:effectLst/>
                        </a:rPr>
                        <a:t>pelvic</a:t>
                      </a:r>
                      <a:r>
                        <a:rPr lang="de-CH" sz="1600" b="1" dirty="0">
                          <a:solidFill>
                            <a:srgbClr val="495354"/>
                          </a:solidFill>
                          <a:effectLst/>
                        </a:rPr>
                        <a:t>) </a:t>
                      </a:r>
                      <a:r>
                        <a:rPr lang="de-CH" sz="1600" b="1" dirty="0" err="1">
                          <a:solidFill>
                            <a:srgbClr val="495354"/>
                          </a:solidFill>
                          <a:effectLst/>
                        </a:rPr>
                        <a:t>plexus</a:t>
                      </a:r>
                      <a:endParaRPr lang="de-CH" sz="1600" b="1" dirty="0">
                        <a:solidFill>
                          <a:srgbClr val="495354"/>
                        </a:solidFill>
                        <a:effectLst/>
                      </a:endParaRPr>
                    </a:p>
                  </a:txBody>
                  <a:tcPr marL="87323" marR="87323" marT="58215" marB="58215">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359738192"/>
                  </a:ext>
                </a:extLst>
              </a:tr>
            </a:tbl>
          </a:graphicData>
        </a:graphic>
      </p:graphicFrame>
    </p:spTree>
    <p:extLst>
      <p:ext uri="{BB962C8B-B14F-4D97-AF65-F5344CB8AC3E}">
        <p14:creationId xmlns:p14="http://schemas.microsoft.com/office/powerpoint/2010/main" val="2147249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D61E2CD-C28F-DAE6-76C6-3F1B70B13F27}"/>
              </a:ext>
            </a:extLst>
          </p:cNvPr>
          <p:cNvPicPr>
            <a:picLocks noGrp="1" noChangeAspect="1"/>
          </p:cNvPicPr>
          <p:nvPr>
            <p:ph idx="1"/>
          </p:nvPr>
        </p:nvPicPr>
        <p:blipFill>
          <a:blip r:embed="rId2"/>
          <a:stretch>
            <a:fillRect/>
          </a:stretch>
        </p:blipFill>
        <p:spPr>
          <a:xfrm>
            <a:off x="539552" y="68263"/>
            <a:ext cx="7992888" cy="6721475"/>
          </a:xfrm>
          <a:prstGeom prst="rect">
            <a:avLst/>
          </a:prstGeom>
          <a:noFill/>
        </p:spPr>
      </p:pic>
    </p:spTree>
    <p:extLst>
      <p:ext uri="{BB962C8B-B14F-4D97-AF65-F5344CB8AC3E}">
        <p14:creationId xmlns:p14="http://schemas.microsoft.com/office/powerpoint/2010/main" val="92160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95FD0AE-59F9-1024-6496-8660B41D617B}"/>
              </a:ext>
            </a:extLst>
          </p:cNvPr>
          <p:cNvPicPr>
            <a:picLocks noGrp="1" noChangeAspect="1"/>
          </p:cNvPicPr>
          <p:nvPr>
            <p:ph idx="1"/>
          </p:nvPr>
        </p:nvPicPr>
        <p:blipFill>
          <a:blip r:embed="rId2"/>
          <a:stretch>
            <a:fillRect/>
          </a:stretch>
        </p:blipFill>
        <p:spPr>
          <a:xfrm>
            <a:off x="1253273" y="68263"/>
            <a:ext cx="6637455" cy="6721475"/>
          </a:xfrm>
          <a:prstGeom prst="rect">
            <a:avLst/>
          </a:prstGeom>
          <a:noFill/>
        </p:spPr>
      </p:pic>
    </p:spTree>
    <p:extLst>
      <p:ext uri="{BB962C8B-B14F-4D97-AF65-F5344CB8AC3E}">
        <p14:creationId xmlns:p14="http://schemas.microsoft.com/office/powerpoint/2010/main" val="3433034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 Θέση περιεχομένου" descr="img065.jpg">
            <a:extLst>
              <a:ext uri="{FF2B5EF4-FFF2-40B4-BE49-F238E27FC236}">
                <a16:creationId xmlns:a16="http://schemas.microsoft.com/office/drawing/2014/main" id="{100A9D72-B3DB-BACC-DAB8-2244F0F519FF}"/>
              </a:ext>
            </a:extLst>
          </p:cNvPr>
          <p:cNvPicPr>
            <a:picLocks noChangeAspect="1"/>
          </p:cNvPicPr>
          <p:nvPr/>
        </p:nvPicPr>
        <p:blipFill>
          <a:blip r:embed="rId2" cstate="print"/>
          <a:stretch>
            <a:fillRect/>
          </a:stretch>
        </p:blipFill>
        <p:spPr>
          <a:xfrm>
            <a:off x="323528" y="116632"/>
            <a:ext cx="8640960" cy="6480720"/>
          </a:xfrm>
          <a:prstGeom prst="rect">
            <a:avLst/>
          </a:prstGeom>
        </p:spPr>
      </p:pic>
    </p:spTree>
    <p:extLst>
      <p:ext uri="{BB962C8B-B14F-4D97-AF65-F5344CB8AC3E}">
        <p14:creationId xmlns:p14="http://schemas.microsoft.com/office/powerpoint/2010/main" val="3065963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D90D9AB3-A98D-F112-4962-1FBEC27DE438}"/>
              </a:ext>
            </a:extLst>
          </p:cNvPr>
          <p:cNvPicPr>
            <a:picLocks noGrp="1" noChangeAspect="1"/>
          </p:cNvPicPr>
          <p:nvPr>
            <p:ph idx="1"/>
          </p:nvPr>
        </p:nvPicPr>
        <p:blipFill>
          <a:blip r:embed="rId2"/>
          <a:stretch>
            <a:fillRect/>
          </a:stretch>
        </p:blipFill>
        <p:spPr>
          <a:xfrm>
            <a:off x="899592" y="116632"/>
            <a:ext cx="8064896" cy="6480720"/>
          </a:xfrm>
          <a:prstGeom prst="rect">
            <a:avLst/>
          </a:prstGeom>
        </p:spPr>
      </p:pic>
    </p:spTree>
    <p:extLst>
      <p:ext uri="{BB962C8B-B14F-4D97-AF65-F5344CB8AC3E}">
        <p14:creationId xmlns:p14="http://schemas.microsoft.com/office/powerpoint/2010/main" val="774875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80728"/>
          </a:xfrm>
        </p:spPr>
        <p:txBody>
          <a:bodyPr/>
          <a:lstStyle/>
          <a:p>
            <a:r>
              <a:rPr lang="en-US" b="1" dirty="0">
                <a:solidFill>
                  <a:schemeClr val="accent6">
                    <a:lumMod val="50000"/>
                  </a:schemeClr>
                </a:solidFill>
              </a:rPr>
              <a:t>Prostate Nervous 1</a:t>
            </a:r>
            <a:endParaRPr lang="el-GR" b="1" dirty="0">
              <a:solidFill>
                <a:schemeClr val="accent6">
                  <a:lumMod val="50000"/>
                </a:schemeClr>
              </a:solidFill>
            </a:endParaRPr>
          </a:p>
        </p:txBody>
      </p:sp>
      <p:pic>
        <p:nvPicPr>
          <p:cNvPr id="4" name="3 - Θέση περιεχομένου" descr="images.jpg"/>
          <p:cNvPicPr>
            <a:picLocks noGrp="1" noChangeAspect="1"/>
          </p:cNvPicPr>
          <p:nvPr>
            <p:ph idx="1"/>
          </p:nvPr>
        </p:nvPicPr>
        <p:blipFill>
          <a:blip r:embed="rId2" cstate="print"/>
          <a:stretch>
            <a:fillRect/>
          </a:stretch>
        </p:blipFill>
        <p:spPr>
          <a:xfrm>
            <a:off x="179512" y="980728"/>
            <a:ext cx="8712968" cy="5688632"/>
          </a:xfrm>
        </p:spPr>
      </p:pic>
    </p:spTree>
    <p:extLst>
      <p:ext uri="{BB962C8B-B14F-4D97-AF65-F5344CB8AC3E}">
        <p14:creationId xmlns:p14="http://schemas.microsoft.com/office/powerpoint/2010/main" val="505656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31837"/>
          </a:xfrm>
        </p:spPr>
        <p:txBody>
          <a:bodyPr>
            <a:normAutofit fontScale="90000"/>
          </a:bodyPr>
          <a:lstStyle/>
          <a:p>
            <a:r>
              <a:rPr lang="en-US" b="1" dirty="0">
                <a:solidFill>
                  <a:schemeClr val="accent6">
                    <a:lumMod val="50000"/>
                  </a:schemeClr>
                </a:solidFill>
              </a:rPr>
              <a:t>Prostate Nervous 2</a:t>
            </a:r>
            <a:endParaRPr lang="el-GR" b="1" dirty="0">
              <a:solidFill>
                <a:schemeClr val="accent6">
                  <a:lumMod val="50000"/>
                </a:schemeClr>
              </a:solidFill>
            </a:endParaRPr>
          </a:p>
        </p:txBody>
      </p:sp>
      <p:pic>
        <p:nvPicPr>
          <p:cNvPr id="4" name="3 - Θέση περιεχομένου" descr="erectyle_dysfunction.jpg"/>
          <p:cNvPicPr>
            <a:picLocks noGrp="1" noChangeAspect="1"/>
          </p:cNvPicPr>
          <p:nvPr>
            <p:ph idx="1"/>
          </p:nvPr>
        </p:nvPicPr>
        <p:blipFill>
          <a:blip r:embed="rId2" cstate="print"/>
          <a:stretch>
            <a:fillRect/>
          </a:stretch>
        </p:blipFill>
        <p:spPr>
          <a:xfrm>
            <a:off x="323528" y="836712"/>
            <a:ext cx="8640959" cy="5832648"/>
          </a:xfrm>
        </p:spPr>
      </p:pic>
    </p:spTree>
    <p:extLst>
      <p:ext uri="{BB962C8B-B14F-4D97-AF65-F5344CB8AC3E}">
        <p14:creationId xmlns:p14="http://schemas.microsoft.com/office/powerpoint/2010/main" val="1468224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218899-4099-A580-9658-BA734A30CB87}"/>
              </a:ext>
            </a:extLst>
          </p:cNvPr>
          <p:cNvSpPr>
            <a:spLocks noGrp="1"/>
          </p:cNvSpPr>
          <p:nvPr>
            <p:ph type="title"/>
          </p:nvPr>
        </p:nvSpPr>
        <p:spPr>
          <a:xfrm>
            <a:off x="1028700" y="188640"/>
            <a:ext cx="7200900" cy="801960"/>
          </a:xfrm>
        </p:spPr>
        <p:txBody>
          <a:bodyPr>
            <a:normAutofit/>
          </a:bodyPr>
          <a:lstStyle/>
          <a:p>
            <a:pPr algn="ctr"/>
            <a:r>
              <a:rPr lang="en-US" sz="3600" b="1" dirty="0">
                <a:solidFill>
                  <a:srgbClr val="C00000"/>
                </a:solidFill>
              </a:rPr>
              <a:t>PROSTATIC SURFACES 1</a:t>
            </a:r>
            <a:endParaRPr lang="el-GR" sz="3600" b="1" dirty="0">
              <a:solidFill>
                <a:srgbClr val="C00000"/>
              </a:solidFill>
            </a:endParaRPr>
          </a:p>
        </p:txBody>
      </p:sp>
      <p:sp>
        <p:nvSpPr>
          <p:cNvPr id="3" name="Θέση περιεχομένου 2">
            <a:extLst>
              <a:ext uri="{FF2B5EF4-FFF2-40B4-BE49-F238E27FC236}">
                <a16:creationId xmlns:a16="http://schemas.microsoft.com/office/drawing/2014/main" id="{9A5779B5-A92A-40E7-6B83-9C9508E6D018}"/>
              </a:ext>
            </a:extLst>
          </p:cNvPr>
          <p:cNvSpPr>
            <a:spLocks noGrp="1"/>
          </p:cNvSpPr>
          <p:nvPr>
            <p:ph idx="1"/>
          </p:nvPr>
        </p:nvSpPr>
        <p:spPr>
          <a:xfrm>
            <a:off x="539552" y="1196752"/>
            <a:ext cx="8352928" cy="5661248"/>
          </a:xfrm>
        </p:spPr>
        <p:txBody>
          <a:bodyPr>
            <a:normAutofit/>
          </a:bodyPr>
          <a:lstStyle/>
          <a:p>
            <a:pPr algn="just">
              <a:buFont typeface="Wingdings" pitchFamily="2" charset="2"/>
              <a:buChar char="Ø"/>
            </a:pPr>
            <a:r>
              <a:rPr lang="en-US" sz="2400" dirty="0"/>
              <a:t>There are </a:t>
            </a:r>
            <a:r>
              <a:rPr lang="en-US" sz="2400" b="1" u="sng" dirty="0">
                <a:solidFill>
                  <a:srgbClr val="C00000"/>
                </a:solidFill>
              </a:rPr>
              <a:t>four prostatic surfaces: </a:t>
            </a:r>
          </a:p>
          <a:p>
            <a:pPr marL="0" indent="0" algn="just">
              <a:buNone/>
            </a:pPr>
            <a:r>
              <a:rPr lang="en-US" sz="2400" dirty="0"/>
              <a:t>one posterior, one anterior, and two inferolateral.</a:t>
            </a:r>
          </a:p>
          <a:p>
            <a:pPr algn="just"/>
            <a:endParaRPr lang="en-US" sz="2400" dirty="0"/>
          </a:p>
          <a:p>
            <a:pPr algn="just">
              <a:buFont typeface="Wingdings" pitchFamily="2" charset="2"/>
              <a:buChar char="Ø"/>
            </a:pPr>
            <a:r>
              <a:rPr lang="en-US" sz="2400" dirty="0"/>
              <a:t>The </a:t>
            </a:r>
            <a:r>
              <a:rPr lang="en-US" sz="2400" dirty="0">
                <a:solidFill>
                  <a:srgbClr val="C00000"/>
                </a:solidFill>
              </a:rPr>
              <a:t>posterior surface </a:t>
            </a:r>
            <a:r>
              <a:rPr lang="en-US" sz="2400" dirty="0"/>
              <a:t>is flat transversely and convex vertically. It is </a:t>
            </a:r>
            <a:r>
              <a:rPr lang="en-US" sz="2400" dirty="0">
                <a:solidFill>
                  <a:srgbClr val="C00000"/>
                </a:solidFill>
              </a:rPr>
              <a:t>separated from the rectal ampulla by the bilaminar fascia of </a:t>
            </a:r>
            <a:r>
              <a:rPr lang="en-US" sz="2400" dirty="0" err="1">
                <a:solidFill>
                  <a:srgbClr val="C00000"/>
                </a:solidFill>
              </a:rPr>
              <a:t>Denonvilliers</a:t>
            </a:r>
            <a:r>
              <a:rPr lang="en-US" sz="2400" dirty="0">
                <a:solidFill>
                  <a:srgbClr val="C00000"/>
                </a:solidFill>
              </a:rPr>
              <a:t>. </a:t>
            </a:r>
            <a:r>
              <a:rPr lang="en-US" sz="2400" dirty="0"/>
              <a:t>This surface is characterized by a midline groove that is wider toward the base of the gland and </a:t>
            </a:r>
            <a:r>
              <a:rPr lang="en-US" sz="2400" dirty="0">
                <a:solidFill>
                  <a:srgbClr val="C00000"/>
                </a:solidFill>
              </a:rPr>
              <a:t>serves to partially separate the gland posteriorly into left and right lobes.</a:t>
            </a:r>
          </a:p>
          <a:p>
            <a:pPr marL="0" indent="0" algn="just">
              <a:buNone/>
            </a:pPr>
            <a:endParaRPr lang="en-US" sz="2400" dirty="0"/>
          </a:p>
          <a:p>
            <a:pPr algn="just">
              <a:buFont typeface="Wingdings" pitchFamily="2" charset="2"/>
              <a:buChar char="Ø"/>
            </a:pPr>
            <a:r>
              <a:rPr lang="en-US" sz="2400" dirty="0"/>
              <a:t>The posterior surface may be palpated by </a:t>
            </a:r>
            <a:r>
              <a:rPr lang="en-US" sz="2400" dirty="0">
                <a:solidFill>
                  <a:srgbClr val="C00000"/>
                </a:solidFill>
              </a:rPr>
              <a:t>digital rectal examination</a:t>
            </a:r>
            <a:r>
              <a:rPr lang="en-US" sz="2400" dirty="0"/>
              <a:t>. The </a:t>
            </a:r>
            <a:r>
              <a:rPr lang="en-US" sz="2400" dirty="0" err="1"/>
              <a:t>vesicoprostatic</a:t>
            </a:r>
            <a:r>
              <a:rPr lang="en-US" sz="2400" dirty="0"/>
              <a:t> junction is located at the upper border of the posterior surface.</a:t>
            </a:r>
          </a:p>
          <a:p>
            <a:endParaRPr lang="en-US" dirty="0"/>
          </a:p>
          <a:p>
            <a:endParaRPr lang="el-GR" dirty="0"/>
          </a:p>
        </p:txBody>
      </p:sp>
    </p:spTree>
    <p:extLst>
      <p:ext uri="{BB962C8B-B14F-4D97-AF65-F5344CB8AC3E}">
        <p14:creationId xmlns:p14="http://schemas.microsoft.com/office/powerpoint/2010/main" val="2459752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50D9063-5070-FFCE-658D-7B0D7EC979F9}"/>
              </a:ext>
            </a:extLst>
          </p:cNvPr>
          <p:cNvSpPr>
            <a:spLocks noGrp="1"/>
          </p:cNvSpPr>
          <p:nvPr>
            <p:ph type="title"/>
          </p:nvPr>
        </p:nvSpPr>
        <p:spPr>
          <a:xfrm>
            <a:off x="2627784" y="116632"/>
            <a:ext cx="5673987" cy="2055068"/>
          </a:xfrm>
        </p:spPr>
        <p:txBody>
          <a:bodyPr>
            <a:normAutofit/>
          </a:bodyPr>
          <a:lstStyle/>
          <a:p>
            <a:pPr algn="ctr"/>
            <a:r>
              <a:rPr lang="en-US" sz="3200" b="1" dirty="0">
                <a:solidFill>
                  <a:srgbClr val="C00000"/>
                </a:solidFill>
              </a:rPr>
              <a:t>PROSTATIC SURFACES 2</a:t>
            </a:r>
            <a:endParaRPr lang="el-GR" sz="3200" dirty="0"/>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E5228473-219A-33B6-F447-C20FA5BD67D8}"/>
              </a:ext>
            </a:extLst>
          </p:cNvPr>
          <p:cNvSpPr>
            <a:spLocks noGrp="1"/>
          </p:cNvSpPr>
          <p:nvPr>
            <p:ph idx="1"/>
          </p:nvPr>
        </p:nvSpPr>
        <p:spPr>
          <a:xfrm>
            <a:off x="2283307" y="908720"/>
            <a:ext cx="6465157" cy="5832648"/>
          </a:xfrm>
        </p:spPr>
        <p:txBody>
          <a:bodyPr>
            <a:normAutofit fontScale="92500" lnSpcReduction="10000"/>
          </a:bodyPr>
          <a:lstStyle/>
          <a:p>
            <a:pPr algn="just">
              <a:buFont typeface="Wingdings" pitchFamily="2" charset="2"/>
              <a:buChar char="ü"/>
            </a:pPr>
            <a:r>
              <a:rPr lang="en-US" sz="2400" dirty="0"/>
              <a:t>The narrow and convex </a:t>
            </a:r>
            <a:r>
              <a:rPr lang="en-US" sz="2400" dirty="0">
                <a:solidFill>
                  <a:srgbClr val="C00000"/>
                </a:solidFill>
              </a:rPr>
              <a:t>anterior surface </a:t>
            </a:r>
            <a:r>
              <a:rPr lang="en-US" sz="2400" dirty="0"/>
              <a:t>is located between the apex and the base. Multiple large veins separate this surface from the </a:t>
            </a:r>
            <a:r>
              <a:rPr lang="en-US" sz="2400" dirty="0">
                <a:solidFill>
                  <a:srgbClr val="C00000"/>
                </a:solidFill>
              </a:rPr>
              <a:t>symphysis pubis. </a:t>
            </a:r>
            <a:r>
              <a:rPr lang="en-US" sz="2400" dirty="0"/>
              <a:t>According to </a:t>
            </a:r>
            <a:r>
              <a:rPr lang="en-US" sz="2400" dirty="0" err="1"/>
              <a:t>Tanagho</a:t>
            </a:r>
            <a:r>
              <a:rPr lang="en-US" sz="2400" dirty="0"/>
              <a:t> the distance between the pubic symphysis and the anterior surface is approximately 2 cm.</a:t>
            </a:r>
          </a:p>
          <a:p>
            <a:pPr algn="just">
              <a:buFont typeface="Wingdings" pitchFamily="2" charset="2"/>
              <a:buChar char="ü"/>
            </a:pPr>
            <a:r>
              <a:rPr lang="en-US" sz="2400" dirty="0"/>
              <a:t>The </a:t>
            </a:r>
            <a:r>
              <a:rPr lang="en-US" sz="2400" dirty="0">
                <a:solidFill>
                  <a:srgbClr val="C00000"/>
                </a:solidFill>
              </a:rPr>
              <a:t>avascular puboprostatic ligaments </a:t>
            </a:r>
            <a:r>
              <a:rPr lang="en-US" sz="2400" dirty="0"/>
              <a:t>are fibrous cords, wide or narrow. They connect the upper limits of the anterior surface of the prostate to the pubic bone, at the right and left sides of the cartilaginous area.</a:t>
            </a:r>
          </a:p>
          <a:p>
            <a:pPr algn="just">
              <a:buFont typeface="Wingdings" pitchFamily="2" charset="2"/>
              <a:buChar char="ü"/>
            </a:pPr>
            <a:r>
              <a:rPr lang="en-US" sz="2400" dirty="0"/>
              <a:t>The </a:t>
            </a:r>
            <a:r>
              <a:rPr lang="en-US" sz="2400" dirty="0">
                <a:solidFill>
                  <a:srgbClr val="C00000"/>
                </a:solidFill>
              </a:rPr>
              <a:t>right and left inferolateral surfaces </a:t>
            </a:r>
            <a:r>
              <a:rPr lang="en-US" sz="2400" dirty="0"/>
              <a:t>are embraced by the </a:t>
            </a:r>
            <a:r>
              <a:rPr lang="en-US" sz="2400" dirty="0">
                <a:solidFill>
                  <a:srgbClr val="C00000"/>
                </a:solidFill>
              </a:rPr>
              <a:t>anterior part of the levator ani muscles</a:t>
            </a:r>
            <a:r>
              <a:rPr lang="en-US" sz="2400" dirty="0"/>
              <a:t>. They are fixed to the levator by the arcus </a:t>
            </a:r>
            <a:r>
              <a:rPr lang="en-US" sz="2400" dirty="0" err="1"/>
              <a:t>tendineus</a:t>
            </a:r>
            <a:r>
              <a:rPr lang="en-US" sz="2400" dirty="0"/>
              <a:t> of the fascia pelvis ("white line"), sagittal connective tissue bands between the ischial spine, and the pubic bone. Here there is a very rich venous network and fibrous tissue which contributes part of the lateral prostatic sheath.</a:t>
            </a:r>
          </a:p>
          <a:p>
            <a:endParaRPr lang="en-US" sz="1300" dirty="0"/>
          </a:p>
          <a:p>
            <a:endParaRPr lang="el-GR" sz="1300" dirty="0"/>
          </a:p>
        </p:txBody>
      </p:sp>
    </p:spTree>
    <p:extLst>
      <p:ext uri="{BB962C8B-B14F-4D97-AF65-F5344CB8AC3E}">
        <p14:creationId xmlns:p14="http://schemas.microsoft.com/office/powerpoint/2010/main" val="1124460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AFB751-C016-06D2-1DD0-6A31326C9573}"/>
              </a:ext>
            </a:extLst>
          </p:cNvPr>
          <p:cNvSpPr>
            <a:spLocks noGrp="1"/>
          </p:cNvSpPr>
          <p:nvPr>
            <p:ph type="title"/>
          </p:nvPr>
        </p:nvSpPr>
        <p:spPr>
          <a:xfrm>
            <a:off x="1028700" y="0"/>
            <a:ext cx="7200900" cy="2171700"/>
          </a:xfrm>
        </p:spPr>
        <p:txBody>
          <a:bodyPr/>
          <a:lstStyle/>
          <a:p>
            <a:r>
              <a:rPr lang="en-US" b="1" dirty="0">
                <a:solidFill>
                  <a:srgbClr val="C00000"/>
                </a:solidFill>
              </a:rPr>
              <a:t>The “</a:t>
            </a:r>
            <a:r>
              <a:rPr lang="en-US" b="1" dirty="0" err="1">
                <a:solidFill>
                  <a:srgbClr val="C00000"/>
                </a:solidFill>
              </a:rPr>
              <a:t>levator</a:t>
            </a:r>
            <a:r>
              <a:rPr lang="en-US" b="1" dirty="0">
                <a:solidFill>
                  <a:srgbClr val="C00000"/>
                </a:solidFill>
              </a:rPr>
              <a:t> prostate” muscle</a:t>
            </a:r>
            <a:endParaRPr lang="el-GR" b="1" dirty="0">
              <a:solidFill>
                <a:srgbClr val="C00000"/>
              </a:solidFill>
            </a:endParaRPr>
          </a:p>
        </p:txBody>
      </p:sp>
      <p:sp>
        <p:nvSpPr>
          <p:cNvPr id="3" name="Θέση περιεχομένου 2">
            <a:extLst>
              <a:ext uri="{FF2B5EF4-FFF2-40B4-BE49-F238E27FC236}">
                <a16:creationId xmlns:a16="http://schemas.microsoft.com/office/drawing/2014/main" id="{D4ED88A3-56D4-A480-E208-F96DB2FF4BDA}"/>
              </a:ext>
            </a:extLst>
          </p:cNvPr>
          <p:cNvSpPr>
            <a:spLocks noGrp="1"/>
          </p:cNvSpPr>
          <p:nvPr>
            <p:ph idx="1"/>
          </p:nvPr>
        </p:nvSpPr>
        <p:spPr>
          <a:xfrm>
            <a:off x="611560" y="1196752"/>
            <a:ext cx="8424936" cy="5544615"/>
          </a:xfrm>
        </p:spPr>
        <p:txBody>
          <a:bodyPr>
            <a:normAutofit fontScale="92500"/>
          </a:bodyPr>
          <a:lstStyle/>
          <a:p>
            <a:pPr algn="just">
              <a:buFont typeface="Wingdings" pitchFamily="2" charset="2"/>
              <a:buChar char="Ø"/>
            </a:pPr>
            <a:r>
              <a:rPr lang="en-US" sz="2800" dirty="0"/>
              <a:t>The levator prostatae muscle is </a:t>
            </a:r>
            <a:r>
              <a:rPr lang="en-US" sz="2800" dirty="0">
                <a:solidFill>
                  <a:srgbClr val="C00000"/>
                </a:solidFill>
              </a:rPr>
              <a:t>the most anterior and most medial part of the levator ani muscle.</a:t>
            </a:r>
          </a:p>
          <a:p>
            <a:pPr marL="0" indent="0" algn="just">
              <a:buNone/>
            </a:pPr>
            <a:r>
              <a:rPr lang="en-US" sz="2800" dirty="0"/>
              <a:t> </a:t>
            </a:r>
          </a:p>
          <a:p>
            <a:pPr algn="just">
              <a:buFont typeface="Wingdings" pitchFamily="2" charset="2"/>
              <a:buChar char="Ø"/>
            </a:pPr>
            <a:r>
              <a:rPr lang="en-US" sz="2800" dirty="0"/>
              <a:t>These muscle fibers </a:t>
            </a:r>
            <a:r>
              <a:rPr lang="en-US" sz="2800" dirty="0">
                <a:solidFill>
                  <a:srgbClr val="C00000"/>
                </a:solidFill>
              </a:rPr>
              <a:t>pass about the prostate gland and insert into the perineal body </a:t>
            </a:r>
            <a:r>
              <a:rPr lang="en-US" sz="2800" dirty="0"/>
              <a:t>beneath the prostate gland, related to the anterior parts of the levator ani muscle.</a:t>
            </a:r>
          </a:p>
          <a:p>
            <a:pPr marL="0" indent="0" algn="just">
              <a:buNone/>
            </a:pPr>
            <a:endParaRPr lang="en-US" sz="2800" dirty="0"/>
          </a:p>
          <a:p>
            <a:pPr algn="just">
              <a:buFont typeface="Wingdings" pitchFamily="2" charset="2"/>
              <a:buChar char="Ø"/>
            </a:pPr>
            <a:r>
              <a:rPr lang="en-US" sz="2800" dirty="0"/>
              <a:t>The muscle encroaches upon the prostate behind by a U-shaped sling. The "levator prostate" is not an apt term. </a:t>
            </a:r>
            <a:r>
              <a:rPr lang="en-US" sz="2800" dirty="0">
                <a:solidFill>
                  <a:srgbClr val="C00000"/>
                </a:solidFill>
              </a:rPr>
              <a:t>At orgasm, the pubococcygeus muscle contracts strongly and with this, the prostatic portion probably does both lift and compress the prostate gland.</a:t>
            </a:r>
          </a:p>
          <a:p>
            <a:endParaRPr lang="en-US" dirty="0">
              <a:solidFill>
                <a:srgbClr val="C00000"/>
              </a:solidFill>
            </a:endParaRPr>
          </a:p>
          <a:p>
            <a:endParaRPr lang="el-GR" dirty="0"/>
          </a:p>
        </p:txBody>
      </p:sp>
    </p:spTree>
    <p:extLst>
      <p:ext uri="{BB962C8B-B14F-4D97-AF65-F5344CB8AC3E}">
        <p14:creationId xmlns:p14="http://schemas.microsoft.com/office/powerpoint/2010/main" val="3089674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7">
            <a:extLst>
              <a:ext uri="{FF2B5EF4-FFF2-40B4-BE49-F238E27FC236}">
                <a16:creationId xmlns:a16="http://schemas.microsoft.com/office/drawing/2014/main" id="{5B75FD35-5113-0514-EB39-9E1D5588D585}"/>
              </a:ext>
            </a:extLst>
          </p:cNvPr>
          <p:cNvSpPr>
            <a:spLocks noGrp="1"/>
          </p:cNvSpPr>
          <p:nvPr>
            <p:ph idx="1"/>
          </p:nvPr>
        </p:nvSpPr>
        <p:spPr>
          <a:xfrm>
            <a:off x="597765" y="645106"/>
            <a:ext cx="3290998" cy="6096262"/>
          </a:xfrm>
        </p:spPr>
        <p:txBody>
          <a:bodyPr>
            <a:normAutofit/>
          </a:bodyPr>
          <a:lstStyle/>
          <a:p>
            <a:r>
              <a:rPr lang="en-US" sz="3200" dirty="0">
                <a:solidFill>
                  <a:schemeClr val="accent6">
                    <a:lumMod val="50000"/>
                  </a:schemeClr>
                </a:solidFill>
              </a:rPr>
              <a:t>Levator ani muscle (left half), showing levator muscle of prostate</a:t>
            </a:r>
            <a:endParaRPr lang="el-GR" sz="3200" dirty="0">
              <a:solidFill>
                <a:schemeClr val="accent6">
                  <a:lumMod val="50000"/>
                </a:schemeClr>
              </a:solidFill>
            </a:endParaRPr>
          </a:p>
        </p:txBody>
      </p:sp>
      <p:pic>
        <p:nvPicPr>
          <p:cNvPr id="4" name="Θέση περιεχομένου 3">
            <a:extLst>
              <a:ext uri="{FF2B5EF4-FFF2-40B4-BE49-F238E27FC236}">
                <a16:creationId xmlns:a16="http://schemas.microsoft.com/office/drawing/2014/main" id="{F35DA86A-5074-1494-69FD-F4C6A1BB8468}"/>
              </a:ext>
            </a:extLst>
          </p:cNvPr>
          <p:cNvPicPr>
            <a:picLocks noChangeAspect="1"/>
          </p:cNvPicPr>
          <p:nvPr/>
        </p:nvPicPr>
        <p:blipFill rotWithShape="1">
          <a:blip r:embed="rId2"/>
          <a:srcRect l="91" r="3701"/>
          <a:stretch/>
        </p:blipFill>
        <p:spPr>
          <a:xfrm>
            <a:off x="3888763" y="645106"/>
            <a:ext cx="4657472" cy="5247747"/>
          </a:xfrm>
          <a:prstGeom prst="rect">
            <a:avLst/>
          </a:prstGeom>
        </p:spPr>
      </p:pic>
    </p:spTree>
    <p:extLst>
      <p:ext uri="{BB962C8B-B14F-4D97-AF65-F5344CB8AC3E}">
        <p14:creationId xmlns:p14="http://schemas.microsoft.com/office/powerpoint/2010/main" val="3138511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8D1590-F22C-5856-23BB-532379E74FE0}"/>
              </a:ext>
            </a:extLst>
          </p:cNvPr>
          <p:cNvSpPr>
            <a:spLocks noGrp="1"/>
          </p:cNvSpPr>
          <p:nvPr>
            <p:ph type="title"/>
          </p:nvPr>
        </p:nvSpPr>
        <p:spPr>
          <a:xfrm>
            <a:off x="107504" y="116632"/>
            <a:ext cx="8928992" cy="936104"/>
          </a:xfrm>
        </p:spPr>
        <p:txBody>
          <a:bodyPr>
            <a:normAutofit fontScale="90000"/>
          </a:bodyPr>
          <a:lstStyle/>
          <a:p>
            <a:r>
              <a:rPr lang="de-CH" b="1" dirty="0">
                <a:solidFill>
                  <a:srgbClr val="C00000"/>
                </a:solidFill>
              </a:rPr>
              <a:t>Key </a:t>
            </a:r>
            <a:r>
              <a:rPr lang="de-CH" b="1" dirty="0" err="1">
                <a:solidFill>
                  <a:srgbClr val="C00000"/>
                </a:solidFill>
              </a:rPr>
              <a:t>facts</a:t>
            </a:r>
            <a:r>
              <a:rPr lang="de-CH" b="1" dirty="0">
                <a:solidFill>
                  <a:srgbClr val="C00000"/>
                </a:solidFill>
              </a:rPr>
              <a:t> </a:t>
            </a:r>
            <a:r>
              <a:rPr lang="de-CH" b="1" dirty="0" err="1">
                <a:solidFill>
                  <a:srgbClr val="C00000"/>
                </a:solidFill>
              </a:rPr>
              <a:t>about</a:t>
            </a:r>
            <a:r>
              <a:rPr lang="de-CH" b="1" dirty="0">
                <a:solidFill>
                  <a:srgbClr val="C00000"/>
                </a:solidFill>
              </a:rPr>
              <a:t> </a:t>
            </a:r>
            <a:r>
              <a:rPr lang="de-CH" b="1" dirty="0" err="1">
                <a:solidFill>
                  <a:srgbClr val="C00000"/>
                </a:solidFill>
              </a:rPr>
              <a:t>the</a:t>
            </a:r>
            <a:r>
              <a:rPr lang="de-CH" b="1" dirty="0">
                <a:solidFill>
                  <a:srgbClr val="C00000"/>
                </a:solidFill>
              </a:rPr>
              <a:t> male </a:t>
            </a:r>
            <a:r>
              <a:rPr lang="de-CH" b="1" dirty="0" err="1">
                <a:solidFill>
                  <a:srgbClr val="C00000"/>
                </a:solidFill>
              </a:rPr>
              <a:t>reproductive</a:t>
            </a:r>
            <a:r>
              <a:rPr lang="de-CH" b="1" dirty="0">
                <a:solidFill>
                  <a:srgbClr val="C00000"/>
                </a:solidFill>
              </a:rPr>
              <a:t> </a:t>
            </a:r>
            <a:r>
              <a:rPr lang="de-CH" b="1" dirty="0" err="1">
                <a:solidFill>
                  <a:srgbClr val="C00000"/>
                </a:solidFill>
              </a:rPr>
              <a:t>organs</a:t>
            </a:r>
            <a:endParaRPr lang="el-GR" b="1" dirty="0">
              <a:solidFill>
                <a:srgbClr val="C00000"/>
              </a:solidFill>
            </a:endParaRPr>
          </a:p>
        </p:txBody>
      </p:sp>
      <p:graphicFrame>
        <p:nvGraphicFramePr>
          <p:cNvPr id="4" name="Θέση περιεχομένου 3">
            <a:extLst>
              <a:ext uri="{FF2B5EF4-FFF2-40B4-BE49-F238E27FC236}">
                <a16:creationId xmlns:a16="http://schemas.microsoft.com/office/drawing/2014/main" id="{FB14D5B5-ED10-5EB2-FADD-B5BFFDBAAA9C}"/>
              </a:ext>
            </a:extLst>
          </p:cNvPr>
          <p:cNvGraphicFramePr>
            <a:graphicFrameLocks noGrp="1"/>
          </p:cNvGraphicFramePr>
          <p:nvPr>
            <p:ph idx="1"/>
            <p:extLst>
              <p:ext uri="{D42A27DB-BD31-4B8C-83A1-F6EECF244321}">
                <p14:modId xmlns:p14="http://schemas.microsoft.com/office/powerpoint/2010/main" val="1183864652"/>
              </p:ext>
            </p:extLst>
          </p:nvPr>
        </p:nvGraphicFramePr>
        <p:xfrm>
          <a:off x="251520" y="1268760"/>
          <a:ext cx="8784976" cy="5567182"/>
        </p:xfrm>
        <a:graphic>
          <a:graphicData uri="http://schemas.openxmlformats.org/drawingml/2006/table">
            <a:tbl>
              <a:tblPr/>
              <a:tblGrid>
                <a:gridCol w="2016224">
                  <a:extLst>
                    <a:ext uri="{9D8B030D-6E8A-4147-A177-3AD203B41FA5}">
                      <a16:colId xmlns:a16="http://schemas.microsoft.com/office/drawing/2014/main" val="711177826"/>
                    </a:ext>
                  </a:extLst>
                </a:gridCol>
                <a:gridCol w="6768752">
                  <a:extLst>
                    <a:ext uri="{9D8B030D-6E8A-4147-A177-3AD203B41FA5}">
                      <a16:colId xmlns:a16="http://schemas.microsoft.com/office/drawing/2014/main" val="1869143013"/>
                    </a:ext>
                  </a:extLst>
                </a:gridCol>
              </a:tblGrid>
              <a:tr h="542784">
                <a:tc>
                  <a:txBody>
                    <a:bodyPr/>
                    <a:lstStyle/>
                    <a:p>
                      <a:pPr fontAlgn="t">
                        <a:buNone/>
                      </a:pPr>
                      <a:r>
                        <a:rPr lang="de-CH" sz="1800" b="1" u="sng">
                          <a:solidFill>
                            <a:srgbClr val="C00000"/>
                          </a:solidFill>
                          <a:effectLst/>
                          <a:latin typeface="PlutoSansMedium"/>
                        </a:rPr>
                        <a:t>Internal genitalia</a:t>
                      </a: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1800" b="1" dirty="0" err="1">
                          <a:solidFill>
                            <a:srgbClr val="495354"/>
                          </a:solidFill>
                          <a:effectLst/>
                        </a:rPr>
                        <a:t>Testis</a:t>
                      </a:r>
                      <a:r>
                        <a:rPr lang="de-CH" sz="1800" b="1" dirty="0">
                          <a:solidFill>
                            <a:srgbClr val="495354"/>
                          </a:solidFill>
                          <a:effectLst/>
                        </a:rPr>
                        <a:t>, </a:t>
                      </a:r>
                      <a:r>
                        <a:rPr lang="de-CH" sz="1800" b="1" dirty="0" err="1">
                          <a:solidFill>
                            <a:srgbClr val="495354"/>
                          </a:solidFill>
                          <a:effectLst/>
                        </a:rPr>
                        <a:t>epididymis</a:t>
                      </a:r>
                      <a:r>
                        <a:rPr lang="de-CH" sz="1800" b="1" dirty="0">
                          <a:solidFill>
                            <a:srgbClr val="495354"/>
                          </a:solidFill>
                          <a:effectLst/>
                        </a:rPr>
                        <a:t>, </a:t>
                      </a:r>
                      <a:r>
                        <a:rPr lang="de-CH" sz="1800" b="1" dirty="0" err="1">
                          <a:solidFill>
                            <a:srgbClr val="495354"/>
                          </a:solidFill>
                          <a:effectLst/>
                        </a:rPr>
                        <a:t>ductus</a:t>
                      </a:r>
                      <a:r>
                        <a:rPr lang="de-CH" sz="1800" b="1" dirty="0">
                          <a:solidFill>
                            <a:srgbClr val="495354"/>
                          </a:solidFill>
                          <a:effectLst/>
                        </a:rPr>
                        <a:t> </a:t>
                      </a:r>
                      <a:r>
                        <a:rPr lang="de-CH" sz="1800" b="1" dirty="0" err="1">
                          <a:solidFill>
                            <a:srgbClr val="495354"/>
                          </a:solidFill>
                          <a:effectLst/>
                        </a:rPr>
                        <a:t>deferens</a:t>
                      </a:r>
                      <a:r>
                        <a:rPr lang="de-CH" sz="1800" b="1" dirty="0">
                          <a:solidFill>
                            <a:srgbClr val="495354"/>
                          </a:solidFill>
                          <a:effectLst/>
                        </a:rPr>
                        <a:t>, </a:t>
                      </a:r>
                      <a:r>
                        <a:rPr lang="de-CH" sz="1800" b="1" dirty="0" err="1">
                          <a:solidFill>
                            <a:srgbClr val="495354"/>
                          </a:solidFill>
                          <a:effectLst/>
                        </a:rPr>
                        <a:t>ejaculatory</a:t>
                      </a:r>
                      <a:r>
                        <a:rPr lang="de-CH" sz="1800" b="1" dirty="0">
                          <a:solidFill>
                            <a:srgbClr val="495354"/>
                          </a:solidFill>
                          <a:effectLst/>
                        </a:rPr>
                        <a:t> </a:t>
                      </a:r>
                      <a:r>
                        <a:rPr lang="de-CH" sz="1800" b="1" dirty="0" err="1">
                          <a:solidFill>
                            <a:srgbClr val="495354"/>
                          </a:solidFill>
                          <a:effectLst/>
                        </a:rPr>
                        <a:t>ducts</a:t>
                      </a:r>
                      <a:r>
                        <a:rPr lang="de-CH" sz="1800" b="1" dirty="0">
                          <a:solidFill>
                            <a:srgbClr val="495354"/>
                          </a:solidFill>
                          <a:effectLst/>
                        </a:rPr>
                        <a:t>, </a:t>
                      </a:r>
                      <a:r>
                        <a:rPr lang="de-CH" sz="1800" b="1" dirty="0" err="1">
                          <a:solidFill>
                            <a:srgbClr val="495354"/>
                          </a:solidFill>
                          <a:effectLst/>
                        </a:rPr>
                        <a:t>seminal</a:t>
                      </a:r>
                      <a:r>
                        <a:rPr lang="de-CH" sz="1800" b="1" dirty="0">
                          <a:solidFill>
                            <a:srgbClr val="495354"/>
                          </a:solidFill>
                          <a:effectLst/>
                        </a:rPr>
                        <a:t>, </a:t>
                      </a:r>
                      <a:r>
                        <a:rPr lang="de-CH" sz="1800" b="1" dirty="0" err="1">
                          <a:solidFill>
                            <a:srgbClr val="495354"/>
                          </a:solidFill>
                          <a:effectLst/>
                        </a:rPr>
                        <a:t>prostate</a:t>
                      </a:r>
                      <a:r>
                        <a:rPr lang="de-CH" sz="1800" b="1" dirty="0">
                          <a:solidFill>
                            <a:srgbClr val="495354"/>
                          </a:solidFill>
                          <a:effectLst/>
                        </a:rPr>
                        <a:t> and </a:t>
                      </a:r>
                      <a:r>
                        <a:rPr lang="de-CH" sz="1800" b="1" dirty="0" err="1">
                          <a:solidFill>
                            <a:srgbClr val="495354"/>
                          </a:solidFill>
                          <a:effectLst/>
                        </a:rPr>
                        <a:t>bulbourethral</a:t>
                      </a:r>
                      <a:r>
                        <a:rPr lang="de-CH" sz="1800" b="1" dirty="0">
                          <a:solidFill>
                            <a:srgbClr val="495354"/>
                          </a:solidFill>
                          <a:effectLst/>
                        </a:rPr>
                        <a:t> </a:t>
                      </a:r>
                      <a:r>
                        <a:rPr lang="de-CH" sz="1800" b="1" dirty="0" err="1">
                          <a:solidFill>
                            <a:srgbClr val="495354"/>
                          </a:solidFill>
                          <a:effectLst/>
                        </a:rPr>
                        <a:t>glands</a:t>
                      </a:r>
                      <a:endParaRPr lang="de-CH" sz="1800" b="1" dirty="0">
                        <a:solidFill>
                          <a:srgbClr val="495354"/>
                        </a:solidFill>
                        <a:effectLst/>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275234079"/>
                  </a:ext>
                </a:extLst>
              </a:tr>
              <a:tr h="542784">
                <a:tc>
                  <a:txBody>
                    <a:bodyPr/>
                    <a:lstStyle/>
                    <a:p>
                      <a:pPr fontAlgn="t">
                        <a:buNone/>
                      </a:pPr>
                      <a:r>
                        <a:rPr lang="de-CH" sz="1800" b="1" u="sng">
                          <a:solidFill>
                            <a:srgbClr val="C00000"/>
                          </a:solidFill>
                          <a:effectLst/>
                          <a:latin typeface="PlutoSansMedium"/>
                        </a:rPr>
                        <a:t>External genitalia</a:t>
                      </a: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1800" b="1" dirty="0">
                          <a:solidFill>
                            <a:srgbClr val="495354"/>
                          </a:solidFill>
                          <a:effectLst/>
                        </a:rPr>
                        <a:t>Distal </a:t>
                      </a:r>
                      <a:r>
                        <a:rPr lang="de-CH" sz="1800" b="1" dirty="0" err="1">
                          <a:solidFill>
                            <a:srgbClr val="495354"/>
                          </a:solidFill>
                          <a:effectLst/>
                        </a:rPr>
                        <a:t>urethra</a:t>
                      </a:r>
                      <a:r>
                        <a:rPr lang="de-CH" sz="1800" b="1" dirty="0">
                          <a:solidFill>
                            <a:srgbClr val="495354"/>
                          </a:solidFill>
                          <a:effectLst/>
                        </a:rPr>
                        <a:t>, </a:t>
                      </a:r>
                      <a:r>
                        <a:rPr lang="de-CH" sz="1800" b="1" dirty="0" err="1">
                          <a:solidFill>
                            <a:srgbClr val="495354"/>
                          </a:solidFill>
                          <a:effectLst/>
                        </a:rPr>
                        <a:t>scrotum</a:t>
                      </a:r>
                      <a:r>
                        <a:rPr lang="de-CH" sz="1800" b="1" dirty="0">
                          <a:solidFill>
                            <a:srgbClr val="495354"/>
                          </a:solidFill>
                          <a:effectLst/>
                        </a:rPr>
                        <a:t> and </a:t>
                      </a:r>
                      <a:r>
                        <a:rPr lang="de-CH" sz="1800" b="1" dirty="0" err="1">
                          <a:solidFill>
                            <a:srgbClr val="495354"/>
                          </a:solidFill>
                          <a:effectLst/>
                        </a:rPr>
                        <a:t>penis</a:t>
                      </a:r>
                      <a:endParaRPr lang="de-CH" sz="1800" b="1" dirty="0">
                        <a:solidFill>
                          <a:srgbClr val="495354"/>
                        </a:solidFill>
                        <a:effectLst/>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97207720"/>
                  </a:ext>
                </a:extLst>
              </a:tr>
              <a:tr h="945676">
                <a:tc>
                  <a:txBody>
                    <a:bodyPr/>
                    <a:lstStyle/>
                    <a:p>
                      <a:pPr fontAlgn="t">
                        <a:buNone/>
                      </a:pPr>
                      <a:r>
                        <a:rPr lang="de-CH" sz="1800" b="1" u="sng">
                          <a:solidFill>
                            <a:srgbClr val="C00000"/>
                          </a:solidFill>
                          <a:effectLst/>
                          <a:latin typeface="PlutoSansMedium"/>
                        </a:rPr>
                        <a:t>Blood supply</a:t>
                      </a: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1800" b="1" u="sng" dirty="0">
                          <a:solidFill>
                            <a:srgbClr val="C00000"/>
                          </a:solidFill>
                          <a:effectLst/>
                          <a:latin typeface="PlutoSansMedium"/>
                        </a:rPr>
                        <a:t>Internal </a:t>
                      </a:r>
                      <a:r>
                        <a:rPr lang="de-CH" sz="1800" b="1" u="sng" dirty="0" err="1">
                          <a:solidFill>
                            <a:srgbClr val="C00000"/>
                          </a:solidFill>
                          <a:effectLst/>
                          <a:latin typeface="PlutoSansMedium"/>
                        </a:rPr>
                        <a:t>genitalia</a:t>
                      </a:r>
                      <a:r>
                        <a:rPr lang="de-CH" sz="1800" b="1" i="1" u="sng" dirty="0">
                          <a:solidFill>
                            <a:srgbClr val="C00000"/>
                          </a:solidFill>
                          <a:effectLst/>
                        </a:rPr>
                        <a:t>:</a:t>
                      </a:r>
                      <a:r>
                        <a:rPr lang="de-CH" sz="1800" b="1" u="sng" dirty="0">
                          <a:solidFill>
                            <a:srgbClr val="C00000"/>
                          </a:solidFill>
                          <a:effectLst/>
                        </a:rPr>
                        <a:t> </a:t>
                      </a:r>
                      <a:r>
                        <a:rPr lang="de-CH" sz="1800" b="1" dirty="0" err="1">
                          <a:solidFill>
                            <a:srgbClr val="495354"/>
                          </a:solidFill>
                          <a:effectLst/>
                        </a:rPr>
                        <a:t>testicular</a:t>
                      </a:r>
                      <a:r>
                        <a:rPr lang="de-CH" sz="1800" b="1" dirty="0">
                          <a:solidFill>
                            <a:srgbClr val="495354"/>
                          </a:solidFill>
                          <a:effectLst/>
                        </a:rPr>
                        <a:t>, </a:t>
                      </a:r>
                      <a:r>
                        <a:rPr lang="de-CH" sz="1800" b="1" u="none" dirty="0">
                          <a:solidFill>
                            <a:schemeClr val="tx1"/>
                          </a:solidFill>
                          <a:effectLst/>
                          <a:hlinkClick r:id="rId3">
                            <a:extLst>
                              <a:ext uri="{A12FA001-AC4F-418D-AE19-62706E023703}">
                                <ahyp:hlinkClr xmlns:ahyp="http://schemas.microsoft.com/office/drawing/2018/hyperlinkcolor" val="tx"/>
                              </a:ext>
                            </a:extLst>
                          </a:hlinkClick>
                        </a:rPr>
                        <a:t>superior vesical</a:t>
                      </a:r>
                      <a:r>
                        <a:rPr lang="de-CH" sz="1800" b="1" u="none" dirty="0">
                          <a:solidFill>
                            <a:schemeClr val="tx1"/>
                          </a:solidFill>
                          <a:effectLst/>
                        </a:rPr>
                        <a:t> </a:t>
                      </a:r>
                      <a:r>
                        <a:rPr lang="de-CH" sz="1800" b="1" dirty="0">
                          <a:solidFill>
                            <a:srgbClr val="495354"/>
                          </a:solidFill>
                          <a:effectLst/>
                        </a:rPr>
                        <a:t>and inferior </a:t>
                      </a:r>
                      <a:r>
                        <a:rPr lang="de-CH" sz="1800" b="1" dirty="0" err="1">
                          <a:solidFill>
                            <a:srgbClr val="495354"/>
                          </a:solidFill>
                          <a:effectLst/>
                        </a:rPr>
                        <a:t>vesical</a:t>
                      </a:r>
                      <a:r>
                        <a:rPr lang="de-CH" sz="1800" b="1" dirty="0">
                          <a:solidFill>
                            <a:srgbClr val="495354"/>
                          </a:solidFill>
                          <a:effectLst/>
                        </a:rPr>
                        <a:t> </a:t>
                      </a:r>
                      <a:r>
                        <a:rPr lang="de-CH" sz="1800" b="1" dirty="0" err="1">
                          <a:solidFill>
                            <a:srgbClr val="495354"/>
                          </a:solidFill>
                          <a:effectLst/>
                        </a:rPr>
                        <a:t>arteries</a:t>
                      </a:r>
                      <a:r>
                        <a:rPr lang="de-CH" sz="1800" b="1" dirty="0">
                          <a:solidFill>
                            <a:srgbClr val="495354"/>
                          </a:solidFill>
                          <a:effectLst/>
                        </a:rPr>
                        <a:t>, </a:t>
                      </a:r>
                      <a:r>
                        <a:rPr lang="de-CH" sz="1800" b="1" dirty="0" err="1">
                          <a:solidFill>
                            <a:srgbClr val="495354"/>
                          </a:solidFill>
                          <a:effectLst/>
                        </a:rPr>
                        <a:t>middle</a:t>
                      </a:r>
                      <a:r>
                        <a:rPr lang="de-CH" sz="1800" b="1" dirty="0">
                          <a:solidFill>
                            <a:srgbClr val="495354"/>
                          </a:solidFill>
                          <a:effectLst/>
                        </a:rPr>
                        <a:t> </a:t>
                      </a:r>
                      <a:r>
                        <a:rPr lang="de-CH" sz="1800" b="1" dirty="0" err="1">
                          <a:solidFill>
                            <a:srgbClr val="495354"/>
                          </a:solidFill>
                          <a:effectLst/>
                        </a:rPr>
                        <a:t>rectal</a:t>
                      </a:r>
                      <a:r>
                        <a:rPr lang="de-CH" sz="1800" b="1" dirty="0">
                          <a:solidFill>
                            <a:srgbClr val="495354"/>
                          </a:solidFill>
                          <a:effectLst/>
                        </a:rPr>
                        <a:t> </a:t>
                      </a:r>
                      <a:r>
                        <a:rPr lang="de-CH" sz="1800" b="1" dirty="0" err="1">
                          <a:solidFill>
                            <a:srgbClr val="495354"/>
                          </a:solidFill>
                          <a:effectLst/>
                        </a:rPr>
                        <a:t>arteries</a:t>
                      </a:r>
                      <a:br>
                        <a:rPr lang="de-CH" sz="1800" b="1" dirty="0">
                          <a:solidFill>
                            <a:srgbClr val="495354"/>
                          </a:solidFill>
                          <a:effectLst/>
                        </a:rPr>
                      </a:br>
                      <a:r>
                        <a:rPr lang="de-CH" sz="1800" b="1" u="sng" dirty="0">
                          <a:solidFill>
                            <a:srgbClr val="C00000"/>
                          </a:solidFill>
                          <a:effectLst/>
                          <a:latin typeface="PlutoSansMedium"/>
                        </a:rPr>
                        <a:t>External </a:t>
                      </a:r>
                      <a:r>
                        <a:rPr lang="de-CH" sz="1800" b="1" u="sng" dirty="0" err="1">
                          <a:solidFill>
                            <a:srgbClr val="C00000"/>
                          </a:solidFill>
                          <a:effectLst/>
                          <a:latin typeface="PlutoSansMedium"/>
                        </a:rPr>
                        <a:t>genitalia</a:t>
                      </a:r>
                      <a:r>
                        <a:rPr lang="de-CH" sz="1800" b="1" i="1" dirty="0">
                          <a:solidFill>
                            <a:srgbClr val="495354"/>
                          </a:solidFill>
                          <a:effectLst/>
                        </a:rPr>
                        <a:t>:</a:t>
                      </a:r>
                      <a:r>
                        <a:rPr lang="de-CH" sz="1800" b="1" dirty="0">
                          <a:solidFill>
                            <a:srgbClr val="495354"/>
                          </a:solidFill>
                          <a:effectLst/>
                        </a:rPr>
                        <a:t> internal </a:t>
                      </a:r>
                      <a:r>
                        <a:rPr lang="de-CH" sz="1800" b="1" dirty="0" err="1">
                          <a:solidFill>
                            <a:srgbClr val="495354"/>
                          </a:solidFill>
                          <a:effectLst/>
                        </a:rPr>
                        <a:t>pudendal</a:t>
                      </a:r>
                      <a:r>
                        <a:rPr lang="de-CH" sz="1800" b="1" dirty="0">
                          <a:solidFill>
                            <a:srgbClr val="495354"/>
                          </a:solidFill>
                          <a:effectLst/>
                        </a:rPr>
                        <a:t>, external </a:t>
                      </a:r>
                      <a:r>
                        <a:rPr lang="de-CH" sz="1800" b="1" dirty="0" err="1">
                          <a:solidFill>
                            <a:srgbClr val="495354"/>
                          </a:solidFill>
                          <a:effectLst/>
                        </a:rPr>
                        <a:t>pudendal</a:t>
                      </a:r>
                      <a:r>
                        <a:rPr lang="de-CH" sz="1800" b="1" dirty="0">
                          <a:solidFill>
                            <a:srgbClr val="495354"/>
                          </a:solidFill>
                          <a:effectLst/>
                        </a:rPr>
                        <a:t> </a:t>
                      </a:r>
                      <a:r>
                        <a:rPr lang="de-CH" sz="1800" b="1" dirty="0" err="1">
                          <a:solidFill>
                            <a:srgbClr val="495354"/>
                          </a:solidFill>
                          <a:effectLst/>
                        </a:rPr>
                        <a:t>arteries</a:t>
                      </a:r>
                      <a:endParaRPr lang="de-CH" sz="1800" b="1" dirty="0">
                        <a:solidFill>
                          <a:srgbClr val="495354"/>
                        </a:solidFill>
                        <a:effectLst/>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414811568"/>
                  </a:ext>
                </a:extLst>
              </a:tr>
              <a:tr h="1651366">
                <a:tc>
                  <a:txBody>
                    <a:bodyPr/>
                    <a:lstStyle/>
                    <a:p>
                      <a:pPr fontAlgn="t">
                        <a:buNone/>
                      </a:pPr>
                      <a:r>
                        <a:rPr lang="de-CH" sz="1800" b="1" u="sng">
                          <a:solidFill>
                            <a:srgbClr val="C00000"/>
                          </a:solidFill>
                          <a:effectLst/>
                          <a:latin typeface="PlutoSansMedium"/>
                        </a:rPr>
                        <a:t>Innervation</a:t>
                      </a: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1800" b="1" u="sng" dirty="0">
                          <a:solidFill>
                            <a:srgbClr val="C00000"/>
                          </a:solidFill>
                          <a:effectLst/>
                          <a:latin typeface="PlutoSansMedium"/>
                        </a:rPr>
                        <a:t>Internal </a:t>
                      </a:r>
                      <a:r>
                        <a:rPr lang="de-CH" sz="1800" b="1" u="sng" dirty="0" err="1">
                          <a:solidFill>
                            <a:srgbClr val="C00000"/>
                          </a:solidFill>
                          <a:effectLst/>
                          <a:latin typeface="PlutoSansMedium"/>
                        </a:rPr>
                        <a:t>genitalia</a:t>
                      </a:r>
                      <a:r>
                        <a:rPr lang="de-CH" sz="1800" b="1" i="1" u="sng" dirty="0">
                          <a:solidFill>
                            <a:srgbClr val="C00000"/>
                          </a:solidFill>
                          <a:effectLst/>
                        </a:rPr>
                        <a:t>:</a:t>
                      </a:r>
                      <a:r>
                        <a:rPr lang="de-CH" sz="1800" b="1" u="sng" dirty="0">
                          <a:solidFill>
                            <a:srgbClr val="C00000"/>
                          </a:solidFill>
                          <a:effectLst/>
                        </a:rPr>
                        <a:t> </a:t>
                      </a:r>
                      <a:r>
                        <a:rPr lang="de-CH" sz="1800" b="1" dirty="0" err="1">
                          <a:solidFill>
                            <a:srgbClr val="495354"/>
                          </a:solidFill>
                          <a:effectLst/>
                        </a:rPr>
                        <a:t>Lumbar</a:t>
                      </a:r>
                      <a:r>
                        <a:rPr lang="de-CH" sz="1800" b="1" dirty="0">
                          <a:solidFill>
                            <a:srgbClr val="495354"/>
                          </a:solidFill>
                          <a:effectLst/>
                        </a:rPr>
                        <a:t> </a:t>
                      </a:r>
                      <a:r>
                        <a:rPr lang="de-CH" sz="1800" b="1" dirty="0" err="1">
                          <a:solidFill>
                            <a:srgbClr val="495354"/>
                          </a:solidFill>
                          <a:effectLst/>
                        </a:rPr>
                        <a:t>splanchnic</a:t>
                      </a:r>
                      <a:r>
                        <a:rPr lang="de-CH" sz="1800" b="1" dirty="0">
                          <a:solidFill>
                            <a:srgbClr val="495354"/>
                          </a:solidFill>
                          <a:effectLst/>
                        </a:rPr>
                        <a:t> </a:t>
                      </a:r>
                      <a:r>
                        <a:rPr lang="de-CH" sz="1800" b="1" dirty="0" err="1">
                          <a:solidFill>
                            <a:srgbClr val="495354"/>
                          </a:solidFill>
                          <a:effectLst/>
                        </a:rPr>
                        <a:t>nerves</a:t>
                      </a:r>
                      <a:r>
                        <a:rPr lang="de-CH" sz="1800" b="1" dirty="0">
                          <a:solidFill>
                            <a:srgbClr val="495354"/>
                          </a:solidFill>
                          <a:effectLst/>
                        </a:rPr>
                        <a:t>, </a:t>
                      </a:r>
                      <a:r>
                        <a:rPr lang="de-CH" sz="1800" b="1" dirty="0" err="1">
                          <a:solidFill>
                            <a:srgbClr val="495354"/>
                          </a:solidFill>
                          <a:effectLst/>
                        </a:rPr>
                        <a:t>hypogastric</a:t>
                      </a:r>
                      <a:r>
                        <a:rPr lang="de-CH" sz="1800" b="1" dirty="0">
                          <a:solidFill>
                            <a:srgbClr val="495354"/>
                          </a:solidFill>
                          <a:effectLst/>
                        </a:rPr>
                        <a:t> and </a:t>
                      </a:r>
                      <a:r>
                        <a:rPr lang="de-CH" sz="1800" b="1" dirty="0" err="1">
                          <a:solidFill>
                            <a:srgbClr val="495354"/>
                          </a:solidFill>
                          <a:effectLst/>
                        </a:rPr>
                        <a:t>pelvic</a:t>
                      </a:r>
                      <a:r>
                        <a:rPr lang="de-CH" sz="1800" b="1" dirty="0">
                          <a:solidFill>
                            <a:srgbClr val="495354"/>
                          </a:solidFill>
                          <a:effectLst/>
                        </a:rPr>
                        <a:t> </a:t>
                      </a:r>
                      <a:r>
                        <a:rPr lang="de-CH" sz="1800" b="1" dirty="0" err="1">
                          <a:solidFill>
                            <a:srgbClr val="495354"/>
                          </a:solidFill>
                          <a:effectLst/>
                        </a:rPr>
                        <a:t>plexuses</a:t>
                      </a:r>
                      <a:r>
                        <a:rPr lang="de-CH" sz="1800" b="1" dirty="0">
                          <a:solidFill>
                            <a:srgbClr val="495354"/>
                          </a:solidFill>
                          <a:effectLst/>
                        </a:rPr>
                        <a:t> (</a:t>
                      </a:r>
                      <a:r>
                        <a:rPr lang="de-CH" sz="1800" b="1" dirty="0" err="1">
                          <a:solidFill>
                            <a:srgbClr val="495354"/>
                          </a:solidFill>
                          <a:effectLst/>
                        </a:rPr>
                        <a:t>sympathetic</a:t>
                      </a:r>
                      <a:r>
                        <a:rPr lang="de-CH" sz="1800" b="1" dirty="0">
                          <a:solidFill>
                            <a:srgbClr val="495354"/>
                          </a:solidFill>
                          <a:effectLst/>
                        </a:rPr>
                        <a:t>); </a:t>
                      </a:r>
                      <a:r>
                        <a:rPr lang="de-CH" sz="1800" b="1" dirty="0" err="1">
                          <a:solidFill>
                            <a:srgbClr val="495354"/>
                          </a:solidFill>
                          <a:effectLst/>
                        </a:rPr>
                        <a:t>pelvic</a:t>
                      </a:r>
                      <a:r>
                        <a:rPr lang="de-CH" sz="1800" b="1" dirty="0">
                          <a:solidFill>
                            <a:srgbClr val="495354"/>
                          </a:solidFill>
                          <a:effectLst/>
                        </a:rPr>
                        <a:t> </a:t>
                      </a:r>
                      <a:r>
                        <a:rPr lang="de-CH" sz="1800" b="1" dirty="0" err="1">
                          <a:solidFill>
                            <a:srgbClr val="495354"/>
                          </a:solidFill>
                          <a:effectLst/>
                        </a:rPr>
                        <a:t>splanchnic</a:t>
                      </a:r>
                      <a:r>
                        <a:rPr lang="de-CH" sz="1800" b="1" dirty="0">
                          <a:solidFill>
                            <a:srgbClr val="495354"/>
                          </a:solidFill>
                          <a:effectLst/>
                        </a:rPr>
                        <a:t> </a:t>
                      </a:r>
                      <a:r>
                        <a:rPr lang="de-CH" sz="1800" b="1" dirty="0" err="1">
                          <a:solidFill>
                            <a:srgbClr val="495354"/>
                          </a:solidFill>
                          <a:effectLst/>
                        </a:rPr>
                        <a:t>nerves</a:t>
                      </a:r>
                      <a:r>
                        <a:rPr lang="de-CH" sz="1800" b="1" dirty="0">
                          <a:solidFill>
                            <a:srgbClr val="495354"/>
                          </a:solidFill>
                          <a:effectLst/>
                        </a:rPr>
                        <a:t> (</a:t>
                      </a:r>
                      <a:r>
                        <a:rPr lang="de-CH" sz="1800" b="1" dirty="0" err="1">
                          <a:solidFill>
                            <a:srgbClr val="495354"/>
                          </a:solidFill>
                          <a:effectLst/>
                        </a:rPr>
                        <a:t>parasympathetic</a:t>
                      </a:r>
                      <a:r>
                        <a:rPr lang="de-CH" sz="1800" b="1" dirty="0">
                          <a:solidFill>
                            <a:srgbClr val="495354"/>
                          </a:solidFill>
                          <a:effectLst/>
                        </a:rPr>
                        <a:t>)</a:t>
                      </a:r>
                      <a:br>
                        <a:rPr lang="de-CH" sz="1800" b="1" dirty="0">
                          <a:solidFill>
                            <a:srgbClr val="495354"/>
                          </a:solidFill>
                          <a:effectLst/>
                        </a:rPr>
                      </a:br>
                      <a:r>
                        <a:rPr lang="de-CH" sz="1800" b="1" u="sng" dirty="0">
                          <a:solidFill>
                            <a:srgbClr val="C00000"/>
                          </a:solidFill>
                          <a:effectLst/>
                          <a:latin typeface="PlutoSansMedium"/>
                        </a:rPr>
                        <a:t>External </a:t>
                      </a:r>
                      <a:r>
                        <a:rPr lang="de-CH" sz="1800" b="1" u="sng" dirty="0" err="1">
                          <a:solidFill>
                            <a:srgbClr val="C00000"/>
                          </a:solidFill>
                          <a:effectLst/>
                          <a:latin typeface="PlutoSansMedium"/>
                        </a:rPr>
                        <a:t>genitalia</a:t>
                      </a:r>
                      <a:r>
                        <a:rPr lang="de-CH" sz="1800" b="1" i="1" u="sng" dirty="0">
                          <a:solidFill>
                            <a:srgbClr val="C00000"/>
                          </a:solidFill>
                          <a:effectLst/>
                        </a:rPr>
                        <a:t>:</a:t>
                      </a:r>
                      <a:r>
                        <a:rPr lang="de-CH" sz="1800" b="1" u="sng" dirty="0">
                          <a:solidFill>
                            <a:srgbClr val="C00000"/>
                          </a:solidFill>
                          <a:effectLst/>
                        </a:rPr>
                        <a:t> </a:t>
                      </a:r>
                      <a:r>
                        <a:rPr lang="de-CH" sz="1800" b="1" dirty="0" err="1">
                          <a:solidFill>
                            <a:srgbClr val="495354"/>
                          </a:solidFill>
                          <a:effectLst/>
                        </a:rPr>
                        <a:t>Pudendal</a:t>
                      </a:r>
                      <a:r>
                        <a:rPr lang="de-CH" sz="1800" b="1" dirty="0">
                          <a:solidFill>
                            <a:srgbClr val="495354"/>
                          </a:solidFill>
                          <a:effectLst/>
                        </a:rPr>
                        <a:t> nerve (</a:t>
                      </a:r>
                      <a:r>
                        <a:rPr lang="de-CH" sz="1800" b="1" dirty="0" err="1">
                          <a:solidFill>
                            <a:srgbClr val="495354"/>
                          </a:solidFill>
                          <a:effectLst/>
                        </a:rPr>
                        <a:t>sensory</a:t>
                      </a:r>
                      <a:r>
                        <a:rPr lang="de-CH" sz="1800" b="1" dirty="0">
                          <a:solidFill>
                            <a:srgbClr val="495354"/>
                          </a:solidFill>
                          <a:effectLst/>
                        </a:rPr>
                        <a:t>, </a:t>
                      </a:r>
                      <a:r>
                        <a:rPr lang="de-CH" sz="1800" b="1" dirty="0" err="1">
                          <a:solidFill>
                            <a:srgbClr val="495354"/>
                          </a:solidFill>
                          <a:effectLst/>
                        </a:rPr>
                        <a:t>sympathetic</a:t>
                      </a:r>
                      <a:r>
                        <a:rPr lang="de-CH" sz="1800" b="1" dirty="0">
                          <a:solidFill>
                            <a:srgbClr val="495354"/>
                          </a:solidFill>
                          <a:effectLst/>
                        </a:rPr>
                        <a:t>, </a:t>
                      </a:r>
                      <a:r>
                        <a:rPr lang="de-CH" sz="1800" b="1" dirty="0" err="1">
                          <a:solidFill>
                            <a:srgbClr val="495354"/>
                          </a:solidFill>
                          <a:effectLst/>
                        </a:rPr>
                        <a:t>somatic</a:t>
                      </a:r>
                      <a:r>
                        <a:rPr lang="de-CH" sz="1800" b="1" dirty="0">
                          <a:solidFill>
                            <a:srgbClr val="495354"/>
                          </a:solidFill>
                          <a:effectLst/>
                        </a:rPr>
                        <a:t> </a:t>
                      </a:r>
                      <a:r>
                        <a:rPr lang="de-CH" sz="1800" b="1" dirty="0" err="1">
                          <a:solidFill>
                            <a:srgbClr val="495354"/>
                          </a:solidFill>
                          <a:effectLst/>
                        </a:rPr>
                        <a:t>motor</a:t>
                      </a:r>
                      <a:r>
                        <a:rPr lang="de-CH" sz="1800" b="1" dirty="0">
                          <a:solidFill>
                            <a:srgbClr val="495354"/>
                          </a:solidFill>
                          <a:effectLst/>
                        </a:rPr>
                        <a:t>); </a:t>
                      </a:r>
                      <a:r>
                        <a:rPr lang="de-CH" sz="1800" b="1" dirty="0" err="1">
                          <a:solidFill>
                            <a:srgbClr val="495354"/>
                          </a:solidFill>
                          <a:effectLst/>
                        </a:rPr>
                        <a:t>prostatic</a:t>
                      </a:r>
                      <a:r>
                        <a:rPr lang="de-CH" sz="1800" b="1" dirty="0">
                          <a:solidFill>
                            <a:srgbClr val="495354"/>
                          </a:solidFill>
                          <a:effectLst/>
                        </a:rPr>
                        <a:t> </a:t>
                      </a:r>
                      <a:r>
                        <a:rPr lang="de-CH" sz="1800" b="1" dirty="0" err="1">
                          <a:solidFill>
                            <a:srgbClr val="495354"/>
                          </a:solidFill>
                          <a:effectLst/>
                        </a:rPr>
                        <a:t>plexus</a:t>
                      </a:r>
                      <a:r>
                        <a:rPr lang="de-CH" sz="1800" b="1" dirty="0">
                          <a:solidFill>
                            <a:srgbClr val="495354"/>
                          </a:solidFill>
                          <a:effectLst/>
                        </a:rPr>
                        <a:t> (</a:t>
                      </a:r>
                      <a:r>
                        <a:rPr lang="de-CH" sz="1800" b="1" dirty="0" err="1">
                          <a:solidFill>
                            <a:srgbClr val="495354"/>
                          </a:solidFill>
                          <a:effectLst/>
                        </a:rPr>
                        <a:t>parasympathetic</a:t>
                      </a:r>
                      <a:r>
                        <a:rPr lang="de-CH" sz="1800" b="1" dirty="0">
                          <a:solidFill>
                            <a:srgbClr val="495354"/>
                          </a:solidFill>
                          <a:effectLst/>
                        </a:rPr>
                        <a:t>)</a:t>
                      </a:r>
                      <a:br>
                        <a:rPr lang="de-CH" sz="1800" b="1" dirty="0">
                          <a:solidFill>
                            <a:srgbClr val="495354"/>
                          </a:solidFill>
                          <a:effectLst/>
                        </a:rPr>
                      </a:br>
                      <a:r>
                        <a:rPr lang="de-CH" sz="1800" b="1" i="1" dirty="0" err="1">
                          <a:solidFill>
                            <a:srgbClr val="495354"/>
                          </a:solidFill>
                          <a:effectLst/>
                        </a:rPr>
                        <a:t>Mnemonic</a:t>
                      </a:r>
                      <a:r>
                        <a:rPr lang="de-CH" sz="1800" b="1" i="1" dirty="0">
                          <a:solidFill>
                            <a:srgbClr val="495354"/>
                          </a:solidFill>
                          <a:effectLst/>
                        </a:rPr>
                        <a:t>: </a:t>
                      </a:r>
                      <a:r>
                        <a:rPr lang="de-CH" sz="1800" b="1" dirty="0">
                          <a:solidFill>
                            <a:srgbClr val="495354"/>
                          </a:solidFill>
                          <a:effectLst/>
                        </a:rPr>
                        <a:t> </a:t>
                      </a:r>
                      <a:r>
                        <a:rPr lang="de-CH" sz="1800" b="1" dirty="0">
                          <a:solidFill>
                            <a:srgbClr val="495354"/>
                          </a:solidFill>
                          <a:effectLst/>
                          <a:latin typeface="PlutoSansMedium"/>
                        </a:rPr>
                        <a:t>P</a:t>
                      </a:r>
                      <a:r>
                        <a:rPr lang="de-CH" sz="1800" b="1" dirty="0">
                          <a:solidFill>
                            <a:srgbClr val="495354"/>
                          </a:solidFill>
                          <a:effectLst/>
                        </a:rPr>
                        <a:t>oint &amp; </a:t>
                      </a:r>
                      <a:r>
                        <a:rPr lang="de-CH" sz="1800" b="1" dirty="0">
                          <a:solidFill>
                            <a:srgbClr val="495354"/>
                          </a:solidFill>
                          <a:effectLst/>
                          <a:latin typeface="PlutoSansMedium"/>
                        </a:rPr>
                        <a:t>S</a:t>
                      </a:r>
                      <a:r>
                        <a:rPr lang="de-CH" sz="1800" b="1" dirty="0">
                          <a:solidFill>
                            <a:srgbClr val="495354"/>
                          </a:solidFill>
                          <a:effectLst/>
                        </a:rPr>
                        <a:t>hoot </a:t>
                      </a:r>
                      <a:r>
                        <a:rPr lang="de-CH" sz="2000" b="1" dirty="0">
                          <a:solidFill>
                            <a:srgbClr val="C00000"/>
                          </a:solidFill>
                          <a:effectLst/>
                        </a:rPr>
                        <a:t>(</a:t>
                      </a:r>
                      <a:r>
                        <a:rPr lang="de-CH" sz="2000" b="1" dirty="0" err="1">
                          <a:solidFill>
                            <a:srgbClr val="C00000"/>
                          </a:solidFill>
                          <a:effectLst/>
                          <a:latin typeface="PlutoSansMedium"/>
                        </a:rPr>
                        <a:t>P</a:t>
                      </a:r>
                      <a:r>
                        <a:rPr lang="de-CH" sz="2000" b="1" dirty="0" err="1">
                          <a:solidFill>
                            <a:srgbClr val="C00000"/>
                          </a:solidFill>
                          <a:effectLst/>
                        </a:rPr>
                        <a:t>arasympathetic</a:t>
                      </a:r>
                      <a:r>
                        <a:rPr lang="de-CH" sz="2000" b="1" dirty="0">
                          <a:solidFill>
                            <a:srgbClr val="C00000"/>
                          </a:solidFill>
                          <a:effectLst/>
                        </a:rPr>
                        <a:t> </a:t>
                      </a:r>
                      <a:r>
                        <a:rPr lang="de-CH" sz="2000" b="1" dirty="0" err="1">
                          <a:solidFill>
                            <a:srgbClr val="C00000"/>
                          </a:solidFill>
                          <a:effectLst/>
                        </a:rPr>
                        <a:t>system</a:t>
                      </a:r>
                      <a:r>
                        <a:rPr lang="de-CH" sz="2000" b="1" dirty="0">
                          <a:solidFill>
                            <a:srgbClr val="C00000"/>
                          </a:solidFill>
                          <a:effectLst/>
                        </a:rPr>
                        <a:t> </a:t>
                      </a:r>
                      <a:r>
                        <a:rPr lang="de-CH" sz="2000" b="1" dirty="0" err="1">
                          <a:solidFill>
                            <a:srgbClr val="C00000"/>
                          </a:solidFill>
                          <a:effectLst/>
                        </a:rPr>
                        <a:t>controls</a:t>
                      </a:r>
                      <a:r>
                        <a:rPr lang="de-CH" sz="2000" b="1" dirty="0">
                          <a:solidFill>
                            <a:srgbClr val="C00000"/>
                          </a:solidFill>
                          <a:effectLst/>
                        </a:rPr>
                        <a:t> </a:t>
                      </a:r>
                      <a:r>
                        <a:rPr lang="de-CH" sz="2000" b="1" dirty="0" err="1">
                          <a:solidFill>
                            <a:srgbClr val="C00000"/>
                          </a:solidFill>
                          <a:effectLst/>
                        </a:rPr>
                        <a:t>erection</a:t>
                      </a:r>
                      <a:r>
                        <a:rPr lang="de-CH" sz="2000" b="1" dirty="0">
                          <a:solidFill>
                            <a:srgbClr val="C00000"/>
                          </a:solidFill>
                          <a:effectLst/>
                        </a:rPr>
                        <a:t>, </a:t>
                      </a:r>
                      <a:r>
                        <a:rPr lang="de-CH" sz="2000" b="1" dirty="0" err="1">
                          <a:solidFill>
                            <a:srgbClr val="C00000"/>
                          </a:solidFill>
                          <a:effectLst/>
                          <a:latin typeface="PlutoSansMedium"/>
                        </a:rPr>
                        <a:t>S</a:t>
                      </a:r>
                      <a:r>
                        <a:rPr lang="de-CH" sz="2000" b="1" dirty="0" err="1">
                          <a:solidFill>
                            <a:srgbClr val="C00000"/>
                          </a:solidFill>
                          <a:effectLst/>
                        </a:rPr>
                        <a:t>ympathetic</a:t>
                      </a:r>
                      <a:r>
                        <a:rPr lang="de-CH" sz="2000" b="1" dirty="0">
                          <a:solidFill>
                            <a:srgbClr val="C00000"/>
                          </a:solidFill>
                          <a:effectLst/>
                        </a:rPr>
                        <a:t> </a:t>
                      </a:r>
                      <a:r>
                        <a:rPr lang="de-CH" sz="2000" b="1" dirty="0" err="1">
                          <a:solidFill>
                            <a:srgbClr val="C00000"/>
                          </a:solidFill>
                          <a:effectLst/>
                        </a:rPr>
                        <a:t>system</a:t>
                      </a:r>
                      <a:r>
                        <a:rPr lang="de-CH" sz="2000" b="1" dirty="0">
                          <a:solidFill>
                            <a:srgbClr val="C00000"/>
                          </a:solidFill>
                          <a:effectLst/>
                        </a:rPr>
                        <a:t> </a:t>
                      </a:r>
                      <a:r>
                        <a:rPr lang="de-CH" sz="2000" b="1" dirty="0" err="1">
                          <a:solidFill>
                            <a:srgbClr val="C00000"/>
                          </a:solidFill>
                          <a:effectLst/>
                        </a:rPr>
                        <a:t>controls</a:t>
                      </a:r>
                      <a:r>
                        <a:rPr lang="de-CH" sz="2000" b="1" dirty="0">
                          <a:solidFill>
                            <a:srgbClr val="C00000"/>
                          </a:solidFill>
                          <a:effectLst/>
                        </a:rPr>
                        <a:t> </a:t>
                      </a:r>
                      <a:r>
                        <a:rPr lang="de-CH" sz="2000" b="1" dirty="0" err="1">
                          <a:solidFill>
                            <a:srgbClr val="C00000"/>
                          </a:solidFill>
                          <a:effectLst/>
                        </a:rPr>
                        <a:t>ejaculation</a:t>
                      </a:r>
                      <a:r>
                        <a:rPr lang="de-CH" sz="2000" b="1" dirty="0">
                          <a:solidFill>
                            <a:srgbClr val="C00000"/>
                          </a:solidFill>
                          <a:effectLst/>
                        </a:rPr>
                        <a:t>)</a:t>
                      </a:r>
                      <a:br>
                        <a:rPr lang="de-CH" sz="2000" b="1" dirty="0">
                          <a:solidFill>
                            <a:srgbClr val="C00000"/>
                          </a:solidFill>
                          <a:effectLst/>
                        </a:rPr>
                      </a:br>
                      <a:endParaRPr lang="de-CH" sz="2000" b="1" dirty="0">
                        <a:solidFill>
                          <a:srgbClr val="C00000"/>
                        </a:solidFill>
                        <a:effectLst/>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51145344"/>
                  </a:ext>
                </a:extLst>
              </a:tr>
              <a:tr h="744230">
                <a:tc>
                  <a:txBody>
                    <a:bodyPr/>
                    <a:lstStyle/>
                    <a:p>
                      <a:pPr fontAlgn="t">
                        <a:buNone/>
                      </a:pPr>
                      <a:r>
                        <a:rPr lang="de-CH" sz="1800" b="1" u="sng">
                          <a:solidFill>
                            <a:srgbClr val="C00000"/>
                          </a:solidFill>
                          <a:effectLst/>
                          <a:latin typeface="PlutoSansMedium"/>
                        </a:rPr>
                        <a:t>Lymphatic drainage</a:t>
                      </a: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1800" b="1" u="sng" dirty="0">
                          <a:solidFill>
                            <a:srgbClr val="C00000"/>
                          </a:solidFill>
                          <a:effectLst/>
                          <a:latin typeface="PlutoSansMedium"/>
                        </a:rPr>
                        <a:t>Testes</a:t>
                      </a:r>
                      <a:r>
                        <a:rPr lang="de-CH" sz="1800" b="1" i="1" u="sng" dirty="0">
                          <a:solidFill>
                            <a:srgbClr val="C00000"/>
                          </a:solidFill>
                          <a:effectLst/>
                        </a:rPr>
                        <a:t>:</a:t>
                      </a:r>
                      <a:r>
                        <a:rPr lang="de-CH" sz="1800" b="1" u="sng" dirty="0">
                          <a:solidFill>
                            <a:srgbClr val="C00000"/>
                          </a:solidFill>
                          <a:effectLst/>
                        </a:rPr>
                        <a:t> </a:t>
                      </a:r>
                      <a:r>
                        <a:rPr lang="de-CH" sz="1800" b="1" dirty="0" err="1">
                          <a:solidFill>
                            <a:srgbClr val="495354"/>
                          </a:solidFill>
                          <a:effectLst/>
                        </a:rPr>
                        <a:t>paraaortic</a:t>
                      </a:r>
                      <a:r>
                        <a:rPr lang="de-CH" sz="1800" b="1" dirty="0">
                          <a:solidFill>
                            <a:srgbClr val="495354"/>
                          </a:solidFill>
                          <a:effectLst/>
                        </a:rPr>
                        <a:t> </a:t>
                      </a:r>
                      <a:r>
                        <a:rPr lang="de-CH" sz="1800" b="1" dirty="0" err="1">
                          <a:solidFill>
                            <a:srgbClr val="495354"/>
                          </a:solidFill>
                          <a:effectLst/>
                        </a:rPr>
                        <a:t>lymph</a:t>
                      </a:r>
                      <a:r>
                        <a:rPr lang="de-CH" sz="1800" b="1" dirty="0">
                          <a:solidFill>
                            <a:srgbClr val="495354"/>
                          </a:solidFill>
                          <a:effectLst/>
                        </a:rPr>
                        <a:t> </a:t>
                      </a:r>
                      <a:r>
                        <a:rPr lang="de-CH" sz="1800" b="1" dirty="0" err="1">
                          <a:solidFill>
                            <a:srgbClr val="495354"/>
                          </a:solidFill>
                          <a:effectLst/>
                        </a:rPr>
                        <a:t>nodes</a:t>
                      </a:r>
                      <a:br>
                        <a:rPr lang="de-CH" sz="1800" b="1" dirty="0">
                          <a:solidFill>
                            <a:srgbClr val="495354"/>
                          </a:solidFill>
                          <a:effectLst/>
                        </a:rPr>
                      </a:br>
                      <a:r>
                        <a:rPr lang="de-CH" sz="1800" b="1" u="sng" dirty="0">
                          <a:solidFill>
                            <a:srgbClr val="C00000"/>
                          </a:solidFill>
                          <a:effectLst/>
                          <a:latin typeface="PlutoSansMedium"/>
                        </a:rPr>
                        <a:t>Other </a:t>
                      </a:r>
                      <a:r>
                        <a:rPr lang="de-CH" sz="1800" b="1" u="sng" dirty="0" err="1">
                          <a:solidFill>
                            <a:srgbClr val="C00000"/>
                          </a:solidFill>
                          <a:effectLst/>
                          <a:latin typeface="PlutoSansMedium"/>
                        </a:rPr>
                        <a:t>genitalia</a:t>
                      </a:r>
                      <a:r>
                        <a:rPr lang="de-CH" sz="1800" b="1" i="1" u="sng" dirty="0">
                          <a:solidFill>
                            <a:srgbClr val="C00000"/>
                          </a:solidFill>
                          <a:effectLst/>
                        </a:rPr>
                        <a:t>: </a:t>
                      </a:r>
                      <a:r>
                        <a:rPr lang="de-CH" sz="1800" b="1" dirty="0">
                          <a:solidFill>
                            <a:srgbClr val="495354"/>
                          </a:solidFill>
                          <a:effectLst/>
                        </a:rPr>
                        <a:t>inguinal </a:t>
                      </a:r>
                      <a:r>
                        <a:rPr lang="de-CH" sz="1800" b="1" dirty="0" err="1">
                          <a:solidFill>
                            <a:srgbClr val="495354"/>
                          </a:solidFill>
                          <a:effectLst/>
                        </a:rPr>
                        <a:t>lymph</a:t>
                      </a:r>
                      <a:r>
                        <a:rPr lang="de-CH" sz="1800" b="1" dirty="0">
                          <a:solidFill>
                            <a:srgbClr val="495354"/>
                          </a:solidFill>
                          <a:effectLst/>
                        </a:rPr>
                        <a:t> </a:t>
                      </a:r>
                      <a:r>
                        <a:rPr lang="de-CH" sz="1800" b="1" dirty="0" err="1">
                          <a:solidFill>
                            <a:srgbClr val="495354"/>
                          </a:solidFill>
                          <a:effectLst/>
                        </a:rPr>
                        <a:t>nodes</a:t>
                      </a:r>
                      <a:r>
                        <a:rPr lang="de-CH" sz="1800" b="1" dirty="0">
                          <a:solidFill>
                            <a:srgbClr val="495354"/>
                          </a:solidFill>
                          <a:effectLst/>
                        </a:rPr>
                        <a:t>, internal </a:t>
                      </a:r>
                      <a:r>
                        <a:rPr lang="de-CH" sz="1800" b="1" dirty="0" err="1">
                          <a:solidFill>
                            <a:srgbClr val="495354"/>
                          </a:solidFill>
                          <a:effectLst/>
                        </a:rPr>
                        <a:t>iliac</a:t>
                      </a:r>
                      <a:r>
                        <a:rPr lang="de-CH" sz="1800" b="1" dirty="0">
                          <a:solidFill>
                            <a:srgbClr val="495354"/>
                          </a:solidFill>
                          <a:effectLst/>
                        </a:rPr>
                        <a:t> </a:t>
                      </a:r>
                      <a:r>
                        <a:rPr lang="de-CH" sz="1800" b="1" dirty="0" err="1">
                          <a:solidFill>
                            <a:srgbClr val="495354"/>
                          </a:solidFill>
                          <a:effectLst/>
                        </a:rPr>
                        <a:t>lymph</a:t>
                      </a:r>
                      <a:r>
                        <a:rPr lang="de-CH" sz="1800" b="1" dirty="0">
                          <a:solidFill>
                            <a:srgbClr val="495354"/>
                          </a:solidFill>
                          <a:effectLst/>
                        </a:rPr>
                        <a:t> </a:t>
                      </a:r>
                      <a:r>
                        <a:rPr lang="de-CH" sz="1800" b="1" dirty="0" err="1">
                          <a:solidFill>
                            <a:srgbClr val="495354"/>
                          </a:solidFill>
                          <a:effectLst/>
                        </a:rPr>
                        <a:t>nodes</a:t>
                      </a:r>
                      <a:endParaRPr lang="de-CH" sz="1800" b="1" dirty="0">
                        <a:solidFill>
                          <a:srgbClr val="495354"/>
                        </a:solidFill>
                        <a:effectLst/>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372348519"/>
                  </a:ext>
                </a:extLst>
              </a:tr>
              <a:tr h="542784">
                <a:tc>
                  <a:txBody>
                    <a:bodyPr/>
                    <a:lstStyle/>
                    <a:p>
                      <a:pPr fontAlgn="t">
                        <a:buNone/>
                      </a:pPr>
                      <a:r>
                        <a:rPr lang="de-CH" sz="1800" b="1" u="sng" dirty="0">
                          <a:solidFill>
                            <a:srgbClr val="C00000"/>
                          </a:solidFill>
                          <a:effectLst/>
                          <a:latin typeface="PlutoSansMedium"/>
                        </a:rPr>
                        <a:t>Clinical </a:t>
                      </a:r>
                      <a:r>
                        <a:rPr lang="de-CH" sz="1800" b="1" u="sng" dirty="0" err="1">
                          <a:solidFill>
                            <a:srgbClr val="C00000"/>
                          </a:solidFill>
                          <a:effectLst/>
                          <a:latin typeface="PlutoSansMedium"/>
                        </a:rPr>
                        <a:t>relations</a:t>
                      </a:r>
                      <a:endParaRPr lang="de-CH" sz="1800" b="1" u="sng" dirty="0">
                        <a:solidFill>
                          <a:srgbClr val="C00000"/>
                        </a:solidFill>
                        <a:effectLst/>
                        <a:latin typeface="PlutoSansMedium"/>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algn="l" fontAlgn="t">
                        <a:buNone/>
                      </a:pPr>
                      <a:r>
                        <a:rPr lang="de-CH" sz="1800" b="1" dirty="0" err="1">
                          <a:solidFill>
                            <a:srgbClr val="495354"/>
                          </a:solidFill>
                          <a:effectLst/>
                        </a:rPr>
                        <a:t>Adenocarcinoma</a:t>
                      </a:r>
                      <a:r>
                        <a:rPr lang="de-CH" sz="1800" b="1" dirty="0">
                          <a:solidFill>
                            <a:srgbClr val="495354"/>
                          </a:solidFill>
                          <a:effectLst/>
                        </a:rPr>
                        <a:t>, </a:t>
                      </a:r>
                      <a:r>
                        <a:rPr lang="de-CH" sz="1800" b="1" dirty="0" err="1">
                          <a:solidFill>
                            <a:srgbClr val="495354"/>
                          </a:solidFill>
                          <a:effectLst/>
                        </a:rPr>
                        <a:t>benign</a:t>
                      </a:r>
                      <a:r>
                        <a:rPr lang="de-CH" sz="1800" b="1" dirty="0">
                          <a:solidFill>
                            <a:srgbClr val="495354"/>
                          </a:solidFill>
                          <a:effectLst/>
                        </a:rPr>
                        <a:t> </a:t>
                      </a:r>
                      <a:r>
                        <a:rPr lang="de-CH" sz="1800" b="1" dirty="0" err="1">
                          <a:solidFill>
                            <a:srgbClr val="495354"/>
                          </a:solidFill>
                          <a:effectLst/>
                        </a:rPr>
                        <a:t>prostatic</a:t>
                      </a:r>
                      <a:r>
                        <a:rPr lang="de-CH" sz="1800" b="1" dirty="0">
                          <a:solidFill>
                            <a:srgbClr val="495354"/>
                          </a:solidFill>
                          <a:effectLst/>
                        </a:rPr>
                        <a:t> </a:t>
                      </a:r>
                      <a:r>
                        <a:rPr lang="de-CH" sz="1800" b="1" dirty="0" err="1">
                          <a:solidFill>
                            <a:srgbClr val="495354"/>
                          </a:solidFill>
                          <a:effectLst/>
                        </a:rPr>
                        <a:t>hyperplasia</a:t>
                      </a:r>
                      <a:r>
                        <a:rPr lang="de-CH" sz="1800" b="1" dirty="0">
                          <a:solidFill>
                            <a:srgbClr val="495354"/>
                          </a:solidFill>
                          <a:effectLst/>
                        </a:rPr>
                        <a:t>, </a:t>
                      </a:r>
                      <a:r>
                        <a:rPr lang="de-CH" sz="1800" b="1" dirty="0" err="1">
                          <a:solidFill>
                            <a:srgbClr val="495354"/>
                          </a:solidFill>
                          <a:effectLst/>
                        </a:rPr>
                        <a:t>cryptorchidism</a:t>
                      </a:r>
                      <a:endParaRPr lang="de-CH" sz="1800" b="1" dirty="0">
                        <a:solidFill>
                          <a:srgbClr val="495354"/>
                        </a:solidFill>
                        <a:effectLst/>
                      </a:endParaRPr>
                    </a:p>
                  </a:txBody>
                  <a:tcPr marL="86771" marR="86771" marT="57847" marB="578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450699236"/>
                  </a:ext>
                </a:extLst>
              </a:tr>
            </a:tbl>
          </a:graphicData>
        </a:graphic>
      </p:graphicFrame>
    </p:spTree>
    <p:extLst>
      <p:ext uri="{BB962C8B-B14F-4D97-AF65-F5344CB8AC3E}">
        <p14:creationId xmlns:p14="http://schemas.microsoft.com/office/powerpoint/2010/main" val="1859110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1026B3AF-6D29-45BC-6A8B-B3CC3657AE3F}"/>
              </a:ext>
            </a:extLst>
          </p:cNvPr>
          <p:cNvPicPr>
            <a:picLocks noGrp="1" noChangeAspect="1"/>
          </p:cNvPicPr>
          <p:nvPr>
            <p:ph idx="1"/>
          </p:nvPr>
        </p:nvPicPr>
        <p:blipFill rotWithShape="1">
          <a:blip r:embed="rId2"/>
          <a:srcRect b="2598"/>
          <a:stretch/>
        </p:blipFill>
        <p:spPr>
          <a:xfrm>
            <a:off x="15" y="1196752"/>
            <a:ext cx="9143985" cy="5544616"/>
          </a:xfrm>
          <a:prstGeom prst="rect">
            <a:avLst/>
          </a:prstGeom>
        </p:spPr>
      </p:pic>
      <p:sp>
        <p:nvSpPr>
          <p:cNvPr id="3" name="TextBox 2">
            <a:extLst>
              <a:ext uri="{FF2B5EF4-FFF2-40B4-BE49-F238E27FC236}">
                <a16:creationId xmlns:a16="http://schemas.microsoft.com/office/drawing/2014/main" id="{6CFBEE3D-BB68-CD98-58EE-90FEDAB64686}"/>
              </a:ext>
            </a:extLst>
          </p:cNvPr>
          <p:cNvSpPr txBox="1"/>
          <p:nvPr/>
        </p:nvSpPr>
        <p:spPr>
          <a:xfrm>
            <a:off x="-108520" y="260648"/>
            <a:ext cx="9918848" cy="584775"/>
          </a:xfrm>
          <a:prstGeom prst="rect">
            <a:avLst/>
          </a:prstGeom>
          <a:noFill/>
        </p:spPr>
        <p:txBody>
          <a:bodyPr wrap="square">
            <a:spAutoFit/>
          </a:bodyPr>
          <a:lstStyle/>
          <a:p>
            <a:pPr algn="ctr"/>
            <a:r>
              <a:rPr lang="en-US" sz="3200" b="1" dirty="0">
                <a:solidFill>
                  <a:schemeClr val="accent6">
                    <a:lumMod val="50000"/>
                  </a:schemeClr>
                </a:solidFill>
              </a:rPr>
              <a:t>Puboprostatic ligaments and dorsal vein complex</a:t>
            </a:r>
            <a:endParaRPr lang="en-US" sz="3200" dirty="0"/>
          </a:p>
        </p:txBody>
      </p:sp>
    </p:spTree>
    <p:extLst>
      <p:ext uri="{BB962C8B-B14F-4D97-AF65-F5344CB8AC3E}">
        <p14:creationId xmlns:p14="http://schemas.microsoft.com/office/powerpoint/2010/main" val="4185312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3575C7-40EC-48F7-94F1-BDE56FA19A18}"/>
              </a:ext>
            </a:extLst>
          </p:cNvPr>
          <p:cNvSpPr>
            <a:spLocks noGrp="1"/>
          </p:cNvSpPr>
          <p:nvPr>
            <p:ph type="title"/>
          </p:nvPr>
        </p:nvSpPr>
        <p:spPr>
          <a:xfrm>
            <a:off x="228378" y="0"/>
            <a:ext cx="3335510" cy="6165304"/>
          </a:xfrm>
        </p:spPr>
        <p:txBody>
          <a:bodyPr vert="horz" lIns="205740" tIns="137160" rIns="205740" bIns="137160" rtlCol="0" anchor="ctr" anchorCtr="1">
            <a:normAutofit/>
          </a:bodyPr>
          <a:lstStyle/>
          <a:p>
            <a:r>
              <a:rPr lang="en-US" b="1" dirty="0">
                <a:solidFill>
                  <a:srgbClr val="C00000"/>
                </a:solidFill>
              </a:rPr>
              <a:t>PROSTATIC ZONES</a:t>
            </a:r>
          </a:p>
        </p:txBody>
      </p:sp>
      <p:pic>
        <p:nvPicPr>
          <p:cNvPr id="4" name="Θέση περιεχομένου 3">
            <a:extLst>
              <a:ext uri="{FF2B5EF4-FFF2-40B4-BE49-F238E27FC236}">
                <a16:creationId xmlns:a16="http://schemas.microsoft.com/office/drawing/2014/main" id="{215D930E-8A87-B447-B91D-9F2A2B108CFB}"/>
              </a:ext>
            </a:extLst>
          </p:cNvPr>
          <p:cNvPicPr>
            <a:picLocks noGrp="1" noChangeAspect="1"/>
          </p:cNvPicPr>
          <p:nvPr>
            <p:ph idx="1"/>
          </p:nvPr>
        </p:nvPicPr>
        <p:blipFill>
          <a:blip r:embed="rId2"/>
          <a:stretch>
            <a:fillRect/>
          </a:stretch>
        </p:blipFill>
        <p:spPr>
          <a:xfrm>
            <a:off x="3563888" y="404664"/>
            <a:ext cx="5351734" cy="6120680"/>
          </a:xfrm>
          <a:prstGeom prst="rect">
            <a:avLst/>
          </a:prstGeom>
        </p:spPr>
      </p:pic>
    </p:spTree>
    <p:extLst>
      <p:ext uri="{BB962C8B-B14F-4D97-AF65-F5344CB8AC3E}">
        <p14:creationId xmlns:p14="http://schemas.microsoft.com/office/powerpoint/2010/main" val="1708727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2536C9B-4AE4-056A-3567-FADF7638DABE}"/>
              </a:ext>
            </a:extLst>
          </p:cNvPr>
          <p:cNvPicPr>
            <a:picLocks noGrp="1" noChangeAspect="1"/>
          </p:cNvPicPr>
          <p:nvPr>
            <p:ph idx="1"/>
          </p:nvPr>
        </p:nvPicPr>
        <p:blipFill>
          <a:blip r:embed="rId2"/>
          <a:stretch>
            <a:fillRect/>
          </a:stretch>
        </p:blipFill>
        <p:spPr>
          <a:xfrm>
            <a:off x="179512" y="116632"/>
            <a:ext cx="8784976" cy="6624736"/>
          </a:xfrm>
          <a:prstGeom prst="rect">
            <a:avLst/>
          </a:prstGeom>
        </p:spPr>
      </p:pic>
    </p:spTree>
    <p:extLst>
      <p:ext uri="{BB962C8B-B14F-4D97-AF65-F5344CB8AC3E}">
        <p14:creationId xmlns:p14="http://schemas.microsoft.com/office/powerpoint/2010/main" val="1848964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4F7E4AC8-C9E8-EA2A-4411-81B383D1DA69}"/>
              </a:ext>
            </a:extLst>
          </p:cNvPr>
          <p:cNvPicPr>
            <a:picLocks noGrp="1" noChangeAspect="1"/>
          </p:cNvPicPr>
          <p:nvPr>
            <p:ph idx="1"/>
          </p:nvPr>
        </p:nvPicPr>
        <p:blipFill>
          <a:blip r:embed="rId2"/>
          <a:stretch>
            <a:fillRect/>
          </a:stretch>
        </p:blipFill>
        <p:spPr>
          <a:xfrm>
            <a:off x="107504" y="116632"/>
            <a:ext cx="8928992" cy="6624736"/>
          </a:xfrm>
          <a:prstGeom prst="rect">
            <a:avLst/>
          </a:prstGeom>
        </p:spPr>
      </p:pic>
    </p:spTree>
    <p:extLst>
      <p:ext uri="{BB962C8B-B14F-4D97-AF65-F5344CB8AC3E}">
        <p14:creationId xmlns:p14="http://schemas.microsoft.com/office/powerpoint/2010/main" val="1693696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09E16037-1CE8-31C3-AE67-9BD4ED6A18CE}"/>
              </a:ext>
            </a:extLst>
          </p:cNvPr>
          <p:cNvPicPr>
            <a:picLocks noGrp="1" noChangeAspect="1"/>
          </p:cNvPicPr>
          <p:nvPr>
            <p:ph idx="1"/>
          </p:nvPr>
        </p:nvPicPr>
        <p:blipFill>
          <a:blip r:embed="rId2"/>
          <a:stretch>
            <a:fillRect/>
          </a:stretch>
        </p:blipFill>
        <p:spPr>
          <a:xfrm>
            <a:off x="179512" y="116632"/>
            <a:ext cx="8856984" cy="6552728"/>
          </a:xfrm>
          <a:prstGeom prst="rect">
            <a:avLst/>
          </a:prstGeom>
        </p:spPr>
      </p:pic>
    </p:spTree>
    <p:extLst>
      <p:ext uri="{BB962C8B-B14F-4D97-AF65-F5344CB8AC3E}">
        <p14:creationId xmlns:p14="http://schemas.microsoft.com/office/powerpoint/2010/main" val="2944644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FC7CA25-F100-C5C7-EA60-8E10814E4B93}"/>
              </a:ext>
            </a:extLst>
          </p:cNvPr>
          <p:cNvPicPr>
            <a:picLocks noGrp="1" noChangeAspect="1"/>
          </p:cNvPicPr>
          <p:nvPr>
            <p:ph idx="1"/>
          </p:nvPr>
        </p:nvPicPr>
        <p:blipFill rotWithShape="1">
          <a:blip r:embed="rId2"/>
          <a:srcRect l="2924" r="4063" b="-1"/>
          <a:stretch/>
        </p:blipFill>
        <p:spPr>
          <a:xfrm>
            <a:off x="90488" y="68263"/>
            <a:ext cx="8963025" cy="6721475"/>
          </a:xfrm>
          <a:prstGeom prst="rect">
            <a:avLst/>
          </a:prstGeom>
          <a:noFill/>
        </p:spPr>
      </p:pic>
    </p:spTree>
    <p:extLst>
      <p:ext uri="{BB962C8B-B14F-4D97-AF65-F5344CB8AC3E}">
        <p14:creationId xmlns:p14="http://schemas.microsoft.com/office/powerpoint/2010/main" val="3889284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457200" y="0"/>
            <a:ext cx="8229600" cy="731837"/>
          </a:xfrm>
        </p:spPr>
        <p:txBody>
          <a:bodyPr>
            <a:normAutofit/>
          </a:bodyPr>
          <a:lstStyle/>
          <a:p>
            <a:pPr algn="ctr"/>
            <a:r>
              <a:rPr lang="en-US" b="1" dirty="0" err="1">
                <a:solidFill>
                  <a:schemeClr val="accent6">
                    <a:lumMod val="50000"/>
                  </a:schemeClr>
                </a:solidFill>
              </a:rPr>
              <a:t>Denonvillier</a:t>
            </a:r>
            <a:endParaRPr lang="el-GR" b="1" dirty="0">
              <a:solidFill>
                <a:schemeClr val="accent6">
                  <a:lumMod val="50000"/>
                </a:schemeClr>
              </a:solidFill>
            </a:endParaRPr>
          </a:p>
        </p:txBody>
      </p:sp>
      <p:pic>
        <p:nvPicPr>
          <p:cNvPr id="5" name="4 - Θέση περιεχομένου" descr="C1-FF6-1.gif"/>
          <p:cNvPicPr>
            <a:picLocks noGrp="1" noChangeAspect="1"/>
          </p:cNvPicPr>
          <p:nvPr>
            <p:ph idx="1"/>
          </p:nvPr>
        </p:nvPicPr>
        <p:blipFill>
          <a:blip r:embed="rId2" cstate="print"/>
          <a:stretch>
            <a:fillRect/>
          </a:stretch>
        </p:blipFill>
        <p:spPr>
          <a:xfrm>
            <a:off x="827584" y="731838"/>
            <a:ext cx="7632848" cy="5937522"/>
          </a:xfrm>
        </p:spPr>
      </p:pic>
    </p:spTree>
    <p:extLst>
      <p:ext uri="{BB962C8B-B14F-4D97-AF65-F5344CB8AC3E}">
        <p14:creationId xmlns:p14="http://schemas.microsoft.com/office/powerpoint/2010/main" val="1994371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 Θέση περιεχομένου" descr="a02img06.gif"/>
          <p:cNvPicPr>
            <a:picLocks noGrp="1" noChangeAspect="1"/>
          </p:cNvPicPr>
          <p:nvPr>
            <p:ph sz="half" idx="1"/>
          </p:nvPr>
        </p:nvPicPr>
        <p:blipFill>
          <a:blip r:embed="rId2" cstate="print"/>
          <a:stretch>
            <a:fillRect/>
          </a:stretch>
        </p:blipFill>
        <p:spPr>
          <a:xfrm>
            <a:off x="251520" y="188640"/>
            <a:ext cx="4244280" cy="6048672"/>
          </a:xfrm>
        </p:spPr>
      </p:pic>
      <p:pic>
        <p:nvPicPr>
          <p:cNvPr id="8" name="7 - Θέση περιεχομένου" descr="a02img2.jpg"/>
          <p:cNvPicPr>
            <a:picLocks noGrp="1" noChangeAspect="1"/>
          </p:cNvPicPr>
          <p:nvPr>
            <p:ph sz="half" idx="2"/>
          </p:nvPr>
        </p:nvPicPr>
        <p:blipFill>
          <a:blip r:embed="rId3" cstate="print"/>
          <a:stretch>
            <a:fillRect/>
          </a:stretch>
        </p:blipFill>
        <p:spPr>
          <a:xfrm>
            <a:off x="4648200" y="332656"/>
            <a:ext cx="4388296" cy="5760640"/>
          </a:xfrm>
        </p:spPr>
      </p:pic>
      <p:sp>
        <p:nvSpPr>
          <p:cNvPr id="3" name="Τίτλος 2">
            <a:extLst>
              <a:ext uri="{FF2B5EF4-FFF2-40B4-BE49-F238E27FC236}">
                <a16:creationId xmlns:a16="http://schemas.microsoft.com/office/drawing/2014/main" id="{F0169CBF-9D77-1F99-68D0-58E5FDC15939}"/>
              </a:ext>
            </a:extLst>
          </p:cNvPr>
          <p:cNvSpPr>
            <a:spLocks noGrp="1"/>
          </p:cNvSpPr>
          <p:nvPr>
            <p:ph type="title"/>
          </p:nvPr>
        </p:nvSpPr>
        <p:spPr>
          <a:xfrm flipV="1">
            <a:off x="457200" y="-747464"/>
            <a:ext cx="8229600" cy="216024"/>
          </a:xfrm>
        </p:spPr>
        <p:txBody>
          <a:bodyPr>
            <a:normAutofit fontScale="90000"/>
          </a:bodyPr>
          <a:lstStyle/>
          <a:p>
            <a:endParaRPr lang="el-GR" dirty="0"/>
          </a:p>
        </p:txBody>
      </p:sp>
    </p:spTree>
    <p:extLst>
      <p:ext uri="{BB962C8B-B14F-4D97-AF65-F5344CB8AC3E}">
        <p14:creationId xmlns:p14="http://schemas.microsoft.com/office/powerpoint/2010/main" val="1724521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12D5D7-7773-5D9B-0645-3DD276ADCF99}"/>
              </a:ext>
            </a:extLst>
          </p:cNvPr>
          <p:cNvSpPr>
            <a:spLocks noGrp="1"/>
          </p:cNvSpPr>
          <p:nvPr>
            <p:ph type="title"/>
          </p:nvPr>
        </p:nvSpPr>
        <p:spPr>
          <a:xfrm>
            <a:off x="457200" y="274638"/>
            <a:ext cx="8229600" cy="5170586"/>
          </a:xfrm>
        </p:spPr>
        <p:txBody>
          <a:bodyPr>
            <a:normAutofit/>
          </a:bodyPr>
          <a:lstStyle/>
          <a:p>
            <a:r>
              <a:rPr lang="de-CH" sz="6000" b="1" dirty="0">
                <a:solidFill>
                  <a:srgbClr val="C00000"/>
                </a:solidFill>
              </a:rPr>
              <a:t>Male URETHRA</a:t>
            </a:r>
            <a:endParaRPr lang="el-GR" sz="6000" b="1" dirty="0">
              <a:solidFill>
                <a:srgbClr val="C00000"/>
              </a:solidFill>
            </a:endParaRPr>
          </a:p>
        </p:txBody>
      </p:sp>
    </p:spTree>
    <p:extLst>
      <p:ext uri="{BB962C8B-B14F-4D97-AF65-F5344CB8AC3E}">
        <p14:creationId xmlns:p14="http://schemas.microsoft.com/office/powerpoint/2010/main" val="4166444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F1C5EC-429A-053C-862C-59C35283F771}"/>
              </a:ext>
            </a:extLst>
          </p:cNvPr>
          <p:cNvSpPr>
            <a:spLocks noGrp="1"/>
          </p:cNvSpPr>
          <p:nvPr>
            <p:ph type="title"/>
          </p:nvPr>
        </p:nvSpPr>
        <p:spPr>
          <a:xfrm>
            <a:off x="107504" y="34547"/>
            <a:ext cx="9036496" cy="514133"/>
          </a:xfrm>
        </p:spPr>
        <p:txBody>
          <a:bodyPr>
            <a:normAutofit fontScale="90000"/>
          </a:bodyPr>
          <a:lstStyle/>
          <a:p>
            <a:r>
              <a:rPr lang="de-CH" sz="3600" b="1" dirty="0">
                <a:solidFill>
                  <a:schemeClr val="accent6">
                    <a:lumMod val="50000"/>
                  </a:schemeClr>
                </a:solidFill>
              </a:rPr>
              <a:t>Male </a:t>
            </a:r>
            <a:r>
              <a:rPr lang="de-CH" sz="3600" b="1" dirty="0" err="1">
                <a:solidFill>
                  <a:schemeClr val="accent6">
                    <a:lumMod val="50000"/>
                  </a:schemeClr>
                </a:solidFill>
              </a:rPr>
              <a:t>urinary</a:t>
            </a:r>
            <a:r>
              <a:rPr lang="de-CH" sz="3600" b="1" dirty="0">
                <a:solidFill>
                  <a:schemeClr val="accent6">
                    <a:lumMod val="50000"/>
                  </a:schemeClr>
                </a:solidFill>
              </a:rPr>
              <a:t> </a:t>
            </a:r>
            <a:r>
              <a:rPr lang="de-CH" sz="3600" b="1" dirty="0" err="1">
                <a:solidFill>
                  <a:schemeClr val="accent6">
                    <a:lumMod val="50000"/>
                  </a:schemeClr>
                </a:solidFill>
              </a:rPr>
              <a:t>bladder</a:t>
            </a:r>
            <a:r>
              <a:rPr lang="de-CH" sz="3600" b="1" dirty="0">
                <a:solidFill>
                  <a:schemeClr val="accent6">
                    <a:lumMod val="50000"/>
                  </a:schemeClr>
                </a:solidFill>
              </a:rPr>
              <a:t> and </a:t>
            </a:r>
            <a:r>
              <a:rPr lang="de-CH" sz="3600" b="1" dirty="0" err="1">
                <a:solidFill>
                  <a:schemeClr val="accent6">
                    <a:lumMod val="50000"/>
                  </a:schemeClr>
                </a:solidFill>
              </a:rPr>
              <a:t>urethra</a:t>
            </a:r>
            <a:endParaRPr lang="el-GR" sz="36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7E8A835-7781-DF08-2567-5E586F236D25}"/>
              </a:ext>
            </a:extLst>
          </p:cNvPr>
          <p:cNvSpPr>
            <a:spLocks noGrp="1"/>
          </p:cNvSpPr>
          <p:nvPr>
            <p:ph idx="1"/>
          </p:nvPr>
        </p:nvSpPr>
        <p:spPr>
          <a:xfrm>
            <a:off x="0" y="548680"/>
            <a:ext cx="6084168" cy="6552728"/>
          </a:xfrm>
        </p:spPr>
        <p:txBody>
          <a:bodyPr>
            <a:normAutofit fontScale="55000" lnSpcReduction="20000"/>
          </a:bodyPr>
          <a:lstStyle/>
          <a:p>
            <a:pPr algn="just"/>
            <a:r>
              <a:rPr lang="de-CH" sz="3600" dirty="0"/>
              <a:t>The </a:t>
            </a:r>
            <a:r>
              <a:rPr lang="de-CH" sz="3600" dirty="0" err="1"/>
              <a:t>urinary</a:t>
            </a:r>
            <a:r>
              <a:rPr lang="de-CH" sz="3600" dirty="0"/>
              <a:t> </a:t>
            </a:r>
            <a:r>
              <a:rPr lang="de-CH" sz="3600" dirty="0" err="1"/>
              <a:t>bladder</a:t>
            </a:r>
            <a:r>
              <a:rPr lang="de-CH" sz="3600" dirty="0"/>
              <a:t> </a:t>
            </a:r>
            <a:r>
              <a:rPr lang="de-CH" sz="3600" dirty="0" err="1"/>
              <a:t>is</a:t>
            </a:r>
            <a:r>
              <a:rPr lang="de-CH" sz="3600" dirty="0"/>
              <a:t> a </a:t>
            </a:r>
            <a:r>
              <a:rPr lang="de-CH" sz="3600" dirty="0" err="1"/>
              <a:t>hollow</a:t>
            </a:r>
            <a:r>
              <a:rPr lang="de-CH" sz="3600" dirty="0"/>
              <a:t> </a:t>
            </a:r>
            <a:r>
              <a:rPr lang="de-CH" sz="3600" dirty="0" err="1"/>
              <a:t>distensible</a:t>
            </a:r>
            <a:r>
              <a:rPr lang="de-CH" sz="3600" dirty="0"/>
              <a:t> </a:t>
            </a:r>
            <a:r>
              <a:rPr lang="de-CH" sz="3600" dirty="0" err="1"/>
              <a:t>muscular</a:t>
            </a:r>
            <a:r>
              <a:rPr lang="de-CH" sz="3600" dirty="0"/>
              <a:t> </a:t>
            </a:r>
            <a:r>
              <a:rPr lang="de-CH" sz="3600" dirty="0" err="1"/>
              <a:t>organ</a:t>
            </a:r>
            <a:r>
              <a:rPr lang="de-CH" sz="3600" dirty="0"/>
              <a:t> </a:t>
            </a:r>
            <a:r>
              <a:rPr lang="de-CH" sz="3600" dirty="0" err="1"/>
              <a:t>which</a:t>
            </a:r>
            <a:r>
              <a:rPr lang="de-CH" sz="3600" dirty="0"/>
              <a:t> </a:t>
            </a:r>
            <a:r>
              <a:rPr lang="de-CH" sz="3600" dirty="0" err="1"/>
              <a:t>functions</a:t>
            </a:r>
            <a:r>
              <a:rPr lang="de-CH" sz="3600" dirty="0"/>
              <a:t> </a:t>
            </a:r>
            <a:r>
              <a:rPr lang="de-CH" sz="3600" dirty="0" err="1"/>
              <a:t>to</a:t>
            </a:r>
            <a:r>
              <a:rPr lang="de-CH" sz="3600" dirty="0"/>
              <a:t> </a:t>
            </a:r>
            <a:r>
              <a:rPr lang="de-CH" sz="3600" dirty="0" err="1"/>
              <a:t>temporarily</a:t>
            </a:r>
            <a:r>
              <a:rPr lang="de-CH" sz="3600" dirty="0"/>
              <a:t> </a:t>
            </a:r>
            <a:r>
              <a:rPr lang="de-CH" sz="3600" dirty="0" err="1"/>
              <a:t>store</a:t>
            </a:r>
            <a:r>
              <a:rPr lang="de-CH" sz="3600" dirty="0"/>
              <a:t> </a:t>
            </a:r>
            <a:r>
              <a:rPr lang="de-CH" sz="3600" dirty="0" err="1"/>
              <a:t>urine</a:t>
            </a:r>
            <a:r>
              <a:rPr lang="de-CH" sz="3600" dirty="0"/>
              <a:t>. </a:t>
            </a:r>
            <a:r>
              <a:rPr lang="de-CH" sz="3600" dirty="0" err="1"/>
              <a:t>When</a:t>
            </a:r>
            <a:r>
              <a:rPr lang="de-CH" sz="3600" dirty="0"/>
              <a:t> </a:t>
            </a:r>
            <a:r>
              <a:rPr lang="de-CH" sz="3600" dirty="0" err="1"/>
              <a:t>empty</a:t>
            </a:r>
            <a:r>
              <a:rPr lang="de-CH" sz="3600" dirty="0"/>
              <a:t>, </a:t>
            </a:r>
            <a:r>
              <a:rPr lang="de-CH" sz="3600" dirty="0" err="1"/>
              <a:t>the</a:t>
            </a:r>
            <a:r>
              <a:rPr lang="de-CH" sz="3600" dirty="0"/>
              <a:t> </a:t>
            </a:r>
            <a:r>
              <a:rPr lang="de-CH" sz="3600" dirty="0" err="1"/>
              <a:t>urinary</a:t>
            </a:r>
            <a:r>
              <a:rPr lang="de-CH" sz="3600" dirty="0"/>
              <a:t> </a:t>
            </a:r>
            <a:r>
              <a:rPr lang="de-CH" sz="3600" dirty="0" err="1"/>
              <a:t>bladder</a:t>
            </a:r>
            <a:r>
              <a:rPr lang="de-CH" sz="3600" dirty="0"/>
              <a:t> </a:t>
            </a:r>
            <a:r>
              <a:rPr lang="de-CH" sz="3600" dirty="0" err="1"/>
              <a:t>is</a:t>
            </a:r>
            <a:r>
              <a:rPr lang="de-CH" sz="3600" dirty="0"/>
              <a:t> </a:t>
            </a:r>
            <a:r>
              <a:rPr lang="de-CH" sz="3600" dirty="0" err="1"/>
              <a:t>shaped</a:t>
            </a:r>
            <a:r>
              <a:rPr lang="de-CH" sz="3600" dirty="0"/>
              <a:t> like a </a:t>
            </a:r>
            <a:r>
              <a:rPr lang="de-CH" sz="3600" dirty="0" err="1"/>
              <a:t>pyramid</a:t>
            </a:r>
            <a:r>
              <a:rPr lang="de-CH" sz="3600" dirty="0"/>
              <a:t> and lies </a:t>
            </a:r>
            <a:r>
              <a:rPr lang="de-CH" sz="3600" dirty="0" err="1"/>
              <a:t>entirely</a:t>
            </a:r>
            <a:r>
              <a:rPr lang="de-CH" sz="3600" dirty="0"/>
              <a:t> </a:t>
            </a:r>
            <a:r>
              <a:rPr lang="de-CH" sz="3600" dirty="0" err="1"/>
              <a:t>within</a:t>
            </a:r>
            <a:r>
              <a:rPr lang="de-CH" sz="3600" dirty="0"/>
              <a:t> </a:t>
            </a:r>
            <a:r>
              <a:rPr lang="de-CH" sz="3600" dirty="0" err="1"/>
              <a:t>the</a:t>
            </a:r>
            <a:r>
              <a:rPr lang="de-CH" sz="3600" dirty="0"/>
              <a:t> </a:t>
            </a:r>
            <a:r>
              <a:rPr lang="de-CH" sz="3600" dirty="0" err="1"/>
              <a:t>lesser</a:t>
            </a:r>
            <a:r>
              <a:rPr lang="de-CH" sz="3600" dirty="0"/>
              <a:t> </a:t>
            </a:r>
            <a:r>
              <a:rPr lang="de-CH" sz="3600" dirty="0" err="1"/>
              <a:t>pelvis</a:t>
            </a:r>
            <a:r>
              <a:rPr lang="de-CH" sz="3600" dirty="0"/>
              <a:t>. As </a:t>
            </a:r>
            <a:r>
              <a:rPr lang="de-CH" sz="3600" dirty="0" err="1"/>
              <a:t>the</a:t>
            </a:r>
            <a:r>
              <a:rPr lang="de-CH" sz="3600" dirty="0"/>
              <a:t> </a:t>
            </a:r>
            <a:r>
              <a:rPr lang="de-CH" sz="3600" dirty="0" err="1"/>
              <a:t>bladder</a:t>
            </a:r>
            <a:r>
              <a:rPr lang="de-CH" sz="3600" dirty="0"/>
              <a:t> </a:t>
            </a:r>
            <a:r>
              <a:rPr lang="de-CH" sz="3600" dirty="0" err="1"/>
              <a:t>begins</a:t>
            </a:r>
            <a:r>
              <a:rPr lang="de-CH" sz="3600" dirty="0"/>
              <a:t> </a:t>
            </a:r>
            <a:r>
              <a:rPr lang="de-CH" sz="3600" dirty="0" err="1"/>
              <a:t>to</a:t>
            </a:r>
            <a:r>
              <a:rPr lang="de-CH" sz="3600" dirty="0"/>
              <a:t> </a:t>
            </a:r>
            <a:r>
              <a:rPr lang="de-CH" sz="3600" dirty="0" err="1"/>
              <a:t>fill</a:t>
            </a:r>
            <a:r>
              <a:rPr lang="de-CH" sz="3600" dirty="0"/>
              <a:t>, </a:t>
            </a:r>
            <a:r>
              <a:rPr lang="de-CH" sz="3600" dirty="0" err="1"/>
              <a:t>it</a:t>
            </a:r>
            <a:r>
              <a:rPr lang="de-CH" sz="3600" dirty="0"/>
              <a:t> </a:t>
            </a:r>
            <a:r>
              <a:rPr lang="de-CH" sz="3600" dirty="0" err="1"/>
              <a:t>becomes</a:t>
            </a:r>
            <a:r>
              <a:rPr lang="de-CH" sz="3600" dirty="0"/>
              <a:t> ovoid and </a:t>
            </a:r>
            <a:r>
              <a:rPr lang="de-CH" sz="3600" dirty="0" err="1"/>
              <a:t>expands</a:t>
            </a:r>
            <a:r>
              <a:rPr lang="de-CH" sz="3600" dirty="0"/>
              <a:t> in an </a:t>
            </a:r>
            <a:r>
              <a:rPr lang="de-CH" sz="3600" dirty="0" err="1"/>
              <a:t>upward</a:t>
            </a:r>
            <a:r>
              <a:rPr lang="de-CH" sz="3600" dirty="0"/>
              <a:t> </a:t>
            </a:r>
            <a:r>
              <a:rPr lang="de-CH" sz="3600" dirty="0" err="1"/>
              <a:t>direction</a:t>
            </a:r>
            <a:r>
              <a:rPr lang="de-CH" sz="3600" dirty="0"/>
              <a:t> </a:t>
            </a:r>
            <a:r>
              <a:rPr lang="de-CH" sz="3600" dirty="0" err="1"/>
              <a:t>to</a:t>
            </a:r>
            <a:r>
              <a:rPr lang="de-CH" sz="3600" dirty="0"/>
              <a:t> </a:t>
            </a:r>
            <a:r>
              <a:rPr lang="de-CH" sz="3600" dirty="0" err="1"/>
              <a:t>occupy</a:t>
            </a:r>
            <a:r>
              <a:rPr lang="de-CH" sz="3600" dirty="0"/>
              <a:t> a </a:t>
            </a:r>
            <a:r>
              <a:rPr lang="de-CH" sz="3600" dirty="0" err="1"/>
              <a:t>part</a:t>
            </a:r>
            <a:r>
              <a:rPr lang="de-CH" sz="3600" dirty="0"/>
              <a:t> </a:t>
            </a:r>
            <a:r>
              <a:rPr lang="de-CH" sz="3600" dirty="0" err="1"/>
              <a:t>of</a:t>
            </a:r>
            <a:r>
              <a:rPr lang="de-CH" sz="3600" dirty="0"/>
              <a:t> </a:t>
            </a:r>
            <a:r>
              <a:rPr lang="de-CH" sz="3600" dirty="0" err="1"/>
              <a:t>the</a:t>
            </a:r>
            <a:r>
              <a:rPr lang="de-CH" sz="3600" dirty="0"/>
              <a:t> </a:t>
            </a:r>
            <a:r>
              <a:rPr lang="de-CH" sz="3600" dirty="0" err="1"/>
              <a:t>greater</a:t>
            </a:r>
            <a:r>
              <a:rPr lang="de-CH" sz="3600" dirty="0"/>
              <a:t> </a:t>
            </a:r>
            <a:r>
              <a:rPr lang="de-CH" sz="3600" dirty="0" err="1"/>
              <a:t>pelvis</a:t>
            </a:r>
            <a:r>
              <a:rPr lang="de-CH" sz="3600" dirty="0"/>
              <a:t>. </a:t>
            </a:r>
          </a:p>
          <a:p>
            <a:pPr algn="just"/>
            <a:r>
              <a:rPr lang="de-CH" sz="3600" dirty="0"/>
              <a:t>The </a:t>
            </a:r>
            <a:r>
              <a:rPr lang="de-CH" sz="3600" b="1" dirty="0">
                <a:solidFill>
                  <a:srgbClr val="C00000"/>
                </a:solidFill>
              </a:rPr>
              <a:t>male </a:t>
            </a:r>
            <a:r>
              <a:rPr lang="de-CH" sz="3600" b="1" dirty="0" err="1">
                <a:solidFill>
                  <a:srgbClr val="C00000"/>
                </a:solidFill>
              </a:rPr>
              <a:t>urinary</a:t>
            </a:r>
            <a:r>
              <a:rPr lang="de-CH" sz="3600" b="1" dirty="0">
                <a:solidFill>
                  <a:srgbClr val="C00000"/>
                </a:solidFill>
              </a:rPr>
              <a:t> </a:t>
            </a:r>
            <a:r>
              <a:rPr lang="de-CH" sz="3600" b="1" dirty="0" err="1">
                <a:solidFill>
                  <a:srgbClr val="C00000"/>
                </a:solidFill>
              </a:rPr>
              <a:t>bladder</a:t>
            </a:r>
            <a:r>
              <a:rPr lang="de-CH" sz="3600" b="1" dirty="0">
                <a:solidFill>
                  <a:srgbClr val="C00000"/>
                </a:solidFill>
              </a:rPr>
              <a:t> </a:t>
            </a:r>
            <a:r>
              <a:rPr lang="de-CH" sz="3600" dirty="0" err="1"/>
              <a:t>is</a:t>
            </a:r>
            <a:r>
              <a:rPr lang="de-CH" sz="3600" dirty="0"/>
              <a:t> </a:t>
            </a:r>
            <a:r>
              <a:rPr lang="de-CH" sz="3600" dirty="0" err="1"/>
              <a:t>located</a:t>
            </a:r>
            <a:r>
              <a:rPr lang="de-CH" sz="3600" dirty="0"/>
              <a:t> just inferior </a:t>
            </a:r>
            <a:r>
              <a:rPr lang="de-CH" sz="3600" dirty="0" err="1"/>
              <a:t>to</a:t>
            </a:r>
            <a:r>
              <a:rPr lang="de-CH" sz="3600" dirty="0"/>
              <a:t> </a:t>
            </a:r>
            <a:r>
              <a:rPr lang="de-CH" sz="3600" dirty="0" err="1"/>
              <a:t>the</a:t>
            </a:r>
            <a:r>
              <a:rPr lang="de-CH" sz="3600" dirty="0"/>
              <a:t> </a:t>
            </a:r>
            <a:r>
              <a:rPr lang="de-CH" sz="3600" dirty="0" err="1"/>
              <a:t>peritoneum</a:t>
            </a:r>
            <a:r>
              <a:rPr lang="de-CH" sz="3600" dirty="0"/>
              <a:t> and lies anterior </a:t>
            </a:r>
            <a:r>
              <a:rPr lang="de-CH" sz="3600" dirty="0" err="1"/>
              <a:t>to</a:t>
            </a:r>
            <a:r>
              <a:rPr lang="de-CH" sz="3600" dirty="0"/>
              <a:t> </a:t>
            </a:r>
            <a:r>
              <a:rPr lang="de-CH" sz="3600" dirty="0" err="1"/>
              <a:t>the</a:t>
            </a:r>
            <a:r>
              <a:rPr lang="de-CH" sz="3600" dirty="0"/>
              <a:t> rectum, </a:t>
            </a:r>
            <a:r>
              <a:rPr lang="de-CH" sz="3600" dirty="0" err="1"/>
              <a:t>anterosuperior</a:t>
            </a:r>
            <a:r>
              <a:rPr lang="de-CH" sz="3600" dirty="0"/>
              <a:t> </a:t>
            </a:r>
            <a:r>
              <a:rPr lang="de-CH" sz="3600" dirty="0" err="1"/>
              <a:t>to</a:t>
            </a:r>
            <a:r>
              <a:rPr lang="de-CH" sz="3600" dirty="0"/>
              <a:t> </a:t>
            </a:r>
            <a:r>
              <a:rPr lang="de-CH" sz="3600" dirty="0" err="1"/>
              <a:t>the</a:t>
            </a:r>
            <a:r>
              <a:rPr lang="de-CH" sz="3600" dirty="0"/>
              <a:t> </a:t>
            </a:r>
            <a:r>
              <a:rPr lang="de-CH" sz="3600" dirty="0" err="1"/>
              <a:t>prostate</a:t>
            </a:r>
            <a:r>
              <a:rPr lang="de-CH" sz="3600" dirty="0"/>
              <a:t> </a:t>
            </a:r>
            <a:r>
              <a:rPr lang="de-CH" sz="3600" dirty="0" err="1"/>
              <a:t>gland</a:t>
            </a:r>
            <a:r>
              <a:rPr lang="de-CH" sz="3600" dirty="0"/>
              <a:t> and </a:t>
            </a:r>
            <a:r>
              <a:rPr lang="de-CH" sz="3600" dirty="0" err="1"/>
              <a:t>posterior</a:t>
            </a:r>
            <a:r>
              <a:rPr lang="de-CH" sz="3600" dirty="0"/>
              <a:t> </a:t>
            </a:r>
            <a:r>
              <a:rPr lang="de-CH" sz="3600" dirty="0" err="1"/>
              <a:t>to</a:t>
            </a:r>
            <a:r>
              <a:rPr lang="de-CH" sz="3600" dirty="0"/>
              <a:t> </a:t>
            </a:r>
            <a:r>
              <a:rPr lang="de-CH" sz="3600" dirty="0" err="1"/>
              <a:t>the</a:t>
            </a:r>
            <a:r>
              <a:rPr lang="de-CH" sz="3600" dirty="0"/>
              <a:t> </a:t>
            </a:r>
            <a:r>
              <a:rPr lang="de-CH" sz="3600" dirty="0" err="1"/>
              <a:t>pubic</a:t>
            </a:r>
            <a:r>
              <a:rPr lang="de-CH" sz="3600" dirty="0"/>
              <a:t> </a:t>
            </a:r>
            <a:r>
              <a:rPr lang="de-CH" sz="3600" dirty="0" err="1"/>
              <a:t>symphysis</a:t>
            </a:r>
            <a:r>
              <a:rPr lang="de-CH" sz="3600" dirty="0"/>
              <a:t>. </a:t>
            </a:r>
            <a:r>
              <a:rPr lang="de-CH" sz="3600" dirty="0" err="1"/>
              <a:t>It</a:t>
            </a:r>
            <a:r>
              <a:rPr lang="de-CH" sz="3600" dirty="0"/>
              <a:t> </a:t>
            </a:r>
            <a:r>
              <a:rPr lang="de-CH" sz="3600" dirty="0" err="1"/>
              <a:t>is</a:t>
            </a:r>
            <a:r>
              <a:rPr lang="de-CH" sz="3600" dirty="0"/>
              <a:t> </a:t>
            </a:r>
            <a:r>
              <a:rPr lang="de-CH" sz="3600" dirty="0" err="1"/>
              <a:t>made</a:t>
            </a:r>
            <a:r>
              <a:rPr lang="de-CH" sz="3600" dirty="0"/>
              <a:t> </a:t>
            </a:r>
            <a:r>
              <a:rPr lang="de-CH" sz="3600" dirty="0" err="1"/>
              <a:t>up</a:t>
            </a:r>
            <a:r>
              <a:rPr lang="de-CH" sz="3600" dirty="0"/>
              <a:t> </a:t>
            </a:r>
            <a:r>
              <a:rPr lang="de-CH" sz="3600" dirty="0" err="1"/>
              <a:t>of</a:t>
            </a:r>
            <a:r>
              <a:rPr lang="de-CH" sz="3600" dirty="0"/>
              <a:t> </a:t>
            </a:r>
            <a:r>
              <a:rPr lang="de-CH" sz="3600" b="1" u="sng" dirty="0" err="1">
                <a:solidFill>
                  <a:schemeClr val="accent6">
                    <a:lumMod val="50000"/>
                  </a:schemeClr>
                </a:solidFill>
              </a:rPr>
              <a:t>four</a:t>
            </a:r>
            <a:r>
              <a:rPr lang="de-CH" sz="3600" b="1" u="sng" dirty="0">
                <a:solidFill>
                  <a:schemeClr val="accent6">
                    <a:lumMod val="50000"/>
                  </a:schemeClr>
                </a:solidFill>
              </a:rPr>
              <a:t> </a:t>
            </a:r>
            <a:r>
              <a:rPr lang="de-CH" sz="3600" b="1" u="sng" dirty="0" err="1">
                <a:solidFill>
                  <a:schemeClr val="accent6">
                    <a:lumMod val="50000"/>
                  </a:schemeClr>
                </a:solidFill>
              </a:rPr>
              <a:t>distinct</a:t>
            </a:r>
            <a:r>
              <a:rPr lang="de-CH" sz="3600" b="1" u="sng" dirty="0">
                <a:solidFill>
                  <a:schemeClr val="accent6">
                    <a:lumMod val="50000"/>
                  </a:schemeClr>
                </a:solidFill>
              </a:rPr>
              <a:t> </a:t>
            </a:r>
            <a:r>
              <a:rPr lang="de-CH" sz="3600" b="1" u="sng" dirty="0" err="1">
                <a:solidFill>
                  <a:schemeClr val="accent6">
                    <a:lumMod val="50000"/>
                  </a:schemeClr>
                </a:solidFill>
              </a:rPr>
              <a:t>parts</a:t>
            </a:r>
            <a:r>
              <a:rPr lang="de-CH" sz="3600" b="1" u="sng" dirty="0">
                <a:solidFill>
                  <a:schemeClr val="accent6">
                    <a:lumMod val="50000"/>
                  </a:schemeClr>
                </a:solidFill>
              </a:rPr>
              <a:t> </a:t>
            </a:r>
            <a:r>
              <a:rPr lang="de-CH" sz="3600" b="1" u="sng" dirty="0" err="1">
                <a:solidFill>
                  <a:schemeClr val="accent6">
                    <a:lumMod val="50000"/>
                  </a:schemeClr>
                </a:solidFill>
              </a:rPr>
              <a:t>known</a:t>
            </a:r>
            <a:r>
              <a:rPr lang="de-CH" sz="3600" b="1" u="sng" dirty="0">
                <a:solidFill>
                  <a:schemeClr val="accent6">
                    <a:lumMod val="50000"/>
                  </a:schemeClr>
                </a:solidFill>
              </a:rPr>
              <a:t> </a:t>
            </a:r>
            <a:r>
              <a:rPr lang="de-CH" sz="3600" b="1" u="sng" dirty="0" err="1">
                <a:solidFill>
                  <a:schemeClr val="accent6">
                    <a:lumMod val="50000"/>
                  </a:schemeClr>
                </a:solidFill>
              </a:rPr>
              <a:t>as</a:t>
            </a:r>
            <a:r>
              <a:rPr lang="de-CH" sz="3600" b="1" u="sng" dirty="0">
                <a:solidFill>
                  <a:schemeClr val="accent6">
                    <a:lumMod val="50000"/>
                  </a:schemeClr>
                </a:solidFill>
              </a:rPr>
              <a:t> </a:t>
            </a:r>
            <a:r>
              <a:rPr lang="de-CH" sz="3600" b="1" u="sng" dirty="0" err="1">
                <a:solidFill>
                  <a:schemeClr val="accent6">
                    <a:lumMod val="50000"/>
                  </a:schemeClr>
                </a:solidFill>
              </a:rPr>
              <a:t>the</a:t>
            </a:r>
            <a:r>
              <a:rPr lang="de-CH" sz="3600" b="1" u="sng" dirty="0">
                <a:solidFill>
                  <a:schemeClr val="accent6">
                    <a:lumMod val="50000"/>
                  </a:schemeClr>
                </a:solidFill>
              </a:rPr>
              <a:t> </a:t>
            </a:r>
            <a:r>
              <a:rPr lang="de-CH" sz="3600" b="1" u="sng" dirty="0" err="1">
                <a:solidFill>
                  <a:schemeClr val="accent6">
                    <a:lumMod val="50000"/>
                  </a:schemeClr>
                </a:solidFill>
              </a:rPr>
              <a:t>apex</a:t>
            </a:r>
            <a:r>
              <a:rPr lang="de-CH" sz="3600" b="1" u="sng" dirty="0">
                <a:solidFill>
                  <a:schemeClr val="accent6">
                    <a:lumMod val="50000"/>
                  </a:schemeClr>
                </a:solidFill>
              </a:rPr>
              <a:t>, </a:t>
            </a:r>
            <a:r>
              <a:rPr lang="de-CH" sz="3600" b="1" u="sng" dirty="0" err="1">
                <a:solidFill>
                  <a:schemeClr val="accent6">
                    <a:lumMod val="50000"/>
                  </a:schemeClr>
                </a:solidFill>
              </a:rPr>
              <a:t>body</a:t>
            </a:r>
            <a:r>
              <a:rPr lang="de-CH" sz="3600" b="1" u="sng" dirty="0">
                <a:solidFill>
                  <a:schemeClr val="accent6">
                    <a:lumMod val="50000"/>
                  </a:schemeClr>
                </a:solidFill>
              </a:rPr>
              <a:t>, </a:t>
            </a:r>
            <a:r>
              <a:rPr lang="de-CH" sz="3600" b="1" u="sng" dirty="0" err="1">
                <a:solidFill>
                  <a:schemeClr val="accent6">
                    <a:lumMod val="50000"/>
                  </a:schemeClr>
                </a:solidFill>
              </a:rPr>
              <a:t>fundus</a:t>
            </a:r>
            <a:r>
              <a:rPr lang="de-CH" sz="3600" b="1" u="sng" dirty="0">
                <a:solidFill>
                  <a:schemeClr val="accent6">
                    <a:lumMod val="50000"/>
                  </a:schemeClr>
                </a:solidFill>
              </a:rPr>
              <a:t> and neck, </a:t>
            </a:r>
            <a:r>
              <a:rPr lang="de-CH" sz="3600" b="1" u="sng" dirty="0" err="1">
                <a:solidFill>
                  <a:schemeClr val="accent6">
                    <a:lumMod val="50000"/>
                  </a:schemeClr>
                </a:solidFill>
              </a:rPr>
              <a:t>as</a:t>
            </a:r>
            <a:r>
              <a:rPr lang="de-CH" sz="3600" b="1" u="sng" dirty="0">
                <a:solidFill>
                  <a:schemeClr val="accent6">
                    <a:lumMod val="50000"/>
                  </a:schemeClr>
                </a:solidFill>
              </a:rPr>
              <a:t> </a:t>
            </a:r>
            <a:r>
              <a:rPr lang="de-CH" sz="3600" b="1" u="sng" dirty="0" err="1">
                <a:solidFill>
                  <a:schemeClr val="accent6">
                    <a:lumMod val="50000"/>
                  </a:schemeClr>
                </a:solidFill>
              </a:rPr>
              <a:t>well</a:t>
            </a:r>
            <a:r>
              <a:rPr lang="de-CH" sz="3600" b="1" u="sng" dirty="0">
                <a:solidFill>
                  <a:schemeClr val="accent6">
                    <a:lumMod val="50000"/>
                  </a:schemeClr>
                </a:solidFill>
              </a:rPr>
              <a:t> </a:t>
            </a:r>
            <a:r>
              <a:rPr lang="de-CH" sz="3600" b="1" u="sng" dirty="0" err="1">
                <a:solidFill>
                  <a:schemeClr val="accent6">
                    <a:lumMod val="50000"/>
                  </a:schemeClr>
                </a:solidFill>
              </a:rPr>
              <a:t>as</a:t>
            </a:r>
            <a:r>
              <a:rPr lang="de-CH" sz="3600" b="1" u="sng" dirty="0">
                <a:solidFill>
                  <a:schemeClr val="accent6">
                    <a:lumMod val="50000"/>
                  </a:schemeClr>
                </a:solidFill>
              </a:rPr>
              <a:t> </a:t>
            </a:r>
            <a:r>
              <a:rPr lang="de-CH" sz="3600" b="1" u="sng" dirty="0" err="1">
                <a:solidFill>
                  <a:schemeClr val="accent6">
                    <a:lumMod val="50000"/>
                  </a:schemeClr>
                </a:solidFill>
              </a:rPr>
              <a:t>three</a:t>
            </a:r>
            <a:r>
              <a:rPr lang="de-CH" sz="3600" b="1" u="sng" dirty="0">
                <a:solidFill>
                  <a:schemeClr val="accent6">
                    <a:lumMod val="50000"/>
                  </a:schemeClr>
                </a:solidFill>
              </a:rPr>
              <a:t> </a:t>
            </a:r>
            <a:r>
              <a:rPr lang="de-CH" sz="3600" b="1" u="sng" dirty="0" err="1">
                <a:solidFill>
                  <a:schemeClr val="accent6">
                    <a:lumMod val="50000"/>
                  </a:schemeClr>
                </a:solidFill>
              </a:rPr>
              <a:t>surfaces</a:t>
            </a:r>
            <a:r>
              <a:rPr lang="de-CH" sz="3600" b="1" u="sng" dirty="0">
                <a:solidFill>
                  <a:schemeClr val="accent6">
                    <a:lumMod val="50000"/>
                  </a:schemeClr>
                </a:solidFill>
              </a:rPr>
              <a:t>: a superior </a:t>
            </a:r>
            <a:r>
              <a:rPr lang="de-CH" sz="3600" b="1" u="sng" dirty="0" err="1">
                <a:solidFill>
                  <a:schemeClr val="accent6">
                    <a:lumMod val="50000"/>
                  </a:schemeClr>
                </a:solidFill>
              </a:rPr>
              <a:t>surface</a:t>
            </a:r>
            <a:r>
              <a:rPr lang="de-CH" sz="3600" b="1" u="sng" dirty="0">
                <a:solidFill>
                  <a:schemeClr val="accent6">
                    <a:lumMod val="50000"/>
                  </a:schemeClr>
                </a:solidFill>
              </a:rPr>
              <a:t> and </a:t>
            </a:r>
            <a:r>
              <a:rPr lang="de-CH" sz="3600" b="1" u="sng" dirty="0" err="1">
                <a:solidFill>
                  <a:schemeClr val="accent6">
                    <a:lumMod val="50000"/>
                  </a:schemeClr>
                </a:solidFill>
              </a:rPr>
              <a:t>two</a:t>
            </a:r>
            <a:r>
              <a:rPr lang="de-CH" sz="3600" b="1" u="sng" dirty="0">
                <a:solidFill>
                  <a:schemeClr val="accent6">
                    <a:lumMod val="50000"/>
                  </a:schemeClr>
                </a:solidFill>
              </a:rPr>
              <a:t> </a:t>
            </a:r>
            <a:r>
              <a:rPr lang="de-CH" sz="3600" b="1" u="sng" dirty="0" err="1">
                <a:solidFill>
                  <a:schemeClr val="accent6">
                    <a:lumMod val="50000"/>
                  </a:schemeClr>
                </a:solidFill>
              </a:rPr>
              <a:t>inferolateral</a:t>
            </a:r>
            <a:r>
              <a:rPr lang="de-CH" sz="3600" b="1" u="sng" dirty="0">
                <a:solidFill>
                  <a:schemeClr val="accent6">
                    <a:lumMod val="50000"/>
                  </a:schemeClr>
                </a:solidFill>
              </a:rPr>
              <a:t> </a:t>
            </a:r>
            <a:r>
              <a:rPr lang="de-CH" sz="3600" b="1" u="sng" dirty="0" err="1">
                <a:solidFill>
                  <a:schemeClr val="accent6">
                    <a:lumMod val="50000"/>
                  </a:schemeClr>
                </a:solidFill>
              </a:rPr>
              <a:t>surfaces</a:t>
            </a:r>
            <a:r>
              <a:rPr lang="de-CH" sz="3600" b="1" u="sng" dirty="0">
                <a:solidFill>
                  <a:schemeClr val="accent6">
                    <a:lumMod val="50000"/>
                  </a:schemeClr>
                </a:solidFill>
              </a:rPr>
              <a:t>. </a:t>
            </a:r>
            <a:r>
              <a:rPr lang="de-CH" sz="3600" dirty="0" err="1"/>
              <a:t>Extending</a:t>
            </a:r>
            <a:r>
              <a:rPr lang="de-CH" sz="3600" dirty="0"/>
              <a:t> </a:t>
            </a:r>
            <a:r>
              <a:rPr lang="de-CH" sz="3600" dirty="0" err="1"/>
              <a:t>from</a:t>
            </a:r>
            <a:r>
              <a:rPr lang="de-CH" sz="3600" dirty="0"/>
              <a:t> </a:t>
            </a:r>
            <a:r>
              <a:rPr lang="de-CH" sz="3600" dirty="0" err="1"/>
              <a:t>the</a:t>
            </a:r>
            <a:r>
              <a:rPr lang="de-CH" sz="3600" dirty="0"/>
              <a:t> neck </a:t>
            </a:r>
            <a:r>
              <a:rPr lang="de-CH" sz="3600" dirty="0" err="1"/>
              <a:t>of</a:t>
            </a:r>
            <a:r>
              <a:rPr lang="de-CH" sz="3600" dirty="0"/>
              <a:t> </a:t>
            </a:r>
            <a:r>
              <a:rPr lang="de-CH" sz="3600" dirty="0" err="1"/>
              <a:t>the</a:t>
            </a:r>
            <a:r>
              <a:rPr lang="de-CH" sz="3600" dirty="0"/>
              <a:t> </a:t>
            </a:r>
            <a:r>
              <a:rPr lang="de-CH" sz="3600" dirty="0" err="1"/>
              <a:t>bladder</a:t>
            </a:r>
            <a:r>
              <a:rPr lang="de-CH" sz="3600" dirty="0"/>
              <a:t> </a:t>
            </a:r>
            <a:r>
              <a:rPr lang="de-CH" sz="3600" dirty="0" err="1"/>
              <a:t>is</a:t>
            </a:r>
            <a:r>
              <a:rPr lang="de-CH" sz="3600" dirty="0"/>
              <a:t> </a:t>
            </a:r>
            <a:r>
              <a:rPr lang="de-CH" sz="3600" dirty="0" err="1"/>
              <a:t>the</a:t>
            </a:r>
            <a:r>
              <a:rPr lang="de-CH" sz="3600" dirty="0"/>
              <a:t> </a:t>
            </a:r>
            <a:r>
              <a:rPr lang="de-CH" sz="3600" dirty="0" err="1"/>
              <a:t>urethra</a:t>
            </a:r>
            <a:r>
              <a:rPr lang="de-CH" sz="3600" dirty="0"/>
              <a:t>. </a:t>
            </a:r>
          </a:p>
          <a:p>
            <a:pPr algn="just"/>
            <a:r>
              <a:rPr lang="de-CH" sz="3600" dirty="0"/>
              <a:t>The male </a:t>
            </a:r>
            <a:r>
              <a:rPr lang="de-CH" sz="3600" dirty="0" err="1"/>
              <a:t>urethra</a:t>
            </a:r>
            <a:r>
              <a:rPr lang="de-CH" sz="3600" dirty="0"/>
              <a:t> </a:t>
            </a:r>
            <a:r>
              <a:rPr lang="de-CH" sz="3600" dirty="0" err="1"/>
              <a:t>is</a:t>
            </a:r>
            <a:r>
              <a:rPr lang="de-CH" sz="3600" dirty="0"/>
              <a:t> a </a:t>
            </a:r>
            <a:r>
              <a:rPr lang="de-CH" sz="3600" dirty="0" err="1"/>
              <a:t>roughly</a:t>
            </a:r>
            <a:r>
              <a:rPr lang="de-CH" sz="3600" dirty="0"/>
              <a:t> 20cm </a:t>
            </a:r>
            <a:r>
              <a:rPr lang="de-CH" sz="3600" dirty="0" err="1"/>
              <a:t>long</a:t>
            </a:r>
            <a:r>
              <a:rPr lang="de-CH" sz="3600" dirty="0"/>
              <a:t> </a:t>
            </a:r>
            <a:r>
              <a:rPr lang="de-CH" sz="3600" dirty="0" err="1"/>
              <a:t>tube</a:t>
            </a:r>
            <a:r>
              <a:rPr lang="de-CH" sz="3600" dirty="0"/>
              <a:t> and </a:t>
            </a:r>
            <a:r>
              <a:rPr lang="de-CH" sz="3600" dirty="0" err="1"/>
              <a:t>extends</a:t>
            </a:r>
            <a:r>
              <a:rPr lang="de-CH" sz="3600" dirty="0"/>
              <a:t> </a:t>
            </a:r>
            <a:r>
              <a:rPr lang="de-CH" sz="3600" dirty="0" err="1"/>
              <a:t>from</a:t>
            </a:r>
            <a:r>
              <a:rPr lang="de-CH" sz="3600" dirty="0"/>
              <a:t> </a:t>
            </a:r>
            <a:r>
              <a:rPr lang="de-CH" sz="3600" dirty="0" err="1"/>
              <a:t>the</a:t>
            </a:r>
            <a:r>
              <a:rPr lang="de-CH" sz="3600" dirty="0"/>
              <a:t> internal urethral </a:t>
            </a:r>
            <a:r>
              <a:rPr lang="de-CH" sz="3600" dirty="0" err="1"/>
              <a:t>orifice</a:t>
            </a:r>
            <a:r>
              <a:rPr lang="de-CH" sz="3600" dirty="0"/>
              <a:t> </a:t>
            </a:r>
            <a:r>
              <a:rPr lang="de-CH" sz="3600" dirty="0" err="1"/>
              <a:t>of</a:t>
            </a:r>
            <a:r>
              <a:rPr lang="de-CH" sz="3600" dirty="0"/>
              <a:t> </a:t>
            </a:r>
            <a:r>
              <a:rPr lang="de-CH" sz="3600" dirty="0" err="1"/>
              <a:t>the</a:t>
            </a:r>
            <a:r>
              <a:rPr lang="de-CH" sz="3600" dirty="0"/>
              <a:t> neck </a:t>
            </a:r>
            <a:r>
              <a:rPr lang="de-CH" sz="3600" dirty="0" err="1"/>
              <a:t>of</a:t>
            </a:r>
            <a:r>
              <a:rPr lang="de-CH" sz="3600" dirty="0"/>
              <a:t> </a:t>
            </a:r>
            <a:r>
              <a:rPr lang="de-CH" sz="3600" dirty="0" err="1"/>
              <a:t>the</a:t>
            </a:r>
            <a:r>
              <a:rPr lang="de-CH" sz="3600" dirty="0"/>
              <a:t> </a:t>
            </a:r>
            <a:r>
              <a:rPr lang="de-CH" sz="3600" dirty="0" err="1"/>
              <a:t>bladder</a:t>
            </a:r>
            <a:r>
              <a:rPr lang="de-CH" sz="3600" dirty="0"/>
              <a:t> </a:t>
            </a:r>
            <a:r>
              <a:rPr lang="de-CH" sz="3600" dirty="0" err="1"/>
              <a:t>to</a:t>
            </a:r>
            <a:r>
              <a:rPr lang="de-CH" sz="3600" dirty="0"/>
              <a:t> </a:t>
            </a:r>
            <a:r>
              <a:rPr lang="de-CH" sz="3600" dirty="0" err="1"/>
              <a:t>the</a:t>
            </a:r>
            <a:r>
              <a:rPr lang="de-CH" sz="3600" dirty="0"/>
              <a:t> external urethral </a:t>
            </a:r>
            <a:r>
              <a:rPr lang="de-CH" sz="3600" dirty="0" err="1"/>
              <a:t>orifice</a:t>
            </a:r>
            <a:r>
              <a:rPr lang="de-CH" sz="3600" dirty="0"/>
              <a:t> </a:t>
            </a:r>
            <a:r>
              <a:rPr lang="de-CH" sz="3600" dirty="0" err="1"/>
              <a:t>of</a:t>
            </a:r>
            <a:r>
              <a:rPr lang="de-CH" sz="3600" dirty="0"/>
              <a:t> </a:t>
            </a:r>
            <a:r>
              <a:rPr lang="de-CH" sz="3600" dirty="0" err="1"/>
              <a:t>the</a:t>
            </a:r>
            <a:r>
              <a:rPr lang="de-CH" sz="3600" dirty="0"/>
              <a:t> penile </a:t>
            </a:r>
            <a:r>
              <a:rPr lang="de-CH" sz="3600" dirty="0" err="1"/>
              <a:t>glans</a:t>
            </a:r>
            <a:r>
              <a:rPr lang="de-CH" sz="3600" dirty="0"/>
              <a:t>. </a:t>
            </a:r>
          </a:p>
          <a:p>
            <a:pPr algn="just"/>
            <a:r>
              <a:rPr lang="de-CH" sz="3600" dirty="0" err="1"/>
              <a:t>From</a:t>
            </a:r>
            <a:r>
              <a:rPr lang="de-CH" sz="3600" dirty="0"/>
              <a:t> proximal </a:t>
            </a:r>
            <a:r>
              <a:rPr lang="de-CH" sz="3600" dirty="0" err="1"/>
              <a:t>to</a:t>
            </a:r>
            <a:r>
              <a:rPr lang="de-CH" sz="3600" dirty="0"/>
              <a:t> distal, </a:t>
            </a:r>
            <a:r>
              <a:rPr lang="de-CH" sz="3600" dirty="0" err="1"/>
              <a:t>it</a:t>
            </a:r>
            <a:r>
              <a:rPr lang="de-CH" sz="3600" dirty="0"/>
              <a:t> </a:t>
            </a:r>
            <a:r>
              <a:rPr lang="de-CH" sz="3600" dirty="0" err="1"/>
              <a:t>is</a:t>
            </a:r>
            <a:r>
              <a:rPr lang="de-CH" sz="3600" dirty="0"/>
              <a:t> </a:t>
            </a:r>
            <a:r>
              <a:rPr lang="de-CH" sz="3600" dirty="0" err="1"/>
              <a:t>divided</a:t>
            </a:r>
            <a:r>
              <a:rPr lang="de-CH" sz="3600" dirty="0"/>
              <a:t> </a:t>
            </a:r>
            <a:r>
              <a:rPr lang="de-CH" sz="3600" dirty="0" err="1"/>
              <a:t>into</a:t>
            </a:r>
            <a:r>
              <a:rPr lang="de-CH" sz="3600" dirty="0"/>
              <a:t> </a:t>
            </a:r>
            <a:r>
              <a:rPr lang="de-CH" sz="3600" b="1" dirty="0" err="1">
                <a:solidFill>
                  <a:schemeClr val="accent6">
                    <a:lumMod val="50000"/>
                  </a:schemeClr>
                </a:solidFill>
              </a:rPr>
              <a:t>the</a:t>
            </a:r>
            <a:r>
              <a:rPr lang="de-CH" sz="3600" b="1" dirty="0">
                <a:solidFill>
                  <a:schemeClr val="accent6">
                    <a:lumMod val="50000"/>
                  </a:schemeClr>
                </a:solidFill>
              </a:rPr>
              <a:t> intramural/</a:t>
            </a:r>
            <a:r>
              <a:rPr lang="de-CH" sz="3600" b="1" dirty="0" err="1">
                <a:solidFill>
                  <a:schemeClr val="accent6">
                    <a:lumMod val="50000"/>
                  </a:schemeClr>
                </a:solidFill>
              </a:rPr>
              <a:t>preprostatic</a:t>
            </a:r>
            <a:r>
              <a:rPr lang="de-CH" sz="3600" b="1" dirty="0">
                <a:solidFill>
                  <a:schemeClr val="accent6">
                    <a:lumMod val="50000"/>
                  </a:schemeClr>
                </a:solidFill>
              </a:rPr>
              <a:t>, </a:t>
            </a:r>
            <a:r>
              <a:rPr lang="de-CH" sz="3600" b="1" dirty="0" err="1">
                <a:solidFill>
                  <a:schemeClr val="accent6">
                    <a:lumMod val="50000"/>
                  </a:schemeClr>
                </a:solidFill>
              </a:rPr>
              <a:t>prostatic</a:t>
            </a:r>
            <a:r>
              <a:rPr lang="de-CH" sz="3600" b="1" dirty="0">
                <a:solidFill>
                  <a:schemeClr val="accent6">
                    <a:lumMod val="50000"/>
                  </a:schemeClr>
                </a:solidFill>
              </a:rPr>
              <a:t>, </a:t>
            </a:r>
            <a:r>
              <a:rPr lang="de-CH" sz="3600" b="1" dirty="0" err="1">
                <a:solidFill>
                  <a:schemeClr val="accent6">
                    <a:lumMod val="50000"/>
                  </a:schemeClr>
                </a:solidFill>
              </a:rPr>
              <a:t>membranous</a:t>
            </a:r>
            <a:r>
              <a:rPr lang="de-CH" sz="3600" b="1" dirty="0">
                <a:solidFill>
                  <a:schemeClr val="accent6">
                    <a:lumMod val="50000"/>
                  </a:schemeClr>
                </a:solidFill>
              </a:rPr>
              <a:t> and</a:t>
            </a:r>
          </a:p>
          <a:p>
            <a:pPr marL="0" indent="0" algn="just">
              <a:buNone/>
            </a:pPr>
            <a:r>
              <a:rPr lang="de-CH" sz="3600" b="1" dirty="0" err="1">
                <a:solidFill>
                  <a:schemeClr val="accent6">
                    <a:lumMod val="50000"/>
                  </a:schemeClr>
                </a:solidFill>
              </a:rPr>
              <a:t>spongy</a:t>
            </a:r>
            <a:r>
              <a:rPr lang="de-CH" sz="3600" b="1" dirty="0">
                <a:solidFill>
                  <a:schemeClr val="accent6">
                    <a:lumMod val="50000"/>
                  </a:schemeClr>
                </a:solidFill>
              </a:rPr>
              <a:t> </a:t>
            </a:r>
            <a:r>
              <a:rPr lang="de-CH" sz="3600" b="1" dirty="0" err="1">
                <a:solidFill>
                  <a:schemeClr val="accent6">
                    <a:lumMod val="50000"/>
                  </a:schemeClr>
                </a:solidFill>
              </a:rPr>
              <a:t>urethra</a:t>
            </a:r>
            <a:r>
              <a:rPr lang="de-CH" sz="3600" b="1" dirty="0">
                <a:solidFill>
                  <a:schemeClr val="accent6">
                    <a:lumMod val="50000"/>
                  </a:schemeClr>
                </a:solidFill>
              </a:rPr>
              <a:t> </a:t>
            </a:r>
            <a:r>
              <a:rPr lang="de-CH" sz="3600" dirty="0"/>
              <a:t>and </a:t>
            </a:r>
            <a:r>
              <a:rPr lang="de-CH" sz="3600" dirty="0" err="1"/>
              <a:t>features</a:t>
            </a:r>
            <a:r>
              <a:rPr lang="de-CH" sz="3600" dirty="0"/>
              <a:t> </a:t>
            </a:r>
            <a:r>
              <a:rPr lang="de-CH" sz="3600" b="1" i="1" u="sng" dirty="0" err="1">
                <a:solidFill>
                  <a:schemeClr val="accent3">
                    <a:lumMod val="50000"/>
                  </a:schemeClr>
                </a:solidFill>
              </a:rPr>
              <a:t>openings</a:t>
            </a:r>
            <a:r>
              <a:rPr lang="de-CH" sz="3600" b="1" i="1" u="sng" dirty="0">
                <a:solidFill>
                  <a:schemeClr val="accent3">
                    <a:lumMod val="50000"/>
                  </a:schemeClr>
                </a:solidFill>
              </a:rPr>
              <a:t> </a:t>
            </a:r>
            <a:r>
              <a:rPr lang="de-CH" sz="3600" b="1" i="1" u="sng" dirty="0" err="1">
                <a:solidFill>
                  <a:schemeClr val="accent3">
                    <a:lumMod val="50000"/>
                  </a:schemeClr>
                </a:solidFill>
              </a:rPr>
              <a:t>for</a:t>
            </a:r>
            <a:r>
              <a:rPr lang="de-CH" sz="3600" b="1" i="1" u="sng" dirty="0">
                <a:solidFill>
                  <a:schemeClr val="accent3">
                    <a:lumMod val="50000"/>
                  </a:schemeClr>
                </a:solidFill>
              </a:rPr>
              <a:t> </a:t>
            </a:r>
            <a:r>
              <a:rPr lang="de-CH" sz="3600" b="1" i="1" u="sng" dirty="0" err="1">
                <a:solidFill>
                  <a:schemeClr val="accent3">
                    <a:lumMod val="50000"/>
                  </a:schemeClr>
                </a:solidFill>
              </a:rPr>
              <a:t>the</a:t>
            </a:r>
            <a:r>
              <a:rPr lang="de-CH" sz="3600" b="1" i="1" u="sng" dirty="0">
                <a:solidFill>
                  <a:schemeClr val="accent3">
                    <a:lumMod val="50000"/>
                  </a:schemeClr>
                </a:solidFill>
              </a:rPr>
              <a:t> </a:t>
            </a:r>
            <a:r>
              <a:rPr lang="de-CH" sz="3600" b="1" i="1" u="sng" dirty="0" err="1">
                <a:solidFill>
                  <a:schemeClr val="accent3">
                    <a:lumMod val="50000"/>
                  </a:schemeClr>
                </a:solidFill>
              </a:rPr>
              <a:t>prostatic</a:t>
            </a:r>
            <a:r>
              <a:rPr lang="de-CH" sz="3600" b="1" i="1" u="sng" dirty="0">
                <a:solidFill>
                  <a:schemeClr val="accent3">
                    <a:lumMod val="50000"/>
                  </a:schemeClr>
                </a:solidFill>
              </a:rPr>
              <a:t> fluid, </a:t>
            </a:r>
            <a:r>
              <a:rPr lang="de-CH" sz="3600" b="1" i="1" u="sng" dirty="0" err="1">
                <a:solidFill>
                  <a:schemeClr val="accent3">
                    <a:lumMod val="50000"/>
                  </a:schemeClr>
                </a:solidFill>
              </a:rPr>
              <a:t>semen</a:t>
            </a:r>
            <a:r>
              <a:rPr lang="de-CH" sz="3600" b="1" i="1" u="sng" dirty="0">
                <a:solidFill>
                  <a:schemeClr val="accent3">
                    <a:lumMod val="50000"/>
                  </a:schemeClr>
                </a:solidFill>
              </a:rPr>
              <a:t> </a:t>
            </a:r>
            <a:r>
              <a:rPr lang="de-CH" sz="3600" b="1" i="1" u="sng" dirty="0" err="1">
                <a:solidFill>
                  <a:schemeClr val="accent3">
                    <a:lumMod val="50000"/>
                  </a:schemeClr>
                </a:solidFill>
              </a:rPr>
              <a:t>from</a:t>
            </a:r>
            <a:r>
              <a:rPr lang="de-CH" sz="3600" b="1" i="1" u="sng" dirty="0">
                <a:solidFill>
                  <a:schemeClr val="accent3">
                    <a:lumMod val="50000"/>
                  </a:schemeClr>
                </a:solidFill>
              </a:rPr>
              <a:t> </a:t>
            </a:r>
            <a:r>
              <a:rPr lang="de-CH" sz="3600" b="1" i="1" u="sng" dirty="0" err="1">
                <a:solidFill>
                  <a:schemeClr val="accent3">
                    <a:lumMod val="50000"/>
                  </a:schemeClr>
                </a:solidFill>
              </a:rPr>
              <a:t>the</a:t>
            </a:r>
            <a:r>
              <a:rPr lang="de-CH" sz="3600" b="1" i="1" u="sng" dirty="0">
                <a:solidFill>
                  <a:schemeClr val="accent3">
                    <a:lumMod val="50000"/>
                  </a:schemeClr>
                </a:solidFill>
              </a:rPr>
              <a:t> </a:t>
            </a:r>
            <a:r>
              <a:rPr lang="de-CH" sz="3600" b="1" i="1" u="sng" dirty="0" err="1">
                <a:solidFill>
                  <a:schemeClr val="accent3">
                    <a:lumMod val="50000"/>
                  </a:schemeClr>
                </a:solidFill>
              </a:rPr>
              <a:t>testes</a:t>
            </a:r>
            <a:r>
              <a:rPr lang="de-CH" sz="3600" b="1" i="1" u="sng" dirty="0">
                <a:solidFill>
                  <a:schemeClr val="accent3">
                    <a:lumMod val="50000"/>
                  </a:schemeClr>
                </a:solidFill>
              </a:rPr>
              <a:t> and </a:t>
            </a:r>
            <a:r>
              <a:rPr lang="de-CH" sz="3600" b="1" i="1" u="sng" dirty="0" err="1">
                <a:solidFill>
                  <a:schemeClr val="accent3">
                    <a:lumMod val="50000"/>
                  </a:schemeClr>
                </a:solidFill>
              </a:rPr>
              <a:t>excretions</a:t>
            </a:r>
            <a:r>
              <a:rPr lang="de-CH" sz="3600" b="1" i="1" u="sng" dirty="0">
                <a:solidFill>
                  <a:schemeClr val="accent3">
                    <a:lumMod val="50000"/>
                  </a:schemeClr>
                </a:solidFill>
              </a:rPr>
              <a:t> </a:t>
            </a:r>
            <a:r>
              <a:rPr lang="de-CH" sz="3600" b="1" i="1" u="sng" dirty="0" err="1">
                <a:solidFill>
                  <a:schemeClr val="accent3">
                    <a:lumMod val="50000"/>
                  </a:schemeClr>
                </a:solidFill>
              </a:rPr>
              <a:t>of</a:t>
            </a:r>
            <a:r>
              <a:rPr lang="de-CH" sz="3600" b="1" i="1" u="sng" dirty="0">
                <a:solidFill>
                  <a:schemeClr val="accent3">
                    <a:lumMod val="50000"/>
                  </a:schemeClr>
                </a:solidFill>
              </a:rPr>
              <a:t> </a:t>
            </a:r>
            <a:r>
              <a:rPr lang="de-CH" sz="3600" b="1" i="1" u="sng" dirty="0" err="1">
                <a:solidFill>
                  <a:schemeClr val="accent3">
                    <a:lumMod val="50000"/>
                  </a:schemeClr>
                </a:solidFill>
              </a:rPr>
              <a:t>the</a:t>
            </a:r>
            <a:r>
              <a:rPr lang="de-CH" sz="3600" b="1" i="1" u="sng" dirty="0">
                <a:solidFill>
                  <a:schemeClr val="accent3">
                    <a:lumMod val="50000"/>
                  </a:schemeClr>
                </a:solidFill>
              </a:rPr>
              <a:t> </a:t>
            </a:r>
            <a:r>
              <a:rPr lang="de-CH" sz="3600" b="1" i="1" u="sng" dirty="0" err="1">
                <a:solidFill>
                  <a:schemeClr val="accent3">
                    <a:lumMod val="50000"/>
                  </a:schemeClr>
                </a:solidFill>
              </a:rPr>
              <a:t>bulbourethral</a:t>
            </a:r>
            <a:r>
              <a:rPr lang="de-CH" sz="3600" b="1" i="1" u="sng" dirty="0">
                <a:solidFill>
                  <a:schemeClr val="accent3">
                    <a:lumMod val="50000"/>
                  </a:schemeClr>
                </a:solidFill>
              </a:rPr>
              <a:t> </a:t>
            </a:r>
            <a:r>
              <a:rPr lang="de-CH" sz="3600" b="1" i="1" u="sng" dirty="0" err="1">
                <a:solidFill>
                  <a:schemeClr val="accent3">
                    <a:lumMod val="50000"/>
                  </a:schemeClr>
                </a:solidFill>
              </a:rPr>
              <a:t>glands</a:t>
            </a:r>
            <a:r>
              <a:rPr lang="de-CH" sz="3600" b="1" i="1" u="sng" dirty="0">
                <a:solidFill>
                  <a:schemeClr val="accent3">
                    <a:lumMod val="50000"/>
                  </a:schemeClr>
                </a:solidFill>
              </a:rPr>
              <a:t>.</a:t>
            </a:r>
          </a:p>
          <a:p>
            <a:endParaRPr lang="el-GR" dirty="0"/>
          </a:p>
        </p:txBody>
      </p:sp>
      <p:pic>
        <p:nvPicPr>
          <p:cNvPr id="4" name="Θέση περιεχομένου 3">
            <a:extLst>
              <a:ext uri="{FF2B5EF4-FFF2-40B4-BE49-F238E27FC236}">
                <a16:creationId xmlns:a16="http://schemas.microsoft.com/office/drawing/2014/main" id="{632CE0DD-3B78-E89E-C735-6F4A27C27C4A}"/>
              </a:ext>
            </a:extLst>
          </p:cNvPr>
          <p:cNvPicPr>
            <a:picLocks noChangeAspect="1"/>
          </p:cNvPicPr>
          <p:nvPr/>
        </p:nvPicPr>
        <p:blipFill>
          <a:blip r:embed="rId2"/>
          <a:stretch>
            <a:fillRect/>
          </a:stretch>
        </p:blipFill>
        <p:spPr>
          <a:xfrm>
            <a:off x="6156176" y="1052736"/>
            <a:ext cx="2880321" cy="5770717"/>
          </a:xfrm>
          <a:prstGeom prst="rect">
            <a:avLst/>
          </a:prstGeom>
          <a:noFill/>
        </p:spPr>
      </p:pic>
    </p:spTree>
    <p:extLst>
      <p:ext uri="{BB962C8B-B14F-4D97-AF65-F5344CB8AC3E}">
        <p14:creationId xmlns:p14="http://schemas.microsoft.com/office/powerpoint/2010/main" val="331506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ACB772-714B-83BA-81AC-CC98E778B6CA}"/>
              </a:ext>
            </a:extLst>
          </p:cNvPr>
          <p:cNvSpPr>
            <a:spLocks noGrp="1"/>
          </p:cNvSpPr>
          <p:nvPr>
            <p:ph type="title"/>
          </p:nvPr>
        </p:nvSpPr>
        <p:spPr>
          <a:xfrm>
            <a:off x="611560" y="116632"/>
            <a:ext cx="8532440" cy="1008112"/>
          </a:xfrm>
        </p:spPr>
        <p:txBody>
          <a:bodyPr>
            <a:normAutofit/>
          </a:bodyPr>
          <a:lstStyle/>
          <a:p>
            <a:r>
              <a:rPr lang="de-CH" sz="2400" b="1" dirty="0" err="1">
                <a:solidFill>
                  <a:schemeClr val="accent6">
                    <a:lumMod val="50000"/>
                  </a:schemeClr>
                </a:solidFill>
              </a:rPr>
              <a:t>Urinary</a:t>
            </a:r>
            <a:r>
              <a:rPr lang="de-CH" sz="2400" b="1" dirty="0">
                <a:solidFill>
                  <a:schemeClr val="accent6">
                    <a:lumMod val="50000"/>
                  </a:schemeClr>
                </a:solidFill>
              </a:rPr>
              <a:t> </a:t>
            </a:r>
            <a:r>
              <a:rPr lang="de-CH" sz="2400" b="1" dirty="0" err="1">
                <a:solidFill>
                  <a:schemeClr val="accent6">
                    <a:lumMod val="50000"/>
                  </a:schemeClr>
                </a:solidFill>
              </a:rPr>
              <a:t>bladder</a:t>
            </a:r>
            <a:r>
              <a:rPr lang="de-CH" sz="2400" b="1" dirty="0">
                <a:solidFill>
                  <a:schemeClr val="accent6">
                    <a:lumMod val="50000"/>
                  </a:schemeClr>
                </a:solidFill>
              </a:rPr>
              <a:t>, </a:t>
            </a:r>
            <a:r>
              <a:rPr lang="de-CH" sz="2400" b="1" dirty="0" err="1">
                <a:solidFill>
                  <a:schemeClr val="accent6">
                    <a:lumMod val="50000"/>
                  </a:schemeClr>
                </a:solidFill>
              </a:rPr>
              <a:t>prostate</a:t>
            </a:r>
            <a:r>
              <a:rPr lang="de-CH" sz="2400" b="1" dirty="0">
                <a:solidFill>
                  <a:schemeClr val="accent6">
                    <a:lumMod val="50000"/>
                  </a:schemeClr>
                </a:solidFill>
              </a:rPr>
              <a:t>, </a:t>
            </a:r>
            <a:r>
              <a:rPr lang="de-CH" sz="2400" b="1" dirty="0" err="1">
                <a:solidFill>
                  <a:schemeClr val="accent6">
                    <a:lumMod val="50000"/>
                  </a:schemeClr>
                </a:solidFill>
              </a:rPr>
              <a:t>right</a:t>
            </a:r>
            <a:r>
              <a:rPr lang="de-CH" sz="2400" b="1" dirty="0">
                <a:solidFill>
                  <a:schemeClr val="accent6">
                    <a:lumMod val="50000"/>
                  </a:schemeClr>
                </a:solidFill>
              </a:rPr>
              <a:t> </a:t>
            </a:r>
            <a:r>
              <a:rPr lang="de-CH" sz="2400" b="1" dirty="0" err="1">
                <a:solidFill>
                  <a:schemeClr val="accent6">
                    <a:lumMod val="50000"/>
                  </a:schemeClr>
                </a:solidFill>
              </a:rPr>
              <a:t>ureter</a:t>
            </a:r>
            <a:r>
              <a:rPr lang="de-CH" sz="2400" b="1" dirty="0">
                <a:solidFill>
                  <a:schemeClr val="accent6">
                    <a:lumMod val="50000"/>
                  </a:schemeClr>
                </a:solidFill>
              </a:rPr>
              <a:t>, </a:t>
            </a:r>
            <a:r>
              <a:rPr lang="de-CH" sz="2400" b="1" dirty="0" err="1">
                <a:solidFill>
                  <a:schemeClr val="accent6">
                    <a:lumMod val="50000"/>
                  </a:schemeClr>
                </a:solidFill>
              </a:rPr>
              <a:t>right</a:t>
            </a:r>
            <a:r>
              <a:rPr lang="de-CH" sz="2400" b="1" dirty="0">
                <a:solidFill>
                  <a:schemeClr val="accent6">
                    <a:lumMod val="50000"/>
                  </a:schemeClr>
                </a:solidFill>
              </a:rPr>
              <a:t> </a:t>
            </a:r>
            <a:r>
              <a:rPr lang="de-CH" sz="2400" b="1" dirty="0" err="1">
                <a:solidFill>
                  <a:schemeClr val="accent6">
                    <a:lumMod val="50000"/>
                  </a:schemeClr>
                </a:solidFill>
              </a:rPr>
              <a:t>ductus</a:t>
            </a:r>
            <a:r>
              <a:rPr lang="de-CH" sz="2400" b="1" dirty="0">
                <a:solidFill>
                  <a:schemeClr val="accent6">
                    <a:lumMod val="50000"/>
                  </a:schemeClr>
                </a:solidFill>
              </a:rPr>
              <a:t> </a:t>
            </a:r>
            <a:r>
              <a:rPr lang="de-CH" sz="2400" b="1" dirty="0" err="1">
                <a:solidFill>
                  <a:schemeClr val="accent6">
                    <a:lumMod val="50000"/>
                  </a:schemeClr>
                </a:solidFill>
              </a:rPr>
              <a:t>deferens</a:t>
            </a:r>
            <a:r>
              <a:rPr lang="de-CH" sz="2400" b="1" dirty="0">
                <a:solidFill>
                  <a:schemeClr val="accent6">
                    <a:lumMod val="50000"/>
                  </a:schemeClr>
                </a:solidFill>
              </a:rPr>
              <a:t>, </a:t>
            </a:r>
            <a:r>
              <a:rPr lang="de-CH" sz="2400" b="1" dirty="0" err="1">
                <a:solidFill>
                  <a:schemeClr val="accent6">
                    <a:lumMod val="50000"/>
                  </a:schemeClr>
                </a:solidFill>
              </a:rPr>
              <a:t>right</a:t>
            </a:r>
            <a:r>
              <a:rPr lang="de-CH" sz="2400" b="1" dirty="0">
                <a:solidFill>
                  <a:schemeClr val="accent6">
                    <a:lumMod val="50000"/>
                  </a:schemeClr>
                </a:solidFill>
              </a:rPr>
              <a:t> </a:t>
            </a:r>
            <a:r>
              <a:rPr lang="de-CH" sz="2400" b="1" dirty="0" err="1">
                <a:solidFill>
                  <a:schemeClr val="accent6">
                    <a:lumMod val="50000"/>
                  </a:schemeClr>
                </a:solidFill>
              </a:rPr>
              <a:t>seminal</a:t>
            </a:r>
            <a:r>
              <a:rPr lang="de-CH" sz="2400" b="1" dirty="0">
                <a:solidFill>
                  <a:schemeClr val="accent6">
                    <a:lumMod val="50000"/>
                  </a:schemeClr>
                </a:solidFill>
              </a:rPr>
              <a:t> </a:t>
            </a:r>
            <a:r>
              <a:rPr lang="de-CH" sz="2400" b="1" dirty="0" err="1">
                <a:solidFill>
                  <a:schemeClr val="accent6">
                    <a:lumMod val="50000"/>
                  </a:schemeClr>
                </a:solidFill>
              </a:rPr>
              <a:t>gland</a:t>
            </a:r>
            <a:r>
              <a:rPr lang="de-CH" sz="2400" b="1" dirty="0">
                <a:solidFill>
                  <a:schemeClr val="accent6">
                    <a:lumMod val="50000"/>
                  </a:schemeClr>
                </a:solidFill>
              </a:rPr>
              <a:t>, </a:t>
            </a:r>
            <a:r>
              <a:rPr lang="de-CH" sz="2400" b="1" dirty="0" err="1">
                <a:solidFill>
                  <a:schemeClr val="accent6">
                    <a:lumMod val="50000"/>
                  </a:schemeClr>
                </a:solidFill>
              </a:rPr>
              <a:t>sigmoid</a:t>
            </a:r>
            <a:r>
              <a:rPr lang="de-CH" sz="2400" b="1" dirty="0">
                <a:solidFill>
                  <a:schemeClr val="accent6">
                    <a:lumMod val="50000"/>
                  </a:schemeClr>
                </a:solidFill>
              </a:rPr>
              <a:t> </a:t>
            </a:r>
            <a:r>
              <a:rPr lang="de-CH" sz="2400" b="1" dirty="0" err="1">
                <a:solidFill>
                  <a:schemeClr val="accent6">
                    <a:lumMod val="50000"/>
                  </a:schemeClr>
                </a:solidFill>
              </a:rPr>
              <a:t>colon</a:t>
            </a:r>
            <a:r>
              <a:rPr lang="de-CH" sz="2400" b="1" dirty="0">
                <a:solidFill>
                  <a:schemeClr val="accent6">
                    <a:lumMod val="50000"/>
                  </a:schemeClr>
                </a:solidFill>
              </a:rPr>
              <a:t>. </a:t>
            </a:r>
            <a:endParaRPr lang="el-GR" sz="2400" b="1" dirty="0">
              <a:solidFill>
                <a:schemeClr val="accent6">
                  <a:lumMod val="50000"/>
                </a:schemeClr>
              </a:solidFill>
            </a:endParaRPr>
          </a:p>
        </p:txBody>
      </p:sp>
      <p:pic>
        <p:nvPicPr>
          <p:cNvPr id="16386" name="Picture 2" descr="Urinary bladder (Vesica urinaria); Image: Irina Münstermann">
            <a:extLst>
              <a:ext uri="{FF2B5EF4-FFF2-40B4-BE49-F238E27FC236}">
                <a16:creationId xmlns:a16="http://schemas.microsoft.com/office/drawing/2014/main" id="{D85FBA10-0324-65E1-5430-20F001A2F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2952328"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rostate (Prostata); Image: Irina Münstermann">
            <a:extLst>
              <a:ext uri="{FF2B5EF4-FFF2-40B4-BE49-F238E27FC236}">
                <a16:creationId xmlns:a16="http://schemas.microsoft.com/office/drawing/2014/main" id="{E58DB883-C5CC-52AA-C7F8-D8749BB7FF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2256" y="1268760"/>
            <a:ext cx="292191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Right ureter (Ureter dexter); Image: Irina Münstermann">
            <a:extLst>
              <a:ext uri="{FF2B5EF4-FFF2-40B4-BE49-F238E27FC236}">
                <a16:creationId xmlns:a16="http://schemas.microsoft.com/office/drawing/2014/main" id="{71299DE0-1942-1774-D82A-A36CF2365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268760"/>
            <a:ext cx="2921912"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Right ductus deferens (Ductus deferens dexter); Image: Irina Münstermann">
            <a:extLst>
              <a:ext uri="{FF2B5EF4-FFF2-40B4-BE49-F238E27FC236}">
                <a16:creationId xmlns:a16="http://schemas.microsoft.com/office/drawing/2014/main" id="{9526B43D-DB12-E418-989F-53FE2034A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108787"/>
            <a:ext cx="2952328"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Right seminal gland (Glandula seminalis dextra); Image: Irina Münstermann">
            <a:extLst>
              <a:ext uri="{FF2B5EF4-FFF2-40B4-BE49-F238E27FC236}">
                <a16:creationId xmlns:a16="http://schemas.microsoft.com/office/drawing/2014/main" id="{5238635F-BFC6-C6B9-0FF6-3B36EBB21F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256" y="4149080"/>
            <a:ext cx="2921912"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Sigmoid colon (Colon sigmoideum); Image: Irina Münstermann">
            <a:extLst>
              <a:ext uri="{FF2B5EF4-FFF2-40B4-BE49-F238E27FC236}">
                <a16:creationId xmlns:a16="http://schemas.microsoft.com/office/drawing/2014/main" id="{3A6119F0-5225-79FD-2D1C-5D1022E52A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2088" y="4149079"/>
            <a:ext cx="2921912" cy="270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245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err="1"/>
              <a:t>Denonvillier</a:t>
            </a:r>
            <a:endParaRPr lang="el-GR" dirty="0"/>
          </a:p>
        </p:txBody>
      </p:sp>
      <p:pic>
        <p:nvPicPr>
          <p:cNvPr id="5" name="4 - Θέση περιεχομένου" descr="DA7DB8C163FF4.gif"/>
          <p:cNvPicPr>
            <a:picLocks noGrp="1" noChangeAspect="1"/>
          </p:cNvPicPr>
          <p:nvPr>
            <p:ph idx="1"/>
          </p:nvPr>
        </p:nvPicPr>
        <p:blipFill>
          <a:blip r:embed="rId2" cstate="print"/>
          <a:stretch>
            <a:fillRect/>
          </a:stretch>
        </p:blipFill>
        <p:spPr>
          <a:xfrm>
            <a:off x="539552" y="274638"/>
            <a:ext cx="8229600" cy="6308724"/>
          </a:xfrm>
        </p:spPr>
      </p:pic>
    </p:spTree>
    <p:extLst>
      <p:ext uri="{BB962C8B-B14F-4D97-AF65-F5344CB8AC3E}">
        <p14:creationId xmlns:p14="http://schemas.microsoft.com/office/powerpoint/2010/main" val="3500034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E92DD1-3CEB-00AE-5452-CB2F9D30C048}"/>
              </a:ext>
            </a:extLst>
          </p:cNvPr>
          <p:cNvSpPr>
            <a:spLocks noGrp="1"/>
          </p:cNvSpPr>
          <p:nvPr>
            <p:ph type="title"/>
          </p:nvPr>
        </p:nvSpPr>
        <p:spPr>
          <a:xfrm>
            <a:off x="457200" y="-99392"/>
            <a:ext cx="8229600" cy="831229"/>
          </a:xfrm>
        </p:spPr>
        <p:txBody>
          <a:bodyPr>
            <a:normAutofit/>
          </a:bodyPr>
          <a:lstStyle/>
          <a:p>
            <a:r>
              <a:rPr lang="de-CH" sz="3200" b="1" dirty="0" err="1">
                <a:solidFill>
                  <a:schemeClr val="accent6">
                    <a:lumMod val="50000"/>
                  </a:schemeClr>
                </a:solidFill>
              </a:rPr>
              <a:t>Coronal</a:t>
            </a:r>
            <a:r>
              <a:rPr lang="de-CH" sz="3200" b="1" dirty="0">
                <a:solidFill>
                  <a:schemeClr val="accent6">
                    <a:lumMod val="50000"/>
                  </a:schemeClr>
                </a:solidFill>
              </a:rPr>
              <a:t> </a:t>
            </a:r>
            <a:r>
              <a:rPr lang="de-CH" sz="3200" b="1" dirty="0" err="1">
                <a:solidFill>
                  <a:schemeClr val="accent6">
                    <a:lumMod val="50000"/>
                  </a:schemeClr>
                </a:solidFill>
              </a:rPr>
              <a:t>section</a:t>
            </a:r>
            <a:r>
              <a:rPr lang="de-CH" sz="3200" b="1" dirty="0">
                <a:solidFill>
                  <a:schemeClr val="accent6">
                    <a:lumMod val="50000"/>
                  </a:schemeClr>
                </a:solidFill>
              </a:rPr>
              <a:t> </a:t>
            </a:r>
            <a:r>
              <a:rPr lang="de-CH" sz="3200" b="1" dirty="0" err="1">
                <a:solidFill>
                  <a:schemeClr val="accent6">
                    <a:lumMod val="50000"/>
                  </a:schemeClr>
                </a:solidFill>
              </a:rPr>
              <a:t>of</a:t>
            </a:r>
            <a:r>
              <a:rPr lang="de-CH" sz="3200" b="1" dirty="0">
                <a:solidFill>
                  <a:schemeClr val="accent6">
                    <a:lumMod val="50000"/>
                  </a:schemeClr>
                </a:solidFill>
              </a:rPr>
              <a:t> </a:t>
            </a:r>
            <a:r>
              <a:rPr lang="de-CH" sz="3200" b="1" dirty="0" err="1">
                <a:solidFill>
                  <a:schemeClr val="accent6">
                    <a:lumMod val="50000"/>
                  </a:schemeClr>
                </a:solidFill>
              </a:rPr>
              <a:t>the</a:t>
            </a:r>
            <a:r>
              <a:rPr lang="de-CH" sz="3200" b="1" dirty="0">
                <a:solidFill>
                  <a:schemeClr val="accent6">
                    <a:lumMod val="50000"/>
                  </a:schemeClr>
                </a:solidFill>
              </a:rPr>
              <a:t> male </a:t>
            </a:r>
            <a:r>
              <a:rPr lang="de-CH" sz="3200" b="1" dirty="0" err="1">
                <a:solidFill>
                  <a:schemeClr val="accent6">
                    <a:lumMod val="50000"/>
                  </a:schemeClr>
                </a:solidFill>
              </a:rPr>
              <a:t>urinary</a:t>
            </a:r>
            <a:r>
              <a:rPr lang="de-CH" sz="3200" b="1" dirty="0">
                <a:solidFill>
                  <a:schemeClr val="accent6">
                    <a:lumMod val="50000"/>
                  </a:schemeClr>
                </a:solidFill>
              </a:rPr>
              <a:t> </a:t>
            </a:r>
            <a:r>
              <a:rPr lang="de-CH" sz="3200" b="1" dirty="0" err="1">
                <a:solidFill>
                  <a:schemeClr val="accent6">
                    <a:lumMod val="50000"/>
                  </a:schemeClr>
                </a:solidFill>
              </a:rPr>
              <a:t>bladder</a:t>
            </a:r>
            <a:endParaRPr lang="el-GR" sz="3200"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5E583BD9-9DBE-233A-045D-1B397FECE4A9}"/>
              </a:ext>
            </a:extLst>
          </p:cNvPr>
          <p:cNvSpPr>
            <a:spLocks noGrp="1"/>
          </p:cNvSpPr>
          <p:nvPr>
            <p:ph idx="1"/>
          </p:nvPr>
        </p:nvSpPr>
        <p:spPr>
          <a:xfrm>
            <a:off x="-108520" y="908720"/>
            <a:ext cx="3744416" cy="5760640"/>
          </a:xfrm>
        </p:spPr>
        <p:txBody>
          <a:bodyPr>
            <a:normAutofit fontScale="85000" lnSpcReduction="20000"/>
          </a:bodyPr>
          <a:lstStyle/>
          <a:p>
            <a:pPr algn="just"/>
            <a:r>
              <a:rPr lang="de-CH" dirty="0"/>
              <a:t>This </a:t>
            </a:r>
            <a:r>
              <a:rPr lang="de-CH" dirty="0" err="1"/>
              <a:t>section</a:t>
            </a:r>
            <a:r>
              <a:rPr lang="de-CH" dirty="0"/>
              <a:t> </a:t>
            </a:r>
            <a:r>
              <a:rPr lang="de-CH" dirty="0" err="1"/>
              <a:t>displays</a:t>
            </a:r>
            <a:r>
              <a:rPr lang="de-CH" dirty="0"/>
              <a:t> </a:t>
            </a:r>
            <a:r>
              <a:rPr lang="de-CH" dirty="0" err="1"/>
              <a:t>the</a:t>
            </a:r>
            <a:r>
              <a:rPr lang="de-CH" dirty="0"/>
              <a:t> </a:t>
            </a:r>
            <a:r>
              <a:rPr lang="de-CH" b="1" i="1" dirty="0" err="1">
                <a:solidFill>
                  <a:schemeClr val="accent3">
                    <a:lumMod val="50000"/>
                  </a:schemeClr>
                </a:solidFill>
              </a:rPr>
              <a:t>body</a:t>
            </a:r>
            <a:r>
              <a:rPr lang="de-CH" b="1" i="1" dirty="0">
                <a:solidFill>
                  <a:schemeClr val="accent3">
                    <a:lumMod val="50000"/>
                  </a:schemeClr>
                </a:solidFill>
              </a:rPr>
              <a:t>, </a:t>
            </a:r>
            <a:r>
              <a:rPr lang="de-CH" b="1" i="1" dirty="0" err="1">
                <a:solidFill>
                  <a:schemeClr val="accent3">
                    <a:lumMod val="50000"/>
                  </a:schemeClr>
                </a:solidFill>
              </a:rPr>
              <a:t>fundus</a:t>
            </a:r>
            <a:r>
              <a:rPr lang="de-CH" b="1" i="1" dirty="0">
                <a:solidFill>
                  <a:schemeClr val="accent3">
                    <a:lumMod val="50000"/>
                  </a:schemeClr>
                </a:solidFill>
              </a:rPr>
              <a:t> and neck </a:t>
            </a:r>
            <a:r>
              <a:rPr lang="de-CH" b="1" i="1" dirty="0" err="1">
                <a:solidFill>
                  <a:schemeClr val="accent3">
                    <a:lumMod val="50000"/>
                  </a:schemeClr>
                </a:solidFill>
              </a:rPr>
              <a:t>of</a:t>
            </a:r>
            <a:r>
              <a:rPr lang="de-CH" b="1" i="1" dirty="0">
                <a:solidFill>
                  <a:schemeClr val="accent3">
                    <a:lumMod val="50000"/>
                  </a:schemeClr>
                </a:solidFill>
              </a:rPr>
              <a:t> </a:t>
            </a:r>
            <a:r>
              <a:rPr lang="de-CH" b="1" i="1" dirty="0" err="1">
                <a:solidFill>
                  <a:schemeClr val="accent3">
                    <a:lumMod val="50000"/>
                  </a:schemeClr>
                </a:solidFill>
              </a:rPr>
              <a:t>the</a:t>
            </a:r>
            <a:r>
              <a:rPr lang="de-CH" b="1" i="1" dirty="0">
                <a:solidFill>
                  <a:schemeClr val="accent3">
                    <a:lumMod val="50000"/>
                  </a:schemeClr>
                </a:solidFill>
              </a:rPr>
              <a:t> </a:t>
            </a:r>
            <a:r>
              <a:rPr lang="de-CH" b="1" i="1" dirty="0" err="1">
                <a:solidFill>
                  <a:schemeClr val="accent3">
                    <a:lumMod val="50000"/>
                  </a:schemeClr>
                </a:solidFill>
              </a:rPr>
              <a:t>bladder</a:t>
            </a:r>
            <a:r>
              <a:rPr lang="de-CH" b="1" i="1" dirty="0">
                <a:solidFill>
                  <a:schemeClr val="accent3">
                    <a:lumMod val="50000"/>
                  </a:schemeClr>
                </a:solidFill>
              </a:rPr>
              <a:t>. </a:t>
            </a:r>
            <a:r>
              <a:rPr lang="de-CH" dirty="0" err="1"/>
              <a:t>Several</a:t>
            </a:r>
            <a:r>
              <a:rPr lang="de-CH" dirty="0"/>
              <a:t> </a:t>
            </a:r>
            <a:r>
              <a:rPr lang="de-CH" dirty="0" err="1"/>
              <a:t>main</a:t>
            </a:r>
            <a:r>
              <a:rPr lang="de-CH" dirty="0"/>
              <a:t> internal </a:t>
            </a:r>
            <a:r>
              <a:rPr lang="de-CH" dirty="0" err="1"/>
              <a:t>features</a:t>
            </a:r>
            <a:r>
              <a:rPr lang="de-CH" dirty="0"/>
              <a:t> </a:t>
            </a:r>
            <a:r>
              <a:rPr lang="de-CH" dirty="0" err="1"/>
              <a:t>of</a:t>
            </a:r>
            <a:r>
              <a:rPr lang="de-CH" dirty="0"/>
              <a:t> </a:t>
            </a:r>
            <a:r>
              <a:rPr lang="de-CH" dirty="0" err="1"/>
              <a:t>the</a:t>
            </a:r>
            <a:r>
              <a:rPr lang="de-CH" dirty="0"/>
              <a:t> </a:t>
            </a:r>
            <a:r>
              <a:rPr lang="de-CH" dirty="0" err="1"/>
              <a:t>bladder</a:t>
            </a:r>
            <a:r>
              <a:rPr lang="de-CH" dirty="0"/>
              <a:t> </a:t>
            </a:r>
            <a:r>
              <a:rPr lang="de-CH" dirty="0" err="1"/>
              <a:t>are</a:t>
            </a:r>
            <a:r>
              <a:rPr lang="de-CH" dirty="0"/>
              <a:t> visible, such </a:t>
            </a:r>
            <a:r>
              <a:rPr lang="de-CH" dirty="0" err="1"/>
              <a:t>as</a:t>
            </a:r>
            <a:r>
              <a:rPr lang="de-CH" dirty="0"/>
              <a:t> </a:t>
            </a:r>
            <a:r>
              <a:rPr lang="de-CH" dirty="0" err="1"/>
              <a:t>the</a:t>
            </a:r>
            <a:r>
              <a:rPr lang="de-CH" dirty="0"/>
              <a:t> </a:t>
            </a:r>
            <a:r>
              <a:rPr lang="de-CH" b="1" i="1" dirty="0" err="1">
                <a:solidFill>
                  <a:schemeClr val="accent3">
                    <a:lumMod val="50000"/>
                  </a:schemeClr>
                </a:solidFill>
              </a:rPr>
              <a:t>trigone</a:t>
            </a:r>
            <a:r>
              <a:rPr lang="de-CH" b="1" i="1" dirty="0">
                <a:solidFill>
                  <a:schemeClr val="accent3">
                    <a:lumMod val="50000"/>
                  </a:schemeClr>
                </a:solidFill>
              </a:rPr>
              <a:t>, </a:t>
            </a:r>
            <a:r>
              <a:rPr lang="de-CH" b="1" i="1" dirty="0" err="1">
                <a:solidFill>
                  <a:schemeClr val="accent3">
                    <a:lumMod val="50000"/>
                  </a:schemeClr>
                </a:solidFill>
              </a:rPr>
              <a:t>left</a:t>
            </a:r>
            <a:r>
              <a:rPr lang="de-CH" b="1" i="1" dirty="0">
                <a:solidFill>
                  <a:schemeClr val="accent3">
                    <a:lumMod val="50000"/>
                  </a:schemeClr>
                </a:solidFill>
              </a:rPr>
              <a:t> and </a:t>
            </a:r>
            <a:r>
              <a:rPr lang="de-CH" b="1" i="1" dirty="0" err="1">
                <a:solidFill>
                  <a:schemeClr val="accent3">
                    <a:lumMod val="50000"/>
                  </a:schemeClr>
                </a:solidFill>
              </a:rPr>
              <a:t>right</a:t>
            </a:r>
            <a:r>
              <a:rPr lang="de-CH" b="1" i="1" dirty="0">
                <a:solidFill>
                  <a:schemeClr val="accent3">
                    <a:lumMod val="50000"/>
                  </a:schemeClr>
                </a:solidFill>
              </a:rPr>
              <a:t> </a:t>
            </a:r>
            <a:r>
              <a:rPr lang="de-CH" b="1" i="1" dirty="0" err="1">
                <a:solidFill>
                  <a:schemeClr val="accent3">
                    <a:lumMod val="50000"/>
                  </a:schemeClr>
                </a:solidFill>
              </a:rPr>
              <a:t>ureteric</a:t>
            </a:r>
            <a:r>
              <a:rPr lang="de-CH" b="1" i="1" dirty="0">
                <a:solidFill>
                  <a:schemeClr val="accent3">
                    <a:lumMod val="50000"/>
                  </a:schemeClr>
                </a:solidFill>
              </a:rPr>
              <a:t> </a:t>
            </a:r>
            <a:r>
              <a:rPr lang="de-CH" b="1" i="1" dirty="0" err="1">
                <a:solidFill>
                  <a:schemeClr val="accent3">
                    <a:lumMod val="50000"/>
                  </a:schemeClr>
                </a:solidFill>
              </a:rPr>
              <a:t>orifices</a:t>
            </a:r>
            <a:r>
              <a:rPr lang="de-CH" b="1" i="1" dirty="0">
                <a:solidFill>
                  <a:schemeClr val="accent3">
                    <a:lumMod val="50000"/>
                  </a:schemeClr>
                </a:solidFill>
              </a:rPr>
              <a:t>, </a:t>
            </a:r>
            <a:r>
              <a:rPr lang="de-CH" b="1" i="1" dirty="0" err="1">
                <a:solidFill>
                  <a:schemeClr val="accent3">
                    <a:lumMod val="50000"/>
                  </a:schemeClr>
                </a:solidFill>
              </a:rPr>
              <a:t>interureteric</a:t>
            </a:r>
            <a:r>
              <a:rPr lang="de-CH" b="1" i="1" dirty="0">
                <a:solidFill>
                  <a:schemeClr val="accent3">
                    <a:lumMod val="50000"/>
                  </a:schemeClr>
                </a:solidFill>
              </a:rPr>
              <a:t> </a:t>
            </a:r>
            <a:r>
              <a:rPr lang="de-CH" b="1" i="1" dirty="0" err="1">
                <a:solidFill>
                  <a:schemeClr val="accent3">
                    <a:lumMod val="50000"/>
                  </a:schemeClr>
                </a:solidFill>
              </a:rPr>
              <a:t>crest</a:t>
            </a:r>
            <a:r>
              <a:rPr lang="de-CH" b="1" i="1" dirty="0">
                <a:solidFill>
                  <a:schemeClr val="accent3">
                    <a:lumMod val="50000"/>
                  </a:schemeClr>
                </a:solidFill>
              </a:rPr>
              <a:t> and </a:t>
            </a:r>
            <a:r>
              <a:rPr lang="de-CH" b="1" i="1" dirty="0" err="1">
                <a:solidFill>
                  <a:schemeClr val="accent3">
                    <a:lumMod val="50000"/>
                  </a:schemeClr>
                </a:solidFill>
              </a:rPr>
              <a:t>the</a:t>
            </a:r>
            <a:r>
              <a:rPr lang="de-CH" b="1" i="1" dirty="0">
                <a:solidFill>
                  <a:schemeClr val="accent3">
                    <a:lumMod val="50000"/>
                  </a:schemeClr>
                </a:solidFill>
              </a:rPr>
              <a:t> </a:t>
            </a:r>
            <a:r>
              <a:rPr lang="de-CH" b="1" i="1" dirty="0" err="1">
                <a:solidFill>
                  <a:schemeClr val="accent3">
                    <a:lumMod val="50000"/>
                  </a:schemeClr>
                </a:solidFill>
              </a:rPr>
              <a:t>uvula</a:t>
            </a:r>
            <a:r>
              <a:rPr lang="de-CH" b="1" i="1" dirty="0">
                <a:solidFill>
                  <a:schemeClr val="accent3">
                    <a:lumMod val="50000"/>
                  </a:schemeClr>
                </a:solidFill>
              </a:rPr>
              <a:t> </a:t>
            </a:r>
            <a:r>
              <a:rPr lang="de-CH" b="1" i="1" dirty="0" err="1">
                <a:solidFill>
                  <a:schemeClr val="accent3">
                    <a:lumMod val="50000"/>
                  </a:schemeClr>
                </a:solidFill>
              </a:rPr>
              <a:t>of</a:t>
            </a:r>
            <a:r>
              <a:rPr lang="de-CH" b="1" i="1" dirty="0">
                <a:solidFill>
                  <a:schemeClr val="accent3">
                    <a:lumMod val="50000"/>
                  </a:schemeClr>
                </a:solidFill>
              </a:rPr>
              <a:t> </a:t>
            </a:r>
            <a:r>
              <a:rPr lang="de-CH" b="1" i="1" dirty="0" err="1">
                <a:solidFill>
                  <a:schemeClr val="accent3">
                    <a:lumMod val="50000"/>
                  </a:schemeClr>
                </a:solidFill>
              </a:rPr>
              <a:t>the</a:t>
            </a:r>
            <a:r>
              <a:rPr lang="de-CH" b="1" i="1" dirty="0">
                <a:solidFill>
                  <a:schemeClr val="accent3">
                    <a:lumMod val="50000"/>
                  </a:schemeClr>
                </a:solidFill>
              </a:rPr>
              <a:t> </a:t>
            </a:r>
            <a:r>
              <a:rPr lang="de-CH" b="1" i="1" dirty="0" err="1">
                <a:solidFill>
                  <a:schemeClr val="accent3">
                    <a:lumMod val="50000"/>
                  </a:schemeClr>
                </a:solidFill>
              </a:rPr>
              <a:t>urinary</a:t>
            </a:r>
            <a:r>
              <a:rPr lang="de-CH" b="1" i="1" dirty="0">
                <a:solidFill>
                  <a:schemeClr val="accent3">
                    <a:lumMod val="50000"/>
                  </a:schemeClr>
                </a:solidFill>
              </a:rPr>
              <a:t> </a:t>
            </a:r>
            <a:r>
              <a:rPr lang="de-CH" b="1" i="1" dirty="0" err="1">
                <a:solidFill>
                  <a:schemeClr val="accent3">
                    <a:lumMod val="50000"/>
                  </a:schemeClr>
                </a:solidFill>
              </a:rPr>
              <a:t>bladder</a:t>
            </a:r>
            <a:r>
              <a:rPr lang="de-CH" b="1" i="1" dirty="0">
                <a:solidFill>
                  <a:schemeClr val="accent3">
                    <a:lumMod val="50000"/>
                  </a:schemeClr>
                </a:solidFill>
              </a:rPr>
              <a:t>. </a:t>
            </a:r>
            <a:r>
              <a:rPr lang="de-CH" dirty="0"/>
              <a:t>The neck </a:t>
            </a:r>
            <a:r>
              <a:rPr lang="de-CH" dirty="0" err="1"/>
              <a:t>of</a:t>
            </a:r>
            <a:r>
              <a:rPr lang="de-CH" dirty="0"/>
              <a:t> </a:t>
            </a:r>
            <a:r>
              <a:rPr lang="de-CH" dirty="0" err="1"/>
              <a:t>the</a:t>
            </a:r>
            <a:r>
              <a:rPr lang="de-CH" dirty="0"/>
              <a:t> male </a:t>
            </a:r>
            <a:r>
              <a:rPr lang="de-CH" dirty="0" err="1"/>
              <a:t>urinary</a:t>
            </a:r>
            <a:r>
              <a:rPr lang="de-CH" dirty="0"/>
              <a:t> </a:t>
            </a:r>
            <a:r>
              <a:rPr lang="de-CH" dirty="0" err="1"/>
              <a:t>bladder</a:t>
            </a:r>
            <a:r>
              <a:rPr lang="de-CH" dirty="0"/>
              <a:t> lies superior </a:t>
            </a:r>
            <a:r>
              <a:rPr lang="de-CH" dirty="0" err="1"/>
              <a:t>to</a:t>
            </a:r>
            <a:r>
              <a:rPr lang="de-CH" dirty="0"/>
              <a:t> </a:t>
            </a:r>
            <a:r>
              <a:rPr lang="de-CH" dirty="0" err="1"/>
              <a:t>the</a:t>
            </a:r>
            <a:r>
              <a:rPr lang="de-CH" dirty="0"/>
              <a:t> </a:t>
            </a:r>
            <a:r>
              <a:rPr lang="de-CH" dirty="0" err="1"/>
              <a:t>prostate</a:t>
            </a:r>
            <a:r>
              <a:rPr lang="de-CH" dirty="0"/>
              <a:t>, and </a:t>
            </a:r>
            <a:r>
              <a:rPr lang="de-CH" dirty="0" err="1"/>
              <a:t>extends</a:t>
            </a:r>
            <a:r>
              <a:rPr lang="de-CH" dirty="0"/>
              <a:t> </a:t>
            </a:r>
            <a:r>
              <a:rPr lang="de-CH" dirty="0" err="1"/>
              <a:t>into</a:t>
            </a:r>
            <a:r>
              <a:rPr lang="de-CH" dirty="0"/>
              <a:t> </a:t>
            </a:r>
            <a:r>
              <a:rPr lang="de-CH" dirty="0" err="1"/>
              <a:t>its</a:t>
            </a:r>
            <a:r>
              <a:rPr lang="de-CH" dirty="0"/>
              <a:t> </a:t>
            </a:r>
            <a:r>
              <a:rPr lang="de-CH" dirty="0" err="1"/>
              <a:t>parenchyma</a:t>
            </a:r>
            <a:r>
              <a:rPr lang="de-CH" dirty="0"/>
              <a:t> </a:t>
            </a:r>
            <a:r>
              <a:rPr lang="de-CH" dirty="0" err="1"/>
              <a:t>as</a:t>
            </a:r>
            <a:r>
              <a:rPr lang="de-CH" dirty="0"/>
              <a:t> </a:t>
            </a:r>
            <a:r>
              <a:rPr lang="de-CH" dirty="0" err="1"/>
              <a:t>the</a:t>
            </a:r>
            <a:r>
              <a:rPr lang="de-CH" dirty="0"/>
              <a:t> </a:t>
            </a:r>
            <a:r>
              <a:rPr lang="de-CH" dirty="0" err="1"/>
              <a:t>urethra</a:t>
            </a:r>
            <a:r>
              <a:rPr lang="de-CH" dirty="0"/>
              <a:t>.</a:t>
            </a:r>
            <a:endParaRPr lang="el-GR" dirty="0"/>
          </a:p>
        </p:txBody>
      </p:sp>
      <p:pic>
        <p:nvPicPr>
          <p:cNvPr id="24578" name="Picture 2" descr="Figure 8. Male urinary bladder.">
            <a:extLst>
              <a:ext uri="{FF2B5EF4-FFF2-40B4-BE49-F238E27FC236}">
                <a16:creationId xmlns:a16="http://schemas.microsoft.com/office/drawing/2014/main" id="{A02A99DC-7E98-4B1A-5130-0D8E0B2C2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908720"/>
            <a:ext cx="5184576"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81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 Θέση περιεχομένου" descr="img091.jpg">
            <a:extLst>
              <a:ext uri="{FF2B5EF4-FFF2-40B4-BE49-F238E27FC236}">
                <a16:creationId xmlns:a16="http://schemas.microsoft.com/office/drawing/2014/main" id="{B3F27485-A777-7DC5-A417-29BB07C4B661}"/>
              </a:ext>
            </a:extLst>
          </p:cNvPr>
          <p:cNvPicPr>
            <a:picLocks noChangeAspect="1"/>
          </p:cNvPicPr>
          <p:nvPr/>
        </p:nvPicPr>
        <p:blipFill>
          <a:blip r:embed="rId2" cstate="print"/>
          <a:stretch>
            <a:fillRect/>
          </a:stretch>
        </p:blipFill>
        <p:spPr>
          <a:xfrm>
            <a:off x="395536" y="260648"/>
            <a:ext cx="8424936" cy="6408712"/>
          </a:xfrm>
          <a:prstGeom prst="rect">
            <a:avLst/>
          </a:prstGeom>
        </p:spPr>
      </p:pic>
    </p:spTree>
    <p:extLst>
      <p:ext uri="{BB962C8B-B14F-4D97-AF65-F5344CB8AC3E}">
        <p14:creationId xmlns:p14="http://schemas.microsoft.com/office/powerpoint/2010/main" val="419501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2391277D-8B0A-B968-366D-537643A69415}"/>
              </a:ext>
            </a:extLst>
          </p:cNvPr>
          <p:cNvGraphicFramePr>
            <a:graphicFrameLocks noGrp="1"/>
          </p:cNvGraphicFramePr>
          <p:nvPr/>
        </p:nvGraphicFramePr>
        <p:xfrm>
          <a:off x="323528" y="116632"/>
          <a:ext cx="8712968" cy="6784729"/>
        </p:xfrm>
        <a:graphic>
          <a:graphicData uri="http://schemas.openxmlformats.org/drawingml/2006/table">
            <a:tbl>
              <a:tblPr/>
              <a:tblGrid>
                <a:gridCol w="2299610">
                  <a:extLst>
                    <a:ext uri="{9D8B030D-6E8A-4147-A177-3AD203B41FA5}">
                      <a16:colId xmlns:a16="http://schemas.microsoft.com/office/drawing/2014/main" val="3099763773"/>
                    </a:ext>
                  </a:extLst>
                </a:gridCol>
                <a:gridCol w="6413358">
                  <a:extLst>
                    <a:ext uri="{9D8B030D-6E8A-4147-A177-3AD203B41FA5}">
                      <a16:colId xmlns:a16="http://schemas.microsoft.com/office/drawing/2014/main" val="386867411"/>
                    </a:ext>
                  </a:extLst>
                </a:gridCol>
              </a:tblGrid>
              <a:tr h="302207">
                <a:tc gridSpan="2">
                  <a:txBody>
                    <a:bodyPr/>
                    <a:lstStyle/>
                    <a:p>
                      <a:pPr>
                        <a:buNone/>
                      </a:pPr>
                      <a:r>
                        <a:rPr lang="de-CH" sz="2800" b="1" dirty="0">
                          <a:solidFill>
                            <a:schemeClr val="accent6">
                              <a:lumMod val="50000"/>
                            </a:schemeClr>
                          </a:solidFill>
                        </a:rPr>
                        <a:t>Key </a:t>
                      </a:r>
                      <a:r>
                        <a:rPr lang="de-CH" sz="2800" b="1" dirty="0" err="1">
                          <a:solidFill>
                            <a:schemeClr val="accent6">
                              <a:lumMod val="50000"/>
                            </a:schemeClr>
                          </a:solidFill>
                        </a:rPr>
                        <a:t>points</a:t>
                      </a:r>
                      <a:r>
                        <a:rPr lang="de-CH" sz="2800" b="1" dirty="0">
                          <a:solidFill>
                            <a:schemeClr val="accent6">
                              <a:lumMod val="50000"/>
                            </a:schemeClr>
                          </a:solidFill>
                        </a:rPr>
                        <a:t> on </a:t>
                      </a:r>
                      <a:r>
                        <a:rPr lang="de-CH" sz="2800" b="1" dirty="0" err="1">
                          <a:solidFill>
                            <a:schemeClr val="accent6">
                              <a:lumMod val="50000"/>
                            </a:schemeClr>
                          </a:solidFill>
                        </a:rPr>
                        <a:t>the</a:t>
                      </a:r>
                      <a:r>
                        <a:rPr lang="de-CH" sz="2800" b="1" dirty="0">
                          <a:solidFill>
                            <a:schemeClr val="accent6">
                              <a:lumMod val="50000"/>
                            </a:schemeClr>
                          </a:solidFill>
                        </a:rPr>
                        <a:t> male </a:t>
                      </a:r>
                      <a:r>
                        <a:rPr lang="de-CH" sz="2800" b="1" dirty="0" err="1">
                          <a:solidFill>
                            <a:schemeClr val="accent6">
                              <a:lumMod val="50000"/>
                            </a:schemeClr>
                          </a:solidFill>
                        </a:rPr>
                        <a:t>urinary</a:t>
                      </a:r>
                      <a:r>
                        <a:rPr lang="de-CH" sz="2800" b="1" dirty="0">
                          <a:solidFill>
                            <a:schemeClr val="accent6">
                              <a:lumMod val="50000"/>
                            </a:schemeClr>
                          </a:solidFill>
                        </a:rPr>
                        <a:t> </a:t>
                      </a:r>
                      <a:r>
                        <a:rPr lang="de-CH" sz="2800" b="1" dirty="0" err="1">
                          <a:solidFill>
                            <a:schemeClr val="accent6">
                              <a:lumMod val="50000"/>
                            </a:schemeClr>
                          </a:solidFill>
                        </a:rPr>
                        <a:t>bladder</a:t>
                      </a:r>
                      <a:endParaRPr lang="de-CH" sz="2800" b="1" dirty="0">
                        <a:solidFill>
                          <a:schemeClr val="accent6">
                            <a:lumMod val="50000"/>
                          </a:schemeClr>
                        </a:solidFill>
                      </a:endParaRPr>
                    </a:p>
                  </a:txBody>
                  <a:tcPr marL="59163" marR="59163" marT="29581" marB="29581" anchor="ctr">
                    <a:solidFill>
                      <a:srgbClr val="F7F7F7"/>
                    </a:solidFill>
                  </a:tcPr>
                </a:tc>
                <a:tc hMerge="1">
                  <a:txBody>
                    <a:bodyPr/>
                    <a:lstStyle/>
                    <a:p>
                      <a:endParaRPr lang="el-GR"/>
                    </a:p>
                  </a:txBody>
                  <a:tcPr/>
                </a:tc>
                <a:extLst>
                  <a:ext uri="{0D108BD9-81ED-4DB2-BD59-A6C34878D82A}">
                    <a16:rowId xmlns:a16="http://schemas.microsoft.com/office/drawing/2014/main" val="1208864576"/>
                  </a:ext>
                </a:extLst>
              </a:tr>
              <a:tr h="610571">
                <a:tc>
                  <a:txBody>
                    <a:bodyPr/>
                    <a:lstStyle/>
                    <a:p>
                      <a:pPr fontAlgn="t">
                        <a:buNone/>
                      </a:pPr>
                      <a:r>
                        <a:rPr lang="de-CH" sz="2400" b="1">
                          <a:solidFill>
                            <a:schemeClr val="accent6">
                              <a:lumMod val="50000"/>
                            </a:schemeClr>
                          </a:solidFill>
                          <a:effectLst/>
                          <a:latin typeface="PlutoSansMedium"/>
                        </a:rPr>
                        <a:t>Surfaces</a:t>
                      </a: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dirty="0">
                          <a:solidFill>
                            <a:schemeClr val="tx1"/>
                          </a:solidFill>
                          <a:effectLst/>
                        </a:rPr>
                        <a:t>Superior, </a:t>
                      </a:r>
                      <a:r>
                        <a:rPr lang="de-CH" sz="1800" dirty="0" err="1">
                          <a:solidFill>
                            <a:schemeClr val="tx1"/>
                          </a:solidFill>
                          <a:effectLst/>
                        </a:rPr>
                        <a:t>left</a:t>
                      </a:r>
                      <a:r>
                        <a:rPr lang="de-CH" sz="1800" dirty="0">
                          <a:solidFill>
                            <a:schemeClr val="tx1"/>
                          </a:solidFill>
                          <a:effectLst/>
                        </a:rPr>
                        <a:t> </a:t>
                      </a:r>
                      <a:r>
                        <a:rPr lang="de-CH" sz="1800" dirty="0" err="1">
                          <a:solidFill>
                            <a:schemeClr val="tx1"/>
                          </a:solidFill>
                          <a:effectLst/>
                        </a:rPr>
                        <a:t>inferolateral</a:t>
                      </a:r>
                      <a:r>
                        <a:rPr lang="de-CH" sz="1800" dirty="0">
                          <a:solidFill>
                            <a:schemeClr val="tx1"/>
                          </a:solidFill>
                          <a:effectLst/>
                        </a:rPr>
                        <a:t> and </a:t>
                      </a:r>
                      <a:r>
                        <a:rPr lang="de-CH" sz="1800" dirty="0" err="1">
                          <a:solidFill>
                            <a:schemeClr val="tx1"/>
                          </a:solidFill>
                          <a:effectLst/>
                        </a:rPr>
                        <a:t>right</a:t>
                      </a:r>
                      <a:r>
                        <a:rPr lang="de-CH" sz="1800" dirty="0">
                          <a:solidFill>
                            <a:schemeClr val="tx1"/>
                          </a:solidFill>
                          <a:effectLst/>
                        </a:rPr>
                        <a:t> </a:t>
                      </a:r>
                      <a:r>
                        <a:rPr lang="de-CH" sz="1800" dirty="0" err="1">
                          <a:solidFill>
                            <a:schemeClr val="tx1"/>
                          </a:solidFill>
                          <a:effectLst/>
                        </a:rPr>
                        <a:t>inferolateral</a:t>
                      </a:r>
                      <a:endParaRPr lang="de-CH" sz="1800" dirty="0">
                        <a:solidFill>
                          <a:schemeClr val="tx1"/>
                        </a:solidFill>
                        <a:effectLst/>
                      </a:endParaRP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018965632"/>
                  </a:ext>
                </a:extLst>
              </a:tr>
              <a:tr h="382232">
                <a:tc>
                  <a:txBody>
                    <a:bodyPr/>
                    <a:lstStyle/>
                    <a:p>
                      <a:pPr fontAlgn="t">
                        <a:buNone/>
                      </a:pPr>
                      <a:r>
                        <a:rPr lang="de-CH" sz="2400" b="1">
                          <a:solidFill>
                            <a:schemeClr val="accent6">
                              <a:lumMod val="50000"/>
                            </a:schemeClr>
                          </a:solidFill>
                          <a:effectLst/>
                          <a:latin typeface="PlutoSansMedium"/>
                        </a:rPr>
                        <a:t>Parts</a:t>
                      </a: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dirty="0">
                          <a:solidFill>
                            <a:schemeClr val="tx1"/>
                          </a:solidFill>
                          <a:effectLst/>
                        </a:rPr>
                        <a:t>Apex, </a:t>
                      </a:r>
                      <a:r>
                        <a:rPr lang="de-CH" sz="1800" dirty="0" err="1">
                          <a:solidFill>
                            <a:schemeClr val="tx1"/>
                          </a:solidFill>
                          <a:effectLst/>
                        </a:rPr>
                        <a:t>body</a:t>
                      </a:r>
                      <a:r>
                        <a:rPr lang="de-CH" sz="1800" dirty="0">
                          <a:solidFill>
                            <a:schemeClr val="tx1"/>
                          </a:solidFill>
                          <a:effectLst/>
                        </a:rPr>
                        <a:t>, </a:t>
                      </a:r>
                      <a:r>
                        <a:rPr lang="de-CH" sz="1800" dirty="0" err="1">
                          <a:solidFill>
                            <a:schemeClr val="tx1"/>
                          </a:solidFill>
                          <a:effectLst/>
                        </a:rPr>
                        <a:t>fundus</a:t>
                      </a:r>
                      <a:r>
                        <a:rPr lang="de-CH" sz="1800" dirty="0">
                          <a:solidFill>
                            <a:schemeClr val="tx1"/>
                          </a:solidFill>
                          <a:effectLst/>
                        </a:rPr>
                        <a:t> and neck</a:t>
                      </a: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699438632"/>
                  </a:ext>
                </a:extLst>
              </a:tr>
              <a:tr h="1295587">
                <a:tc>
                  <a:txBody>
                    <a:bodyPr/>
                    <a:lstStyle/>
                    <a:p>
                      <a:pPr fontAlgn="t">
                        <a:buNone/>
                      </a:pPr>
                      <a:r>
                        <a:rPr lang="de-CH" sz="2400" b="1">
                          <a:solidFill>
                            <a:schemeClr val="accent6">
                              <a:lumMod val="50000"/>
                            </a:schemeClr>
                          </a:solidFill>
                          <a:effectLst/>
                          <a:latin typeface="PlutoSansMedium"/>
                        </a:rPr>
                        <a:t>Lining/wall</a:t>
                      </a: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dirty="0">
                          <a:solidFill>
                            <a:schemeClr val="tx1"/>
                          </a:solidFill>
                          <a:effectLst/>
                        </a:rPr>
                        <a:t>Peritoneum (superior </a:t>
                      </a:r>
                      <a:r>
                        <a:rPr lang="de-CH" sz="1800" dirty="0" err="1">
                          <a:solidFill>
                            <a:schemeClr val="tx1"/>
                          </a:solidFill>
                          <a:effectLst/>
                        </a:rPr>
                        <a:t>surface</a:t>
                      </a:r>
                      <a:r>
                        <a:rPr lang="de-CH" sz="1800" dirty="0">
                          <a:solidFill>
                            <a:schemeClr val="tx1"/>
                          </a:solidFill>
                          <a:effectLst/>
                        </a:rPr>
                        <a:t> </a:t>
                      </a:r>
                      <a:r>
                        <a:rPr lang="de-CH" sz="1800" dirty="0" err="1">
                          <a:solidFill>
                            <a:schemeClr val="tx1"/>
                          </a:solidFill>
                          <a:effectLst/>
                        </a:rPr>
                        <a:t>only</a:t>
                      </a:r>
                      <a:r>
                        <a:rPr lang="de-CH" sz="1800" dirty="0">
                          <a:solidFill>
                            <a:schemeClr val="tx1"/>
                          </a:solidFill>
                          <a:effectLst/>
                        </a:rPr>
                        <a:t>), </a:t>
                      </a:r>
                      <a:r>
                        <a:rPr lang="de-CH" sz="1800" dirty="0" err="1">
                          <a:solidFill>
                            <a:schemeClr val="tx1"/>
                          </a:solidFill>
                          <a:effectLst/>
                        </a:rPr>
                        <a:t>pelvic</a:t>
                      </a:r>
                      <a:r>
                        <a:rPr lang="de-CH" sz="1800" dirty="0">
                          <a:solidFill>
                            <a:schemeClr val="tx1"/>
                          </a:solidFill>
                          <a:effectLst/>
                        </a:rPr>
                        <a:t> </a:t>
                      </a:r>
                      <a:r>
                        <a:rPr lang="de-CH" sz="1800" dirty="0" err="1">
                          <a:solidFill>
                            <a:schemeClr val="tx1"/>
                          </a:solidFill>
                          <a:effectLst/>
                        </a:rPr>
                        <a:t>visceral</a:t>
                      </a:r>
                      <a:r>
                        <a:rPr lang="de-CH" sz="1800" dirty="0">
                          <a:solidFill>
                            <a:schemeClr val="tx1"/>
                          </a:solidFill>
                          <a:effectLst/>
                        </a:rPr>
                        <a:t> </a:t>
                      </a:r>
                      <a:r>
                        <a:rPr lang="de-CH" sz="1800" dirty="0" err="1">
                          <a:solidFill>
                            <a:schemeClr val="tx1"/>
                          </a:solidFill>
                          <a:effectLst/>
                        </a:rPr>
                        <a:t>fascia</a:t>
                      </a:r>
                      <a:br>
                        <a:rPr lang="de-CH" sz="1800" b="0" dirty="0">
                          <a:solidFill>
                            <a:schemeClr val="tx1"/>
                          </a:solidFill>
                          <a:effectLst/>
                          <a:latin typeface="PlutoSansMedium"/>
                        </a:rPr>
                      </a:br>
                      <a:r>
                        <a:rPr lang="de-CH" sz="1800" b="0" dirty="0" err="1">
                          <a:solidFill>
                            <a:schemeClr val="tx1"/>
                          </a:solidFill>
                          <a:effectLst/>
                          <a:latin typeface="PlutoSansMedium"/>
                        </a:rPr>
                        <a:t>Bladder</a:t>
                      </a:r>
                      <a:r>
                        <a:rPr lang="de-CH" sz="1800" b="0" dirty="0">
                          <a:solidFill>
                            <a:schemeClr val="tx1"/>
                          </a:solidFill>
                          <a:effectLst/>
                          <a:latin typeface="PlutoSansMedium"/>
                        </a:rPr>
                        <a:t> wall:</a:t>
                      </a:r>
                      <a:r>
                        <a:rPr lang="de-CH" sz="1800" dirty="0">
                          <a:solidFill>
                            <a:schemeClr val="tx1"/>
                          </a:solidFill>
                          <a:effectLst/>
                        </a:rPr>
                        <a:t> Serosa (</a:t>
                      </a:r>
                      <a:r>
                        <a:rPr lang="de-CH" sz="1800" dirty="0" err="1">
                          <a:solidFill>
                            <a:schemeClr val="tx1"/>
                          </a:solidFill>
                          <a:effectLst/>
                        </a:rPr>
                        <a:t>reflection</a:t>
                      </a:r>
                      <a:r>
                        <a:rPr lang="de-CH" sz="1800" dirty="0">
                          <a:solidFill>
                            <a:schemeClr val="tx1"/>
                          </a:solidFill>
                          <a:effectLst/>
                        </a:rPr>
                        <a:t> </a:t>
                      </a:r>
                      <a:r>
                        <a:rPr lang="de-CH" sz="1800" dirty="0" err="1">
                          <a:solidFill>
                            <a:schemeClr val="tx1"/>
                          </a:solidFill>
                          <a:effectLst/>
                        </a:rPr>
                        <a:t>of</a:t>
                      </a:r>
                      <a:r>
                        <a:rPr lang="de-CH" sz="1800" dirty="0">
                          <a:solidFill>
                            <a:schemeClr val="tx1"/>
                          </a:solidFill>
                          <a:effectLst/>
                        </a:rPr>
                        <a:t> </a:t>
                      </a:r>
                      <a:r>
                        <a:rPr lang="de-CH" sz="1800" dirty="0" err="1">
                          <a:solidFill>
                            <a:schemeClr val="tx1"/>
                          </a:solidFill>
                          <a:effectLst/>
                        </a:rPr>
                        <a:t>peritoneum</a:t>
                      </a:r>
                      <a:r>
                        <a:rPr lang="de-CH" sz="1800" dirty="0">
                          <a:solidFill>
                            <a:schemeClr val="tx1"/>
                          </a:solidFill>
                          <a:effectLst/>
                        </a:rPr>
                        <a:t>), </a:t>
                      </a:r>
                      <a:r>
                        <a:rPr lang="de-CH" sz="1800" dirty="0" err="1">
                          <a:solidFill>
                            <a:schemeClr val="tx1"/>
                          </a:solidFill>
                          <a:effectLst/>
                        </a:rPr>
                        <a:t>detrusor</a:t>
                      </a:r>
                      <a:r>
                        <a:rPr lang="de-CH" sz="1800" dirty="0">
                          <a:solidFill>
                            <a:schemeClr val="tx1"/>
                          </a:solidFill>
                          <a:effectLst/>
                        </a:rPr>
                        <a:t> </a:t>
                      </a:r>
                      <a:r>
                        <a:rPr lang="de-CH" sz="1800" dirty="0" err="1">
                          <a:solidFill>
                            <a:schemeClr val="tx1"/>
                          </a:solidFill>
                          <a:effectLst/>
                        </a:rPr>
                        <a:t>vesicae</a:t>
                      </a:r>
                      <a:r>
                        <a:rPr lang="de-CH" sz="1800" dirty="0">
                          <a:solidFill>
                            <a:schemeClr val="tx1"/>
                          </a:solidFill>
                          <a:effectLst/>
                        </a:rPr>
                        <a:t> </a:t>
                      </a:r>
                      <a:r>
                        <a:rPr lang="de-CH" sz="1800" dirty="0" err="1">
                          <a:solidFill>
                            <a:schemeClr val="tx1"/>
                          </a:solidFill>
                          <a:effectLst/>
                        </a:rPr>
                        <a:t>muscle</a:t>
                      </a:r>
                      <a:r>
                        <a:rPr lang="de-CH" sz="1800" dirty="0">
                          <a:solidFill>
                            <a:schemeClr val="tx1"/>
                          </a:solidFill>
                          <a:effectLst/>
                        </a:rPr>
                        <a:t>, </a:t>
                      </a:r>
                      <a:r>
                        <a:rPr lang="de-CH" sz="1800" dirty="0" err="1">
                          <a:solidFill>
                            <a:schemeClr val="tx1"/>
                          </a:solidFill>
                          <a:effectLst/>
                        </a:rPr>
                        <a:t>subserosa</a:t>
                      </a:r>
                      <a:r>
                        <a:rPr lang="de-CH" sz="1800" dirty="0">
                          <a:solidFill>
                            <a:schemeClr val="tx1"/>
                          </a:solidFill>
                          <a:effectLst/>
                        </a:rPr>
                        <a:t> and </a:t>
                      </a:r>
                      <a:r>
                        <a:rPr lang="de-CH" sz="1800" dirty="0" err="1">
                          <a:solidFill>
                            <a:schemeClr val="tx1"/>
                          </a:solidFill>
                          <a:effectLst/>
                        </a:rPr>
                        <a:t>mucosa</a:t>
                      </a:r>
                      <a:endParaRPr lang="de-CH" sz="1800" dirty="0">
                        <a:solidFill>
                          <a:schemeClr val="tx1"/>
                        </a:solidFill>
                        <a:effectLst/>
                      </a:endParaRP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823001146"/>
                  </a:ext>
                </a:extLst>
              </a:tr>
              <a:tr h="838910">
                <a:tc>
                  <a:txBody>
                    <a:bodyPr/>
                    <a:lstStyle/>
                    <a:p>
                      <a:pPr fontAlgn="t">
                        <a:buNone/>
                      </a:pPr>
                      <a:r>
                        <a:rPr lang="de-CH" sz="2400" b="1">
                          <a:solidFill>
                            <a:schemeClr val="accent6">
                              <a:lumMod val="50000"/>
                            </a:schemeClr>
                          </a:solidFill>
                          <a:effectLst/>
                          <a:latin typeface="PlutoSansMedium"/>
                        </a:rPr>
                        <a:t>Internal features</a:t>
                      </a: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dirty="0">
                          <a:solidFill>
                            <a:schemeClr val="tx1"/>
                          </a:solidFill>
                          <a:effectLst/>
                        </a:rPr>
                        <a:t>Right </a:t>
                      </a:r>
                      <a:r>
                        <a:rPr lang="de-CH" sz="1800" dirty="0" err="1">
                          <a:solidFill>
                            <a:schemeClr val="tx1"/>
                          </a:solidFill>
                          <a:effectLst/>
                        </a:rPr>
                        <a:t>ureteral</a:t>
                      </a:r>
                      <a:r>
                        <a:rPr lang="de-CH" sz="1800" dirty="0">
                          <a:solidFill>
                            <a:schemeClr val="tx1"/>
                          </a:solidFill>
                          <a:effectLst/>
                        </a:rPr>
                        <a:t> </a:t>
                      </a:r>
                      <a:r>
                        <a:rPr lang="de-CH" sz="1800" dirty="0" err="1">
                          <a:solidFill>
                            <a:schemeClr val="tx1"/>
                          </a:solidFill>
                          <a:effectLst/>
                        </a:rPr>
                        <a:t>orifice</a:t>
                      </a:r>
                      <a:r>
                        <a:rPr lang="de-CH" sz="1800" dirty="0">
                          <a:solidFill>
                            <a:schemeClr val="tx1"/>
                          </a:solidFill>
                          <a:effectLst/>
                        </a:rPr>
                        <a:t>, </a:t>
                      </a:r>
                      <a:r>
                        <a:rPr lang="de-CH" sz="1800" dirty="0" err="1">
                          <a:solidFill>
                            <a:schemeClr val="tx1"/>
                          </a:solidFill>
                          <a:effectLst/>
                        </a:rPr>
                        <a:t>left</a:t>
                      </a:r>
                      <a:r>
                        <a:rPr lang="de-CH" sz="1800" dirty="0">
                          <a:solidFill>
                            <a:schemeClr val="tx1"/>
                          </a:solidFill>
                          <a:effectLst/>
                        </a:rPr>
                        <a:t> </a:t>
                      </a:r>
                      <a:r>
                        <a:rPr lang="de-CH" sz="1800" dirty="0" err="1">
                          <a:solidFill>
                            <a:schemeClr val="tx1"/>
                          </a:solidFill>
                          <a:effectLst/>
                        </a:rPr>
                        <a:t>ureteral</a:t>
                      </a:r>
                      <a:r>
                        <a:rPr lang="de-CH" sz="1800" dirty="0">
                          <a:solidFill>
                            <a:schemeClr val="tx1"/>
                          </a:solidFill>
                          <a:effectLst/>
                        </a:rPr>
                        <a:t> </a:t>
                      </a:r>
                      <a:r>
                        <a:rPr lang="de-CH" sz="1800" dirty="0" err="1">
                          <a:solidFill>
                            <a:schemeClr val="tx1"/>
                          </a:solidFill>
                          <a:effectLst/>
                        </a:rPr>
                        <a:t>orifice</a:t>
                      </a:r>
                      <a:r>
                        <a:rPr lang="de-CH" sz="1800" dirty="0">
                          <a:solidFill>
                            <a:schemeClr val="tx1"/>
                          </a:solidFill>
                          <a:effectLst/>
                        </a:rPr>
                        <a:t>, </a:t>
                      </a:r>
                      <a:r>
                        <a:rPr lang="de-CH" sz="1800" dirty="0" err="1">
                          <a:solidFill>
                            <a:schemeClr val="tx1"/>
                          </a:solidFill>
                          <a:effectLst/>
                        </a:rPr>
                        <a:t>interureteric</a:t>
                      </a:r>
                      <a:r>
                        <a:rPr lang="de-CH" sz="1800" dirty="0">
                          <a:solidFill>
                            <a:schemeClr val="tx1"/>
                          </a:solidFill>
                          <a:effectLst/>
                        </a:rPr>
                        <a:t> </a:t>
                      </a:r>
                      <a:r>
                        <a:rPr lang="de-CH" sz="1800" dirty="0" err="1">
                          <a:solidFill>
                            <a:schemeClr val="tx1"/>
                          </a:solidFill>
                          <a:effectLst/>
                        </a:rPr>
                        <a:t>crest</a:t>
                      </a:r>
                      <a:r>
                        <a:rPr lang="de-CH" sz="1800" dirty="0">
                          <a:solidFill>
                            <a:schemeClr val="tx1"/>
                          </a:solidFill>
                          <a:effectLst/>
                        </a:rPr>
                        <a:t>, </a:t>
                      </a:r>
                      <a:r>
                        <a:rPr lang="de-CH" sz="1800" dirty="0" err="1">
                          <a:solidFill>
                            <a:schemeClr val="tx1"/>
                          </a:solidFill>
                          <a:effectLst/>
                        </a:rPr>
                        <a:t>trigone</a:t>
                      </a:r>
                      <a:r>
                        <a:rPr lang="de-CH" sz="1800" dirty="0">
                          <a:solidFill>
                            <a:schemeClr val="tx1"/>
                          </a:solidFill>
                          <a:effectLst/>
                        </a:rPr>
                        <a:t>, </a:t>
                      </a:r>
                      <a:r>
                        <a:rPr lang="de-CH" sz="1800" dirty="0" err="1">
                          <a:solidFill>
                            <a:schemeClr val="tx1"/>
                          </a:solidFill>
                          <a:effectLst/>
                        </a:rPr>
                        <a:t>uvula</a:t>
                      </a:r>
                      <a:r>
                        <a:rPr lang="de-CH" sz="1800" dirty="0">
                          <a:solidFill>
                            <a:schemeClr val="tx1"/>
                          </a:solidFill>
                          <a:effectLst/>
                        </a:rPr>
                        <a:t> </a:t>
                      </a:r>
                      <a:r>
                        <a:rPr lang="de-CH" sz="1800" dirty="0" err="1">
                          <a:solidFill>
                            <a:schemeClr val="tx1"/>
                          </a:solidFill>
                          <a:effectLst/>
                        </a:rPr>
                        <a:t>of</a:t>
                      </a:r>
                      <a:r>
                        <a:rPr lang="de-CH" sz="1800" dirty="0">
                          <a:solidFill>
                            <a:schemeClr val="tx1"/>
                          </a:solidFill>
                          <a:effectLst/>
                        </a:rPr>
                        <a:t> </a:t>
                      </a:r>
                      <a:r>
                        <a:rPr lang="de-CH" sz="1800" dirty="0" err="1">
                          <a:solidFill>
                            <a:schemeClr val="tx1"/>
                          </a:solidFill>
                          <a:effectLst/>
                        </a:rPr>
                        <a:t>bladder</a:t>
                      </a:r>
                      <a:r>
                        <a:rPr lang="de-CH" sz="1800" dirty="0">
                          <a:solidFill>
                            <a:schemeClr val="tx1"/>
                          </a:solidFill>
                          <a:effectLst/>
                        </a:rPr>
                        <a:t>, internal urethral </a:t>
                      </a:r>
                      <a:r>
                        <a:rPr lang="de-CH" sz="1800" dirty="0" err="1">
                          <a:solidFill>
                            <a:schemeClr val="tx1"/>
                          </a:solidFill>
                          <a:effectLst/>
                        </a:rPr>
                        <a:t>orifice</a:t>
                      </a:r>
                      <a:endParaRPr lang="de-CH" sz="1800" dirty="0">
                        <a:solidFill>
                          <a:schemeClr val="tx1"/>
                        </a:solidFill>
                        <a:effectLst/>
                      </a:endParaRP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524831427"/>
                  </a:ext>
                </a:extLst>
              </a:tr>
              <a:tr h="1295587">
                <a:tc>
                  <a:txBody>
                    <a:bodyPr/>
                    <a:lstStyle/>
                    <a:p>
                      <a:pPr fontAlgn="t">
                        <a:buNone/>
                      </a:pPr>
                      <a:r>
                        <a:rPr lang="de-CH" sz="2400" b="1">
                          <a:solidFill>
                            <a:schemeClr val="accent6">
                              <a:lumMod val="50000"/>
                            </a:schemeClr>
                          </a:solidFill>
                          <a:effectLst/>
                          <a:latin typeface="PlutoSansMedium"/>
                        </a:rPr>
                        <a:t>Neurovascular supply</a:t>
                      </a: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0" dirty="0" err="1">
                          <a:solidFill>
                            <a:schemeClr val="tx1"/>
                          </a:solidFill>
                          <a:effectLst/>
                          <a:latin typeface="PlutoSansMedium"/>
                        </a:rPr>
                        <a:t>Arterial</a:t>
                      </a:r>
                      <a:r>
                        <a:rPr lang="de-CH" sz="1800" b="0" dirty="0">
                          <a:solidFill>
                            <a:schemeClr val="tx1"/>
                          </a:solidFill>
                          <a:effectLst/>
                          <a:latin typeface="PlutoSansMedium"/>
                        </a:rPr>
                        <a:t>:</a:t>
                      </a:r>
                      <a:r>
                        <a:rPr lang="de-CH" sz="1800" dirty="0">
                          <a:solidFill>
                            <a:schemeClr val="tx1"/>
                          </a:solidFill>
                          <a:effectLst/>
                        </a:rPr>
                        <a:t> Superior </a:t>
                      </a:r>
                      <a:r>
                        <a:rPr lang="de-CH" sz="1800" dirty="0" err="1">
                          <a:solidFill>
                            <a:schemeClr val="tx1"/>
                          </a:solidFill>
                          <a:effectLst/>
                        </a:rPr>
                        <a:t>vesical</a:t>
                      </a:r>
                      <a:r>
                        <a:rPr lang="de-CH" sz="1800" dirty="0">
                          <a:solidFill>
                            <a:schemeClr val="tx1"/>
                          </a:solidFill>
                          <a:effectLst/>
                        </a:rPr>
                        <a:t> </a:t>
                      </a:r>
                      <a:r>
                        <a:rPr lang="de-CH" sz="1800" dirty="0" err="1">
                          <a:solidFill>
                            <a:schemeClr val="tx1"/>
                          </a:solidFill>
                          <a:effectLst/>
                        </a:rPr>
                        <a:t>artery</a:t>
                      </a:r>
                      <a:r>
                        <a:rPr lang="de-CH" sz="1800" dirty="0">
                          <a:solidFill>
                            <a:schemeClr val="tx1"/>
                          </a:solidFill>
                          <a:effectLst/>
                        </a:rPr>
                        <a:t>, inferior </a:t>
                      </a:r>
                      <a:r>
                        <a:rPr lang="de-CH" sz="1800" dirty="0" err="1">
                          <a:solidFill>
                            <a:schemeClr val="tx1"/>
                          </a:solidFill>
                          <a:effectLst/>
                        </a:rPr>
                        <a:t>vesical</a:t>
                      </a:r>
                      <a:r>
                        <a:rPr lang="de-CH" sz="1800" dirty="0">
                          <a:solidFill>
                            <a:schemeClr val="tx1"/>
                          </a:solidFill>
                          <a:effectLst/>
                        </a:rPr>
                        <a:t> </a:t>
                      </a:r>
                      <a:r>
                        <a:rPr lang="de-CH" sz="1800" dirty="0" err="1">
                          <a:solidFill>
                            <a:schemeClr val="tx1"/>
                          </a:solidFill>
                          <a:effectLst/>
                        </a:rPr>
                        <a:t>artery</a:t>
                      </a:r>
                      <a:br>
                        <a:rPr lang="de-CH" sz="1800" dirty="0">
                          <a:solidFill>
                            <a:schemeClr val="tx1"/>
                          </a:solidFill>
                          <a:effectLst/>
                        </a:rPr>
                      </a:br>
                      <a:r>
                        <a:rPr lang="de-CH" sz="1800" b="0" dirty="0" err="1">
                          <a:solidFill>
                            <a:schemeClr val="tx1"/>
                          </a:solidFill>
                          <a:effectLst/>
                          <a:latin typeface="PlutoSansMedium"/>
                        </a:rPr>
                        <a:t>Venous</a:t>
                      </a:r>
                      <a:r>
                        <a:rPr lang="de-CH" sz="1800" b="0" dirty="0">
                          <a:solidFill>
                            <a:schemeClr val="tx1"/>
                          </a:solidFill>
                          <a:effectLst/>
                          <a:latin typeface="PlutoSansMedium"/>
                        </a:rPr>
                        <a:t>:</a:t>
                      </a:r>
                      <a:r>
                        <a:rPr lang="de-CH" sz="1800" dirty="0">
                          <a:solidFill>
                            <a:schemeClr val="tx1"/>
                          </a:solidFill>
                          <a:effectLst/>
                        </a:rPr>
                        <a:t> </a:t>
                      </a:r>
                      <a:r>
                        <a:rPr lang="de-CH" sz="1800" dirty="0" err="1">
                          <a:solidFill>
                            <a:schemeClr val="tx1"/>
                          </a:solidFill>
                          <a:effectLst/>
                        </a:rPr>
                        <a:t>Vesical</a:t>
                      </a:r>
                      <a:r>
                        <a:rPr lang="de-CH" sz="1800" dirty="0">
                          <a:solidFill>
                            <a:schemeClr val="tx1"/>
                          </a:solidFill>
                          <a:effectLst/>
                        </a:rPr>
                        <a:t> </a:t>
                      </a:r>
                      <a:r>
                        <a:rPr lang="de-CH" sz="1800" dirty="0" err="1">
                          <a:solidFill>
                            <a:schemeClr val="tx1"/>
                          </a:solidFill>
                          <a:effectLst/>
                        </a:rPr>
                        <a:t>venous</a:t>
                      </a:r>
                      <a:r>
                        <a:rPr lang="de-CH" sz="1800" dirty="0">
                          <a:solidFill>
                            <a:schemeClr val="tx1"/>
                          </a:solidFill>
                          <a:effectLst/>
                        </a:rPr>
                        <a:t> </a:t>
                      </a:r>
                      <a:r>
                        <a:rPr lang="de-CH" sz="1800" dirty="0" err="1">
                          <a:solidFill>
                            <a:schemeClr val="tx1"/>
                          </a:solidFill>
                          <a:effectLst/>
                        </a:rPr>
                        <a:t>plexus</a:t>
                      </a:r>
                      <a:r>
                        <a:rPr lang="de-CH" sz="1800" dirty="0">
                          <a:solidFill>
                            <a:schemeClr val="tx1"/>
                          </a:solidFill>
                          <a:effectLst/>
                        </a:rPr>
                        <a:t> (</a:t>
                      </a:r>
                      <a:r>
                        <a:rPr lang="de-CH" sz="1800" dirty="0" err="1">
                          <a:solidFill>
                            <a:schemeClr val="tx1"/>
                          </a:solidFill>
                          <a:effectLst/>
                        </a:rPr>
                        <a:t>vesical</a:t>
                      </a:r>
                      <a:r>
                        <a:rPr lang="de-CH" sz="1800" dirty="0">
                          <a:solidFill>
                            <a:schemeClr val="tx1"/>
                          </a:solidFill>
                          <a:effectLst/>
                        </a:rPr>
                        <a:t> </a:t>
                      </a:r>
                      <a:r>
                        <a:rPr lang="de-CH" sz="1800" dirty="0" err="1">
                          <a:solidFill>
                            <a:schemeClr val="tx1"/>
                          </a:solidFill>
                          <a:effectLst/>
                        </a:rPr>
                        <a:t>veins</a:t>
                      </a:r>
                      <a:r>
                        <a:rPr lang="de-CH" sz="1800" dirty="0">
                          <a:solidFill>
                            <a:schemeClr val="tx1"/>
                          </a:solidFill>
                          <a:effectLst/>
                        </a:rPr>
                        <a:t>)</a:t>
                      </a:r>
                      <a:br>
                        <a:rPr lang="de-CH" sz="1800" dirty="0">
                          <a:solidFill>
                            <a:schemeClr val="tx1"/>
                          </a:solidFill>
                          <a:effectLst/>
                        </a:rPr>
                      </a:br>
                      <a:r>
                        <a:rPr lang="de-CH" sz="1800" b="0" dirty="0">
                          <a:solidFill>
                            <a:schemeClr val="tx1"/>
                          </a:solidFill>
                          <a:effectLst/>
                          <a:latin typeface="PlutoSansMedium"/>
                        </a:rPr>
                        <a:t>Nerve:</a:t>
                      </a:r>
                      <a:r>
                        <a:rPr lang="de-CH" sz="1800" dirty="0">
                          <a:solidFill>
                            <a:schemeClr val="tx1"/>
                          </a:solidFill>
                          <a:effectLst/>
                        </a:rPr>
                        <a:t> </a:t>
                      </a:r>
                      <a:r>
                        <a:rPr lang="de-CH" sz="1800" dirty="0" err="1">
                          <a:solidFill>
                            <a:schemeClr val="tx1"/>
                          </a:solidFill>
                          <a:effectLst/>
                        </a:rPr>
                        <a:t>Vesical</a:t>
                      </a:r>
                      <a:r>
                        <a:rPr lang="de-CH" sz="1800" dirty="0">
                          <a:solidFill>
                            <a:schemeClr val="tx1"/>
                          </a:solidFill>
                          <a:effectLst/>
                        </a:rPr>
                        <a:t> </a:t>
                      </a:r>
                      <a:r>
                        <a:rPr lang="de-CH" sz="1800" dirty="0" err="1">
                          <a:solidFill>
                            <a:schemeClr val="tx1"/>
                          </a:solidFill>
                          <a:effectLst/>
                        </a:rPr>
                        <a:t>plexus</a:t>
                      </a:r>
                      <a:r>
                        <a:rPr lang="de-CH" sz="1800" dirty="0">
                          <a:solidFill>
                            <a:schemeClr val="tx1"/>
                          </a:solidFill>
                          <a:effectLst/>
                        </a:rPr>
                        <a:t>, inferior </a:t>
                      </a:r>
                      <a:r>
                        <a:rPr lang="de-CH" sz="1800" dirty="0" err="1">
                          <a:solidFill>
                            <a:schemeClr val="tx1"/>
                          </a:solidFill>
                          <a:effectLst/>
                        </a:rPr>
                        <a:t>hypogastric</a:t>
                      </a:r>
                      <a:r>
                        <a:rPr lang="de-CH" sz="1800" dirty="0">
                          <a:solidFill>
                            <a:schemeClr val="tx1"/>
                          </a:solidFill>
                          <a:effectLst/>
                        </a:rPr>
                        <a:t> </a:t>
                      </a:r>
                      <a:r>
                        <a:rPr lang="de-CH" sz="1800" dirty="0" err="1">
                          <a:solidFill>
                            <a:schemeClr val="tx1"/>
                          </a:solidFill>
                          <a:effectLst/>
                        </a:rPr>
                        <a:t>plexus</a:t>
                      </a:r>
                      <a:endParaRPr lang="de-CH" sz="1800" dirty="0">
                        <a:solidFill>
                          <a:schemeClr val="tx1"/>
                        </a:solidFill>
                        <a:effectLst/>
                      </a:endParaRP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262513974"/>
                  </a:ext>
                </a:extLst>
              </a:tr>
              <a:tr h="1523926">
                <a:tc>
                  <a:txBody>
                    <a:bodyPr/>
                    <a:lstStyle/>
                    <a:p>
                      <a:pPr fontAlgn="t">
                        <a:buNone/>
                      </a:pPr>
                      <a:r>
                        <a:rPr lang="de-CH" sz="2400" b="1" dirty="0" err="1">
                          <a:solidFill>
                            <a:schemeClr val="accent6">
                              <a:lumMod val="50000"/>
                            </a:schemeClr>
                          </a:solidFill>
                          <a:effectLst/>
                          <a:latin typeface="PlutoSansMedium"/>
                        </a:rPr>
                        <a:t>Surrounding</a:t>
                      </a:r>
                      <a:r>
                        <a:rPr lang="de-CH" sz="2400" b="1" dirty="0">
                          <a:solidFill>
                            <a:schemeClr val="accent6">
                              <a:lumMod val="50000"/>
                            </a:schemeClr>
                          </a:solidFill>
                          <a:effectLst/>
                          <a:latin typeface="PlutoSansMedium"/>
                        </a:rPr>
                        <a:t> </a:t>
                      </a:r>
                      <a:r>
                        <a:rPr lang="de-CH" sz="2400" b="1" dirty="0" err="1">
                          <a:solidFill>
                            <a:schemeClr val="accent6">
                              <a:lumMod val="50000"/>
                            </a:schemeClr>
                          </a:solidFill>
                          <a:effectLst/>
                          <a:latin typeface="PlutoSansMedium"/>
                        </a:rPr>
                        <a:t>structures</a:t>
                      </a:r>
                      <a:r>
                        <a:rPr lang="de-CH" sz="2400" b="1" dirty="0">
                          <a:solidFill>
                            <a:schemeClr val="accent6">
                              <a:lumMod val="50000"/>
                            </a:schemeClr>
                          </a:solidFill>
                          <a:effectLst/>
                          <a:latin typeface="PlutoSansMedium"/>
                        </a:rPr>
                        <a:t> and </a:t>
                      </a:r>
                      <a:r>
                        <a:rPr lang="de-CH" sz="2400" b="1" dirty="0" err="1">
                          <a:solidFill>
                            <a:schemeClr val="accent6">
                              <a:lumMod val="50000"/>
                            </a:schemeClr>
                          </a:solidFill>
                          <a:effectLst/>
                          <a:latin typeface="PlutoSansMedium"/>
                        </a:rPr>
                        <a:t>spaces</a:t>
                      </a:r>
                      <a:endParaRPr lang="de-CH" sz="2400" b="1" dirty="0">
                        <a:solidFill>
                          <a:schemeClr val="accent6">
                            <a:lumMod val="50000"/>
                          </a:schemeClr>
                        </a:solidFill>
                        <a:effectLst/>
                        <a:latin typeface="PlutoSansMedium"/>
                      </a:endParaRP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1800" b="0" dirty="0">
                          <a:solidFill>
                            <a:schemeClr val="tx1"/>
                          </a:solidFill>
                          <a:effectLst/>
                          <a:latin typeface="PlutoSansMedium"/>
                        </a:rPr>
                        <a:t>Superior:</a:t>
                      </a:r>
                      <a:r>
                        <a:rPr lang="de-CH" sz="1800" dirty="0">
                          <a:solidFill>
                            <a:schemeClr val="tx1"/>
                          </a:solidFill>
                          <a:effectLst/>
                        </a:rPr>
                        <a:t> </a:t>
                      </a:r>
                      <a:r>
                        <a:rPr lang="de-CH" sz="1800" dirty="0" err="1">
                          <a:solidFill>
                            <a:schemeClr val="tx1"/>
                          </a:solidFill>
                          <a:effectLst/>
                        </a:rPr>
                        <a:t>Pelvic</a:t>
                      </a:r>
                      <a:r>
                        <a:rPr lang="de-CH" sz="1800" dirty="0">
                          <a:solidFill>
                            <a:schemeClr val="tx1"/>
                          </a:solidFill>
                          <a:effectLst/>
                        </a:rPr>
                        <a:t> </a:t>
                      </a:r>
                      <a:r>
                        <a:rPr lang="de-CH" sz="1800" dirty="0" err="1">
                          <a:solidFill>
                            <a:schemeClr val="tx1"/>
                          </a:solidFill>
                          <a:effectLst/>
                        </a:rPr>
                        <a:t>visceral</a:t>
                      </a:r>
                      <a:r>
                        <a:rPr lang="de-CH" sz="1800" dirty="0">
                          <a:solidFill>
                            <a:schemeClr val="tx1"/>
                          </a:solidFill>
                          <a:effectLst/>
                        </a:rPr>
                        <a:t> </a:t>
                      </a:r>
                      <a:r>
                        <a:rPr lang="de-CH" sz="1800" dirty="0" err="1">
                          <a:solidFill>
                            <a:schemeClr val="tx1"/>
                          </a:solidFill>
                          <a:effectLst/>
                        </a:rPr>
                        <a:t>fascia</a:t>
                      </a:r>
                      <a:r>
                        <a:rPr lang="de-CH" sz="1800" dirty="0">
                          <a:solidFill>
                            <a:schemeClr val="tx1"/>
                          </a:solidFill>
                          <a:effectLst/>
                        </a:rPr>
                        <a:t>, peritoneal </a:t>
                      </a:r>
                      <a:r>
                        <a:rPr lang="de-CH" sz="1800" dirty="0" err="1">
                          <a:solidFill>
                            <a:schemeClr val="tx1"/>
                          </a:solidFill>
                          <a:effectLst/>
                        </a:rPr>
                        <a:t>membrane</a:t>
                      </a:r>
                      <a:r>
                        <a:rPr lang="de-CH" sz="1800" dirty="0">
                          <a:solidFill>
                            <a:schemeClr val="tx1"/>
                          </a:solidFill>
                          <a:effectLst/>
                        </a:rPr>
                        <a:t>, </a:t>
                      </a:r>
                      <a:r>
                        <a:rPr lang="de-CH" sz="1800" dirty="0" err="1">
                          <a:solidFill>
                            <a:schemeClr val="tx1"/>
                          </a:solidFill>
                          <a:effectLst/>
                        </a:rPr>
                        <a:t>sigmoid</a:t>
                      </a:r>
                      <a:r>
                        <a:rPr lang="de-CH" sz="1800" dirty="0">
                          <a:solidFill>
                            <a:schemeClr val="tx1"/>
                          </a:solidFill>
                          <a:effectLst/>
                        </a:rPr>
                        <a:t> </a:t>
                      </a:r>
                      <a:r>
                        <a:rPr lang="de-CH" sz="1800" dirty="0" err="1">
                          <a:solidFill>
                            <a:schemeClr val="tx1"/>
                          </a:solidFill>
                          <a:effectLst/>
                        </a:rPr>
                        <a:t>colon</a:t>
                      </a:r>
                      <a:br>
                        <a:rPr lang="de-CH" sz="1800" dirty="0">
                          <a:solidFill>
                            <a:schemeClr val="tx1"/>
                          </a:solidFill>
                          <a:effectLst/>
                        </a:rPr>
                      </a:br>
                      <a:r>
                        <a:rPr lang="de-CH" sz="1800" b="0" dirty="0">
                          <a:solidFill>
                            <a:schemeClr val="tx1"/>
                          </a:solidFill>
                          <a:effectLst/>
                          <a:latin typeface="PlutoSansMedium"/>
                        </a:rPr>
                        <a:t>Anterior:</a:t>
                      </a:r>
                      <a:r>
                        <a:rPr lang="de-CH" sz="1800" dirty="0">
                          <a:solidFill>
                            <a:schemeClr val="tx1"/>
                          </a:solidFill>
                          <a:effectLst/>
                        </a:rPr>
                        <a:t> </a:t>
                      </a:r>
                      <a:r>
                        <a:rPr lang="de-CH" sz="1800" dirty="0" err="1">
                          <a:solidFill>
                            <a:schemeClr val="tx1"/>
                          </a:solidFill>
                          <a:effectLst/>
                        </a:rPr>
                        <a:t>Retropubic</a:t>
                      </a:r>
                      <a:r>
                        <a:rPr lang="de-CH" sz="1800" dirty="0">
                          <a:solidFill>
                            <a:schemeClr val="tx1"/>
                          </a:solidFill>
                          <a:effectLst/>
                        </a:rPr>
                        <a:t> </a:t>
                      </a:r>
                      <a:r>
                        <a:rPr lang="de-CH" sz="1800" dirty="0" err="1">
                          <a:solidFill>
                            <a:schemeClr val="tx1"/>
                          </a:solidFill>
                          <a:effectLst/>
                        </a:rPr>
                        <a:t>space</a:t>
                      </a:r>
                      <a:r>
                        <a:rPr lang="de-CH" sz="1800" dirty="0">
                          <a:solidFill>
                            <a:schemeClr val="tx1"/>
                          </a:solidFill>
                          <a:effectLst/>
                        </a:rPr>
                        <a:t>, </a:t>
                      </a:r>
                      <a:r>
                        <a:rPr lang="de-CH" sz="1800" dirty="0" err="1">
                          <a:solidFill>
                            <a:schemeClr val="tx1"/>
                          </a:solidFill>
                          <a:effectLst/>
                        </a:rPr>
                        <a:t>pubic</a:t>
                      </a:r>
                      <a:r>
                        <a:rPr lang="de-CH" sz="1800" dirty="0">
                          <a:solidFill>
                            <a:schemeClr val="tx1"/>
                          </a:solidFill>
                          <a:effectLst/>
                        </a:rPr>
                        <a:t> </a:t>
                      </a:r>
                      <a:r>
                        <a:rPr lang="de-CH" sz="1800" dirty="0" err="1">
                          <a:solidFill>
                            <a:schemeClr val="tx1"/>
                          </a:solidFill>
                          <a:effectLst/>
                        </a:rPr>
                        <a:t>symphysis</a:t>
                      </a:r>
                      <a:br>
                        <a:rPr lang="de-CH" sz="1800" dirty="0">
                          <a:solidFill>
                            <a:schemeClr val="tx1"/>
                          </a:solidFill>
                          <a:effectLst/>
                        </a:rPr>
                      </a:br>
                      <a:r>
                        <a:rPr lang="de-CH" sz="1800" b="0" dirty="0" err="1">
                          <a:solidFill>
                            <a:schemeClr val="tx1"/>
                          </a:solidFill>
                          <a:effectLst/>
                          <a:latin typeface="PlutoSansMedium"/>
                        </a:rPr>
                        <a:t>Posterior</a:t>
                      </a:r>
                      <a:r>
                        <a:rPr lang="de-CH" sz="1800" b="0" dirty="0">
                          <a:solidFill>
                            <a:schemeClr val="tx1"/>
                          </a:solidFill>
                          <a:effectLst/>
                          <a:latin typeface="PlutoSansMedium"/>
                        </a:rPr>
                        <a:t>:</a:t>
                      </a:r>
                      <a:r>
                        <a:rPr lang="de-CH" sz="1800" dirty="0">
                          <a:solidFill>
                            <a:schemeClr val="tx1"/>
                          </a:solidFill>
                          <a:effectLst/>
                        </a:rPr>
                        <a:t> </a:t>
                      </a:r>
                      <a:r>
                        <a:rPr lang="de-CH" sz="1800" dirty="0" err="1">
                          <a:solidFill>
                            <a:schemeClr val="tx1"/>
                          </a:solidFill>
                          <a:effectLst/>
                        </a:rPr>
                        <a:t>Seminal</a:t>
                      </a:r>
                      <a:r>
                        <a:rPr lang="de-CH" sz="1800" dirty="0">
                          <a:solidFill>
                            <a:schemeClr val="tx1"/>
                          </a:solidFill>
                          <a:effectLst/>
                        </a:rPr>
                        <a:t> </a:t>
                      </a:r>
                      <a:r>
                        <a:rPr lang="de-CH" sz="1800" dirty="0" err="1">
                          <a:solidFill>
                            <a:schemeClr val="tx1"/>
                          </a:solidFill>
                          <a:effectLst/>
                        </a:rPr>
                        <a:t>gland</a:t>
                      </a:r>
                      <a:r>
                        <a:rPr lang="de-CH" sz="1800" dirty="0">
                          <a:solidFill>
                            <a:schemeClr val="tx1"/>
                          </a:solidFill>
                          <a:effectLst/>
                        </a:rPr>
                        <a:t>, </a:t>
                      </a:r>
                      <a:r>
                        <a:rPr lang="de-CH" sz="1800" dirty="0" err="1">
                          <a:solidFill>
                            <a:schemeClr val="tx1"/>
                          </a:solidFill>
                          <a:effectLst/>
                        </a:rPr>
                        <a:t>rectoprostatic</a:t>
                      </a:r>
                      <a:r>
                        <a:rPr lang="de-CH" sz="1800" dirty="0">
                          <a:solidFill>
                            <a:schemeClr val="tx1"/>
                          </a:solidFill>
                          <a:effectLst/>
                        </a:rPr>
                        <a:t> </a:t>
                      </a:r>
                      <a:r>
                        <a:rPr lang="de-CH" sz="1800" dirty="0" err="1">
                          <a:solidFill>
                            <a:schemeClr val="tx1"/>
                          </a:solidFill>
                          <a:effectLst/>
                        </a:rPr>
                        <a:t>fascia</a:t>
                      </a:r>
                      <a:r>
                        <a:rPr lang="de-CH" sz="1800" dirty="0">
                          <a:solidFill>
                            <a:schemeClr val="tx1"/>
                          </a:solidFill>
                          <a:effectLst/>
                        </a:rPr>
                        <a:t>, </a:t>
                      </a:r>
                      <a:r>
                        <a:rPr lang="de-CH" sz="1800" dirty="0" err="1">
                          <a:solidFill>
                            <a:schemeClr val="tx1"/>
                          </a:solidFill>
                          <a:effectLst/>
                        </a:rPr>
                        <a:t>rectovesical</a:t>
                      </a:r>
                      <a:r>
                        <a:rPr lang="de-CH" sz="1800" dirty="0">
                          <a:solidFill>
                            <a:schemeClr val="tx1"/>
                          </a:solidFill>
                          <a:effectLst/>
                        </a:rPr>
                        <a:t> </a:t>
                      </a:r>
                      <a:r>
                        <a:rPr lang="de-CH" sz="1800" dirty="0" err="1">
                          <a:solidFill>
                            <a:schemeClr val="tx1"/>
                          </a:solidFill>
                          <a:effectLst/>
                        </a:rPr>
                        <a:t>pouch</a:t>
                      </a:r>
                      <a:r>
                        <a:rPr lang="de-CH" sz="1800" dirty="0">
                          <a:solidFill>
                            <a:schemeClr val="tx1"/>
                          </a:solidFill>
                          <a:effectLst/>
                        </a:rPr>
                        <a:t>, rectum</a:t>
                      </a:r>
                      <a:br>
                        <a:rPr lang="de-CH" sz="1800" dirty="0">
                          <a:solidFill>
                            <a:schemeClr val="tx1"/>
                          </a:solidFill>
                          <a:effectLst/>
                        </a:rPr>
                      </a:br>
                      <a:r>
                        <a:rPr lang="de-CH" sz="1800" b="0" dirty="0">
                          <a:solidFill>
                            <a:schemeClr val="tx1"/>
                          </a:solidFill>
                          <a:effectLst/>
                          <a:latin typeface="PlutoSansMedium"/>
                        </a:rPr>
                        <a:t>Inferior:</a:t>
                      </a:r>
                      <a:r>
                        <a:rPr lang="de-CH" sz="1800" dirty="0">
                          <a:solidFill>
                            <a:schemeClr val="tx1"/>
                          </a:solidFill>
                          <a:effectLst/>
                        </a:rPr>
                        <a:t> </a:t>
                      </a:r>
                      <a:r>
                        <a:rPr lang="de-CH" sz="1800" dirty="0" err="1">
                          <a:solidFill>
                            <a:schemeClr val="tx1"/>
                          </a:solidFill>
                          <a:effectLst/>
                        </a:rPr>
                        <a:t>Prostate</a:t>
                      </a:r>
                      <a:r>
                        <a:rPr lang="de-CH" sz="1800" dirty="0">
                          <a:solidFill>
                            <a:schemeClr val="tx1"/>
                          </a:solidFill>
                          <a:effectLst/>
                        </a:rPr>
                        <a:t>, levator </a:t>
                      </a:r>
                      <a:r>
                        <a:rPr lang="de-CH" sz="1800" dirty="0" err="1">
                          <a:solidFill>
                            <a:schemeClr val="tx1"/>
                          </a:solidFill>
                          <a:effectLst/>
                        </a:rPr>
                        <a:t>ani</a:t>
                      </a:r>
                      <a:r>
                        <a:rPr lang="de-CH" sz="1800" dirty="0">
                          <a:solidFill>
                            <a:schemeClr val="tx1"/>
                          </a:solidFill>
                          <a:effectLst/>
                        </a:rPr>
                        <a:t> </a:t>
                      </a:r>
                      <a:r>
                        <a:rPr lang="de-CH" sz="1800" dirty="0" err="1">
                          <a:solidFill>
                            <a:schemeClr val="tx1"/>
                          </a:solidFill>
                          <a:effectLst/>
                        </a:rPr>
                        <a:t>muscle</a:t>
                      </a:r>
                      <a:endParaRPr lang="de-CH" sz="1800" dirty="0">
                        <a:solidFill>
                          <a:schemeClr val="tx1"/>
                        </a:solidFill>
                        <a:effectLst/>
                      </a:endParaRPr>
                    </a:p>
                  </a:txBody>
                  <a:tcPr marL="92442" marR="92442" marT="61628" marB="61628">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394720270"/>
                  </a:ext>
                </a:extLst>
              </a:tr>
            </a:tbl>
          </a:graphicData>
        </a:graphic>
      </p:graphicFrame>
    </p:spTree>
    <p:extLst>
      <p:ext uri="{BB962C8B-B14F-4D97-AF65-F5344CB8AC3E}">
        <p14:creationId xmlns:p14="http://schemas.microsoft.com/office/powerpoint/2010/main" val="3333554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21CAE8-6DAD-4F3A-7450-6809D60610F3}"/>
              </a:ext>
            </a:extLst>
          </p:cNvPr>
          <p:cNvSpPr>
            <a:spLocks noGrp="1"/>
          </p:cNvSpPr>
          <p:nvPr>
            <p:ph type="title"/>
          </p:nvPr>
        </p:nvSpPr>
        <p:spPr>
          <a:xfrm>
            <a:off x="457200" y="-387424"/>
            <a:ext cx="8229600" cy="45719"/>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7B97FCCB-5D70-B447-ED63-73F890DFE0D5}"/>
              </a:ext>
            </a:extLst>
          </p:cNvPr>
          <p:cNvSpPr>
            <a:spLocks noGrp="1"/>
          </p:cNvSpPr>
          <p:nvPr>
            <p:ph idx="1"/>
          </p:nvPr>
        </p:nvSpPr>
        <p:spPr>
          <a:xfrm>
            <a:off x="457200" y="404664"/>
            <a:ext cx="8229600" cy="5721499"/>
          </a:xfrm>
        </p:spPr>
        <p:txBody>
          <a:bodyPr>
            <a:normAutofit/>
          </a:bodyPr>
          <a:lstStyle/>
          <a:p>
            <a:pPr marL="0" indent="0">
              <a:buNone/>
            </a:pPr>
            <a:r>
              <a:rPr lang="en-US" dirty="0"/>
              <a:t>The urethra has </a:t>
            </a:r>
            <a:r>
              <a:rPr lang="en-US" sz="3500" b="1" dirty="0">
                <a:solidFill>
                  <a:srgbClr val="C00000"/>
                </a:solidFill>
              </a:rPr>
              <a:t>3 relatively narrow areas:</a:t>
            </a:r>
          </a:p>
          <a:p>
            <a:endParaRPr lang="en-US" sz="3500" b="1" dirty="0">
              <a:solidFill>
                <a:srgbClr val="C00000"/>
              </a:solidFill>
            </a:endParaRPr>
          </a:p>
          <a:p>
            <a:pPr marL="0" indent="0">
              <a:buNone/>
            </a:pPr>
            <a:r>
              <a:rPr lang="en-US" b="1" dirty="0">
                <a:solidFill>
                  <a:schemeClr val="accent6">
                    <a:lumMod val="50000"/>
                  </a:schemeClr>
                </a:solidFill>
              </a:rPr>
              <a:t> </a:t>
            </a:r>
          </a:p>
          <a:p>
            <a:pPr marL="514350" indent="-514350">
              <a:buFont typeface="+mj-lt"/>
              <a:buAutoNum type="arabicPeriod"/>
            </a:pPr>
            <a:r>
              <a:rPr lang="en-US" b="1" dirty="0">
                <a:solidFill>
                  <a:schemeClr val="accent6">
                    <a:lumMod val="50000"/>
                  </a:schemeClr>
                </a:solidFill>
              </a:rPr>
              <a:t>at the membranous part of the urethra</a:t>
            </a:r>
          </a:p>
          <a:p>
            <a:pPr marL="514350" indent="-514350">
              <a:buFont typeface="+mj-lt"/>
              <a:buAutoNum type="arabicPeriod"/>
            </a:pPr>
            <a:endParaRPr lang="en-US" b="1" dirty="0">
              <a:solidFill>
                <a:schemeClr val="accent6">
                  <a:lumMod val="50000"/>
                </a:schemeClr>
              </a:solidFill>
            </a:endParaRPr>
          </a:p>
          <a:p>
            <a:pPr marL="514350" indent="-514350">
              <a:buFont typeface="+mj-lt"/>
              <a:buAutoNum type="arabicPeriod"/>
            </a:pPr>
            <a:r>
              <a:rPr lang="en-US" b="1" dirty="0">
                <a:solidFill>
                  <a:schemeClr val="accent6">
                    <a:lumMod val="50000"/>
                  </a:schemeClr>
                </a:solidFill>
              </a:rPr>
              <a:t>at the juncture of the glans penis with the corpus spongiosum</a:t>
            </a:r>
          </a:p>
          <a:p>
            <a:pPr marL="514350" indent="-514350">
              <a:buFont typeface="+mj-lt"/>
              <a:buAutoNum type="arabicPeriod"/>
            </a:pPr>
            <a:endParaRPr lang="en-US" b="1" dirty="0">
              <a:solidFill>
                <a:schemeClr val="accent6">
                  <a:lumMod val="50000"/>
                </a:schemeClr>
              </a:solidFill>
            </a:endParaRPr>
          </a:p>
          <a:p>
            <a:pPr marL="514350" indent="-514350">
              <a:buFont typeface="+mj-lt"/>
              <a:buAutoNum type="arabicPeriod"/>
            </a:pPr>
            <a:r>
              <a:rPr lang="en-US" b="1" dirty="0">
                <a:solidFill>
                  <a:schemeClr val="accent6">
                    <a:lumMod val="50000"/>
                  </a:schemeClr>
                </a:solidFill>
              </a:rPr>
              <a:t> at the external urethral meatus</a:t>
            </a:r>
          </a:p>
          <a:p>
            <a:endParaRPr lang="en-US" dirty="0"/>
          </a:p>
          <a:p>
            <a:endParaRPr lang="el-GR" dirty="0"/>
          </a:p>
        </p:txBody>
      </p:sp>
    </p:spTree>
    <p:extLst>
      <p:ext uri="{BB962C8B-B14F-4D97-AF65-F5344CB8AC3E}">
        <p14:creationId xmlns:p14="http://schemas.microsoft.com/office/powerpoint/2010/main" val="664148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747464"/>
            <a:ext cx="8229600" cy="2165102"/>
          </a:xfrm>
        </p:spPr>
        <p:txBody>
          <a:bodyPr>
            <a:normAutofit/>
          </a:bodyPr>
          <a:lstStyle/>
          <a:p>
            <a:r>
              <a:rPr lang="en-US" sz="3600" b="1" dirty="0">
                <a:solidFill>
                  <a:srgbClr val="C00000"/>
                </a:solidFill>
              </a:rPr>
              <a:t>MALE URETHRA</a:t>
            </a:r>
            <a:endParaRPr lang="el-GR" sz="3600" b="1" dirty="0">
              <a:solidFill>
                <a:srgbClr val="C00000"/>
              </a:solidFill>
            </a:endParaRPr>
          </a:p>
        </p:txBody>
      </p:sp>
      <p:pic>
        <p:nvPicPr>
          <p:cNvPr id="21506" name="Picture 2" descr="C:\Users\vassili1\Desktop\EIKONES KYPROS\23.jpg"/>
          <p:cNvPicPr>
            <a:picLocks noGrp="1" noChangeAspect="1" noChangeArrowheads="1"/>
          </p:cNvPicPr>
          <p:nvPr>
            <p:ph idx="1"/>
          </p:nvPr>
        </p:nvPicPr>
        <p:blipFill>
          <a:blip r:embed="rId2" cstate="print"/>
          <a:srcRect/>
          <a:stretch>
            <a:fillRect/>
          </a:stretch>
        </p:blipFill>
        <p:spPr bwMode="auto">
          <a:xfrm>
            <a:off x="323528" y="908720"/>
            <a:ext cx="8640960" cy="5832648"/>
          </a:xfrm>
          <a:prstGeom prst="rect">
            <a:avLst/>
          </a:prstGeom>
          <a:noFill/>
        </p:spPr>
      </p:pic>
    </p:spTree>
    <p:extLst>
      <p:ext uri="{BB962C8B-B14F-4D97-AF65-F5344CB8AC3E}">
        <p14:creationId xmlns:p14="http://schemas.microsoft.com/office/powerpoint/2010/main" val="3629137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459722-6102-4FC1-5DE6-1E15819319FA}"/>
              </a:ext>
            </a:extLst>
          </p:cNvPr>
          <p:cNvSpPr>
            <a:spLocks noGrp="1"/>
          </p:cNvSpPr>
          <p:nvPr>
            <p:ph type="title"/>
          </p:nvPr>
        </p:nvSpPr>
        <p:spPr>
          <a:xfrm>
            <a:off x="251520" y="836712"/>
            <a:ext cx="3384376" cy="5832648"/>
          </a:xfrm>
        </p:spPr>
        <p:txBody>
          <a:bodyPr>
            <a:normAutofit/>
          </a:bodyPr>
          <a:lstStyle/>
          <a:p>
            <a:pPr algn="ctr"/>
            <a:r>
              <a:rPr lang="en-US" sz="4000" b="1" dirty="0">
                <a:solidFill>
                  <a:schemeClr val="accent6">
                    <a:lumMod val="50000"/>
                  </a:schemeClr>
                </a:solidFill>
              </a:rPr>
              <a:t>Prostatic urethra</a:t>
            </a:r>
            <a:br>
              <a:rPr lang="en-US" sz="4000" b="1" dirty="0">
                <a:solidFill>
                  <a:schemeClr val="accent6">
                    <a:lumMod val="50000"/>
                  </a:schemeClr>
                </a:solidFill>
              </a:rPr>
            </a:br>
            <a:br>
              <a:rPr lang="en-US" sz="4000" b="1" dirty="0">
                <a:solidFill>
                  <a:schemeClr val="accent6">
                    <a:lumMod val="50000"/>
                  </a:schemeClr>
                </a:solidFill>
              </a:rPr>
            </a:br>
            <a:r>
              <a:rPr lang="en-US" sz="4000" b="1" dirty="0">
                <a:solidFill>
                  <a:schemeClr val="accent6">
                    <a:lumMod val="50000"/>
                  </a:schemeClr>
                </a:solidFill>
              </a:rPr>
              <a:t>A. Sagittal section </a:t>
            </a:r>
            <a:br>
              <a:rPr lang="en-US" sz="4000" b="1" dirty="0">
                <a:solidFill>
                  <a:schemeClr val="accent6">
                    <a:lumMod val="50000"/>
                  </a:schemeClr>
                </a:solidFill>
              </a:rPr>
            </a:br>
            <a:br>
              <a:rPr lang="en-US" sz="4000" b="1" dirty="0">
                <a:solidFill>
                  <a:schemeClr val="accent6">
                    <a:lumMod val="50000"/>
                  </a:schemeClr>
                </a:solidFill>
              </a:rPr>
            </a:br>
            <a:r>
              <a:rPr lang="en-US" sz="4000" b="1" dirty="0">
                <a:solidFill>
                  <a:schemeClr val="accent6">
                    <a:lumMod val="50000"/>
                  </a:schemeClr>
                </a:solidFill>
              </a:rPr>
              <a:t>B. Oblique coronal view</a:t>
            </a:r>
            <a:endParaRPr lang="el-GR" sz="4000" b="1" dirty="0">
              <a:solidFill>
                <a:schemeClr val="accent6">
                  <a:lumMod val="50000"/>
                </a:schemeClr>
              </a:solidFill>
            </a:endParaRPr>
          </a:p>
        </p:txBody>
      </p:sp>
      <p:pic>
        <p:nvPicPr>
          <p:cNvPr id="3" name="Θέση περιεχομένου 3">
            <a:extLst>
              <a:ext uri="{FF2B5EF4-FFF2-40B4-BE49-F238E27FC236}">
                <a16:creationId xmlns:a16="http://schemas.microsoft.com/office/drawing/2014/main" id="{AA8A5209-4E54-2AFE-837E-4045BE897970}"/>
              </a:ext>
            </a:extLst>
          </p:cNvPr>
          <p:cNvPicPr>
            <a:picLocks noChangeAspect="1"/>
          </p:cNvPicPr>
          <p:nvPr/>
        </p:nvPicPr>
        <p:blipFill>
          <a:blip r:embed="rId2"/>
          <a:stretch>
            <a:fillRect/>
          </a:stretch>
        </p:blipFill>
        <p:spPr>
          <a:xfrm>
            <a:off x="3773600" y="548680"/>
            <a:ext cx="5262896" cy="5983560"/>
          </a:xfrm>
          <a:prstGeom prst="rect">
            <a:avLst/>
          </a:prstGeom>
        </p:spPr>
      </p:pic>
    </p:spTree>
    <p:extLst>
      <p:ext uri="{BB962C8B-B14F-4D97-AF65-F5344CB8AC3E}">
        <p14:creationId xmlns:p14="http://schemas.microsoft.com/office/powerpoint/2010/main" val="36444522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307AD621-94BD-4AC4-66F8-717EBB4C6065}"/>
              </a:ext>
            </a:extLst>
          </p:cNvPr>
          <p:cNvGraphicFramePr>
            <a:graphicFrameLocks noGrp="1"/>
          </p:cNvGraphicFramePr>
          <p:nvPr>
            <p:extLst>
              <p:ext uri="{D42A27DB-BD31-4B8C-83A1-F6EECF244321}">
                <p14:modId xmlns:p14="http://schemas.microsoft.com/office/powerpoint/2010/main" val="2991502296"/>
              </p:ext>
            </p:extLst>
          </p:nvPr>
        </p:nvGraphicFramePr>
        <p:xfrm>
          <a:off x="179512" y="260648"/>
          <a:ext cx="8856983" cy="6704324"/>
        </p:xfrm>
        <a:graphic>
          <a:graphicData uri="http://schemas.openxmlformats.org/drawingml/2006/table">
            <a:tbl>
              <a:tblPr/>
              <a:tblGrid>
                <a:gridCol w="2337620">
                  <a:extLst>
                    <a:ext uri="{9D8B030D-6E8A-4147-A177-3AD203B41FA5}">
                      <a16:colId xmlns:a16="http://schemas.microsoft.com/office/drawing/2014/main" val="4058153795"/>
                    </a:ext>
                  </a:extLst>
                </a:gridCol>
                <a:gridCol w="6519363">
                  <a:extLst>
                    <a:ext uri="{9D8B030D-6E8A-4147-A177-3AD203B41FA5}">
                      <a16:colId xmlns:a16="http://schemas.microsoft.com/office/drawing/2014/main" val="2106452147"/>
                    </a:ext>
                  </a:extLst>
                </a:gridCol>
              </a:tblGrid>
              <a:tr h="431435">
                <a:tc gridSpan="2">
                  <a:txBody>
                    <a:bodyPr/>
                    <a:lstStyle/>
                    <a:p>
                      <a:pPr>
                        <a:buNone/>
                      </a:pPr>
                      <a:r>
                        <a:rPr lang="de-CH" sz="3200" b="1" u="sng" dirty="0">
                          <a:solidFill>
                            <a:srgbClr val="C00000"/>
                          </a:solidFill>
                        </a:rPr>
                        <a:t>Key </a:t>
                      </a:r>
                      <a:r>
                        <a:rPr lang="de-CH" sz="3200" b="1" u="sng" dirty="0" err="1">
                          <a:solidFill>
                            <a:srgbClr val="C00000"/>
                          </a:solidFill>
                        </a:rPr>
                        <a:t>points</a:t>
                      </a:r>
                      <a:r>
                        <a:rPr lang="de-CH" sz="3200" b="1" u="sng" dirty="0">
                          <a:solidFill>
                            <a:srgbClr val="C00000"/>
                          </a:solidFill>
                        </a:rPr>
                        <a:t> on </a:t>
                      </a:r>
                      <a:r>
                        <a:rPr lang="de-CH" sz="3200" b="1" u="sng" dirty="0" err="1">
                          <a:solidFill>
                            <a:srgbClr val="C00000"/>
                          </a:solidFill>
                        </a:rPr>
                        <a:t>the</a:t>
                      </a:r>
                      <a:r>
                        <a:rPr lang="de-CH" sz="3200" b="1" u="sng" dirty="0">
                          <a:solidFill>
                            <a:srgbClr val="C00000"/>
                          </a:solidFill>
                        </a:rPr>
                        <a:t> male </a:t>
                      </a:r>
                      <a:r>
                        <a:rPr lang="de-CH" sz="3200" b="1" u="sng" dirty="0" err="1">
                          <a:solidFill>
                            <a:srgbClr val="C00000"/>
                          </a:solidFill>
                        </a:rPr>
                        <a:t>urethra</a:t>
                      </a:r>
                      <a:endParaRPr lang="de-CH" sz="3200" b="1" u="sng" dirty="0">
                        <a:solidFill>
                          <a:srgbClr val="C00000"/>
                        </a:solidFill>
                      </a:endParaRPr>
                    </a:p>
                  </a:txBody>
                  <a:tcPr marL="76173" marR="76173" marT="38087" marB="38087" anchor="ctr">
                    <a:solidFill>
                      <a:srgbClr val="F7F7F7"/>
                    </a:solidFill>
                  </a:tcPr>
                </a:tc>
                <a:tc hMerge="1">
                  <a:txBody>
                    <a:bodyPr/>
                    <a:lstStyle/>
                    <a:p>
                      <a:endParaRPr lang="el-GR"/>
                    </a:p>
                  </a:txBody>
                  <a:tcPr/>
                </a:tc>
                <a:extLst>
                  <a:ext uri="{0D108BD9-81ED-4DB2-BD59-A6C34878D82A}">
                    <a16:rowId xmlns:a16="http://schemas.microsoft.com/office/drawing/2014/main" val="1630852360"/>
                  </a:ext>
                </a:extLst>
              </a:tr>
              <a:tr h="548248">
                <a:tc>
                  <a:txBody>
                    <a:bodyPr/>
                    <a:lstStyle/>
                    <a:p>
                      <a:pPr fontAlgn="t">
                        <a:buNone/>
                      </a:pPr>
                      <a:r>
                        <a:rPr lang="de-CH" sz="2400" b="1" u="sng">
                          <a:solidFill>
                            <a:srgbClr val="C00000"/>
                          </a:solidFill>
                          <a:effectLst/>
                          <a:latin typeface="PlutoSansMedium"/>
                        </a:rPr>
                        <a:t>Begins</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dirty="0">
                          <a:solidFill>
                            <a:schemeClr val="tx1"/>
                          </a:solidFill>
                          <a:effectLst/>
                        </a:rPr>
                        <a:t>Internal urethral </a:t>
                      </a:r>
                      <a:r>
                        <a:rPr lang="de-CH" sz="2400" dirty="0" err="1">
                          <a:solidFill>
                            <a:schemeClr val="tx1"/>
                          </a:solidFill>
                          <a:effectLst/>
                        </a:rPr>
                        <a:t>orifice</a:t>
                      </a:r>
                      <a:r>
                        <a:rPr lang="de-CH" sz="2400" dirty="0">
                          <a:solidFill>
                            <a:schemeClr val="tx1"/>
                          </a:solidFill>
                          <a:effectLst/>
                        </a:rPr>
                        <a:t> (</a:t>
                      </a:r>
                      <a:r>
                        <a:rPr lang="de-CH" sz="2400" dirty="0" err="1">
                          <a:solidFill>
                            <a:schemeClr val="tx1"/>
                          </a:solidFill>
                          <a:effectLst/>
                        </a:rPr>
                        <a:t>of</a:t>
                      </a:r>
                      <a:r>
                        <a:rPr lang="de-CH" sz="2400" dirty="0">
                          <a:solidFill>
                            <a:schemeClr val="tx1"/>
                          </a:solidFill>
                          <a:effectLst/>
                        </a:rPr>
                        <a:t> </a:t>
                      </a:r>
                      <a:r>
                        <a:rPr lang="de-CH" sz="2400" dirty="0" err="1">
                          <a:solidFill>
                            <a:schemeClr val="tx1"/>
                          </a:solidFill>
                          <a:effectLst/>
                        </a:rPr>
                        <a:t>urinary</a:t>
                      </a:r>
                      <a:r>
                        <a:rPr lang="de-CH" sz="2400" dirty="0">
                          <a:solidFill>
                            <a:schemeClr val="tx1"/>
                          </a:solidFill>
                          <a:effectLst/>
                        </a:rPr>
                        <a:t> </a:t>
                      </a:r>
                      <a:r>
                        <a:rPr lang="de-CH" sz="2400" dirty="0" err="1">
                          <a:solidFill>
                            <a:schemeClr val="tx1"/>
                          </a:solidFill>
                          <a:effectLst/>
                        </a:rPr>
                        <a:t>bladder</a:t>
                      </a:r>
                      <a:r>
                        <a:rPr lang="de-CH" sz="2400" dirty="0">
                          <a:solidFill>
                            <a:schemeClr val="tx1"/>
                          </a:solidFill>
                          <a:effectLst/>
                        </a:rPr>
                        <a:t>)</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5609414"/>
                  </a:ext>
                </a:extLst>
              </a:tr>
              <a:tr h="548248">
                <a:tc>
                  <a:txBody>
                    <a:bodyPr/>
                    <a:lstStyle/>
                    <a:p>
                      <a:pPr fontAlgn="t">
                        <a:buNone/>
                      </a:pPr>
                      <a:r>
                        <a:rPr lang="de-CH" sz="2400" b="1" u="sng">
                          <a:solidFill>
                            <a:srgbClr val="C00000"/>
                          </a:solidFill>
                          <a:effectLst/>
                          <a:latin typeface="PlutoSansMedium"/>
                        </a:rPr>
                        <a:t>Ends</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dirty="0">
                          <a:solidFill>
                            <a:schemeClr val="tx1"/>
                          </a:solidFill>
                          <a:effectLst/>
                        </a:rPr>
                        <a:t>External urethral </a:t>
                      </a:r>
                      <a:r>
                        <a:rPr lang="de-CH" sz="2400" dirty="0" err="1">
                          <a:solidFill>
                            <a:schemeClr val="tx1"/>
                          </a:solidFill>
                          <a:effectLst/>
                        </a:rPr>
                        <a:t>orifice</a:t>
                      </a:r>
                      <a:r>
                        <a:rPr lang="de-CH" sz="2400" dirty="0">
                          <a:solidFill>
                            <a:schemeClr val="tx1"/>
                          </a:solidFill>
                          <a:effectLst/>
                        </a:rPr>
                        <a:t> (</a:t>
                      </a:r>
                      <a:r>
                        <a:rPr lang="de-CH" sz="2400" dirty="0" err="1">
                          <a:solidFill>
                            <a:schemeClr val="tx1"/>
                          </a:solidFill>
                          <a:effectLst/>
                        </a:rPr>
                        <a:t>glans</a:t>
                      </a:r>
                      <a:r>
                        <a:rPr lang="de-CH" sz="2400" dirty="0">
                          <a:solidFill>
                            <a:schemeClr val="tx1"/>
                          </a:solidFill>
                          <a:effectLst/>
                        </a:rPr>
                        <a:t> </a:t>
                      </a:r>
                      <a:r>
                        <a:rPr lang="de-CH" sz="2400" dirty="0" err="1">
                          <a:solidFill>
                            <a:schemeClr val="tx1"/>
                          </a:solidFill>
                          <a:effectLst/>
                        </a:rPr>
                        <a:t>penis</a:t>
                      </a:r>
                      <a:r>
                        <a:rPr lang="de-CH" sz="2400" dirty="0">
                          <a:solidFill>
                            <a:schemeClr val="tx1"/>
                          </a:solidFill>
                          <a:effectLst/>
                        </a:rPr>
                        <a:t>)</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23367426"/>
                  </a:ext>
                </a:extLst>
              </a:tr>
              <a:tr h="2166266">
                <a:tc>
                  <a:txBody>
                    <a:bodyPr/>
                    <a:lstStyle/>
                    <a:p>
                      <a:pPr fontAlgn="t">
                        <a:buNone/>
                      </a:pPr>
                      <a:r>
                        <a:rPr lang="de-CH" sz="2400" b="1" u="sng">
                          <a:solidFill>
                            <a:srgbClr val="C00000"/>
                          </a:solidFill>
                          <a:effectLst/>
                          <a:latin typeface="PlutoSansMedium"/>
                        </a:rPr>
                        <a:t>Parts</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1" dirty="0" err="1">
                          <a:solidFill>
                            <a:schemeClr val="tx1"/>
                          </a:solidFill>
                          <a:effectLst/>
                        </a:rPr>
                        <a:t>Preprostatic</a:t>
                      </a:r>
                      <a:r>
                        <a:rPr lang="de-CH" sz="2400" b="1" dirty="0">
                          <a:solidFill>
                            <a:schemeClr val="tx1"/>
                          </a:solidFill>
                          <a:effectLst/>
                        </a:rPr>
                        <a:t>/intramural </a:t>
                      </a:r>
                      <a:r>
                        <a:rPr lang="de-CH" sz="2400" b="1" dirty="0" err="1">
                          <a:solidFill>
                            <a:schemeClr val="tx1"/>
                          </a:solidFill>
                          <a:effectLst/>
                        </a:rPr>
                        <a:t>par</a:t>
                      </a:r>
                      <a:r>
                        <a:rPr lang="de-CH" sz="2400" dirty="0" err="1">
                          <a:solidFill>
                            <a:schemeClr val="tx1"/>
                          </a:solidFill>
                          <a:effectLst/>
                        </a:rPr>
                        <a:t>t</a:t>
                      </a:r>
                      <a:r>
                        <a:rPr lang="de-CH" sz="2400" dirty="0">
                          <a:solidFill>
                            <a:schemeClr val="tx1"/>
                          </a:solidFill>
                          <a:effectLst/>
                        </a:rPr>
                        <a:t>, </a:t>
                      </a:r>
                      <a:r>
                        <a:rPr lang="de-CH" sz="2400" dirty="0" err="1">
                          <a:solidFill>
                            <a:schemeClr val="tx1"/>
                          </a:solidFill>
                          <a:effectLst/>
                        </a:rPr>
                        <a:t>prostatic</a:t>
                      </a:r>
                      <a:r>
                        <a:rPr lang="de-CH" sz="2400" dirty="0">
                          <a:solidFill>
                            <a:schemeClr val="tx1"/>
                          </a:solidFill>
                          <a:effectLst/>
                        </a:rPr>
                        <a:t> </a:t>
                      </a:r>
                      <a:r>
                        <a:rPr lang="de-CH" sz="2400" dirty="0" err="1">
                          <a:solidFill>
                            <a:schemeClr val="tx1"/>
                          </a:solidFill>
                          <a:effectLst/>
                        </a:rPr>
                        <a:t>part</a:t>
                      </a:r>
                      <a:r>
                        <a:rPr lang="de-CH" sz="2400" dirty="0">
                          <a:solidFill>
                            <a:schemeClr val="tx1"/>
                          </a:solidFill>
                          <a:effectLst/>
                        </a:rPr>
                        <a:t> (</a:t>
                      </a:r>
                      <a:r>
                        <a:rPr lang="de-CH" sz="2400" dirty="0" err="1">
                          <a:solidFill>
                            <a:schemeClr val="tx1"/>
                          </a:solidFill>
                          <a:effectLst/>
                        </a:rPr>
                        <a:t>crest</a:t>
                      </a:r>
                      <a:r>
                        <a:rPr lang="de-CH" sz="2400" dirty="0">
                          <a:solidFill>
                            <a:schemeClr val="tx1"/>
                          </a:solidFill>
                          <a:effectLst/>
                        </a:rPr>
                        <a:t> </a:t>
                      </a:r>
                      <a:r>
                        <a:rPr lang="de-CH" sz="2400" dirty="0" err="1">
                          <a:solidFill>
                            <a:schemeClr val="tx1"/>
                          </a:solidFill>
                          <a:effectLst/>
                        </a:rPr>
                        <a:t>of</a:t>
                      </a:r>
                      <a:r>
                        <a:rPr lang="de-CH" sz="2400" dirty="0">
                          <a:solidFill>
                            <a:schemeClr val="tx1"/>
                          </a:solidFill>
                          <a:effectLst/>
                        </a:rPr>
                        <a:t> </a:t>
                      </a:r>
                      <a:r>
                        <a:rPr lang="de-CH" sz="2400" dirty="0" err="1">
                          <a:solidFill>
                            <a:schemeClr val="tx1"/>
                          </a:solidFill>
                          <a:effectLst/>
                        </a:rPr>
                        <a:t>urethra</a:t>
                      </a:r>
                      <a:r>
                        <a:rPr lang="de-CH" sz="2400" dirty="0">
                          <a:solidFill>
                            <a:schemeClr val="tx1"/>
                          </a:solidFill>
                          <a:effectLst/>
                        </a:rPr>
                        <a:t>, </a:t>
                      </a:r>
                      <a:r>
                        <a:rPr lang="de-CH" sz="2400" dirty="0" err="1">
                          <a:solidFill>
                            <a:schemeClr val="tx1"/>
                          </a:solidFill>
                          <a:effectLst/>
                        </a:rPr>
                        <a:t>prostatic</a:t>
                      </a:r>
                      <a:r>
                        <a:rPr lang="de-CH" sz="2400" dirty="0">
                          <a:solidFill>
                            <a:schemeClr val="tx1"/>
                          </a:solidFill>
                          <a:effectLst/>
                        </a:rPr>
                        <a:t> </a:t>
                      </a:r>
                      <a:r>
                        <a:rPr lang="de-CH" sz="2400" dirty="0" err="1">
                          <a:solidFill>
                            <a:schemeClr val="tx1"/>
                          </a:solidFill>
                          <a:effectLst/>
                        </a:rPr>
                        <a:t>ducts</a:t>
                      </a:r>
                      <a:r>
                        <a:rPr lang="de-CH" sz="2400" dirty="0">
                          <a:solidFill>
                            <a:schemeClr val="tx1"/>
                          </a:solidFill>
                          <a:effectLst/>
                        </a:rPr>
                        <a:t>, </a:t>
                      </a:r>
                      <a:r>
                        <a:rPr lang="de-CH" sz="2400" dirty="0" err="1">
                          <a:solidFill>
                            <a:schemeClr val="tx1"/>
                          </a:solidFill>
                          <a:effectLst/>
                        </a:rPr>
                        <a:t>seminal</a:t>
                      </a:r>
                      <a:r>
                        <a:rPr lang="de-CH" sz="2400" dirty="0">
                          <a:solidFill>
                            <a:schemeClr val="tx1"/>
                          </a:solidFill>
                          <a:effectLst/>
                        </a:rPr>
                        <a:t> </a:t>
                      </a:r>
                      <a:r>
                        <a:rPr lang="de-CH" sz="2400" dirty="0" err="1">
                          <a:solidFill>
                            <a:schemeClr val="tx1"/>
                          </a:solidFill>
                          <a:effectLst/>
                        </a:rPr>
                        <a:t>colliculus</a:t>
                      </a:r>
                      <a:r>
                        <a:rPr lang="de-CH" sz="2400" dirty="0">
                          <a:solidFill>
                            <a:schemeClr val="tx1"/>
                          </a:solidFill>
                          <a:effectLst/>
                        </a:rPr>
                        <a:t>, </a:t>
                      </a:r>
                      <a:r>
                        <a:rPr lang="de-CH" sz="2400" dirty="0" err="1">
                          <a:solidFill>
                            <a:schemeClr val="tx1"/>
                          </a:solidFill>
                          <a:effectLst/>
                        </a:rPr>
                        <a:t>opening</a:t>
                      </a:r>
                      <a:r>
                        <a:rPr lang="de-CH" sz="2400" dirty="0">
                          <a:solidFill>
                            <a:schemeClr val="tx1"/>
                          </a:solidFill>
                          <a:effectLst/>
                        </a:rPr>
                        <a:t> </a:t>
                      </a:r>
                      <a:r>
                        <a:rPr lang="de-CH" sz="2400" dirty="0" err="1">
                          <a:solidFill>
                            <a:schemeClr val="tx1"/>
                          </a:solidFill>
                          <a:effectLst/>
                        </a:rPr>
                        <a:t>of</a:t>
                      </a:r>
                      <a:r>
                        <a:rPr lang="de-CH" sz="2400" dirty="0">
                          <a:solidFill>
                            <a:schemeClr val="tx1"/>
                          </a:solidFill>
                          <a:effectLst/>
                        </a:rPr>
                        <a:t> </a:t>
                      </a:r>
                      <a:r>
                        <a:rPr lang="de-CH" sz="2400" dirty="0" err="1">
                          <a:solidFill>
                            <a:schemeClr val="tx1"/>
                          </a:solidFill>
                          <a:effectLst/>
                        </a:rPr>
                        <a:t>ejaculatory</a:t>
                      </a:r>
                      <a:r>
                        <a:rPr lang="de-CH" sz="2400" dirty="0">
                          <a:solidFill>
                            <a:schemeClr val="tx1"/>
                          </a:solidFill>
                          <a:effectLst/>
                        </a:rPr>
                        <a:t> </a:t>
                      </a:r>
                      <a:r>
                        <a:rPr lang="de-CH" sz="2400" dirty="0" err="1">
                          <a:solidFill>
                            <a:schemeClr val="tx1"/>
                          </a:solidFill>
                          <a:effectLst/>
                        </a:rPr>
                        <a:t>ducts</a:t>
                      </a:r>
                      <a:r>
                        <a:rPr lang="de-CH" sz="2400" dirty="0">
                          <a:solidFill>
                            <a:schemeClr val="tx1"/>
                          </a:solidFill>
                          <a:effectLst/>
                        </a:rPr>
                        <a:t>), </a:t>
                      </a:r>
                      <a:r>
                        <a:rPr lang="de-CH" sz="2400" b="1" dirty="0" err="1">
                          <a:solidFill>
                            <a:schemeClr val="tx1"/>
                          </a:solidFill>
                          <a:effectLst/>
                        </a:rPr>
                        <a:t>membranous</a:t>
                      </a:r>
                      <a:r>
                        <a:rPr lang="de-CH" sz="2400" b="1" dirty="0">
                          <a:solidFill>
                            <a:schemeClr val="tx1"/>
                          </a:solidFill>
                          <a:effectLst/>
                        </a:rPr>
                        <a:t> </a:t>
                      </a:r>
                      <a:r>
                        <a:rPr lang="de-CH" sz="2400" b="1" dirty="0" err="1">
                          <a:solidFill>
                            <a:schemeClr val="tx1"/>
                          </a:solidFill>
                          <a:effectLst/>
                        </a:rPr>
                        <a:t>part</a:t>
                      </a:r>
                      <a:r>
                        <a:rPr lang="de-CH" sz="2400" b="1" dirty="0">
                          <a:solidFill>
                            <a:schemeClr val="tx1"/>
                          </a:solidFill>
                          <a:effectLst/>
                        </a:rPr>
                        <a:t> and </a:t>
                      </a:r>
                      <a:r>
                        <a:rPr lang="de-CH" sz="2400" b="1" dirty="0" err="1">
                          <a:solidFill>
                            <a:schemeClr val="tx1"/>
                          </a:solidFill>
                          <a:effectLst/>
                        </a:rPr>
                        <a:t>spongy</a:t>
                      </a:r>
                      <a:r>
                        <a:rPr lang="de-CH" sz="2400" b="1" dirty="0">
                          <a:solidFill>
                            <a:schemeClr val="tx1"/>
                          </a:solidFill>
                          <a:effectLst/>
                        </a:rPr>
                        <a:t> </a:t>
                      </a:r>
                      <a:r>
                        <a:rPr lang="de-CH" sz="2400" b="1" dirty="0" err="1">
                          <a:solidFill>
                            <a:schemeClr val="tx1"/>
                          </a:solidFill>
                          <a:effectLst/>
                        </a:rPr>
                        <a:t>part</a:t>
                      </a:r>
                      <a:r>
                        <a:rPr lang="de-CH" sz="2400" b="1" dirty="0">
                          <a:solidFill>
                            <a:schemeClr val="tx1"/>
                          </a:solidFill>
                          <a:effectLst/>
                        </a:rPr>
                        <a:t> </a:t>
                      </a:r>
                      <a:r>
                        <a:rPr lang="de-CH" sz="2400" dirty="0">
                          <a:solidFill>
                            <a:schemeClr val="tx1"/>
                          </a:solidFill>
                          <a:effectLst/>
                        </a:rPr>
                        <a:t>(</a:t>
                      </a:r>
                      <a:r>
                        <a:rPr lang="de-CH" sz="2400" dirty="0" err="1">
                          <a:solidFill>
                            <a:schemeClr val="tx1"/>
                          </a:solidFill>
                          <a:effectLst/>
                        </a:rPr>
                        <a:t>bulbourethral</a:t>
                      </a:r>
                      <a:r>
                        <a:rPr lang="de-CH" sz="2400" dirty="0">
                          <a:solidFill>
                            <a:schemeClr val="tx1"/>
                          </a:solidFill>
                          <a:effectLst/>
                        </a:rPr>
                        <a:t> </a:t>
                      </a:r>
                      <a:r>
                        <a:rPr lang="de-CH" sz="2400" dirty="0" err="1">
                          <a:solidFill>
                            <a:schemeClr val="tx1"/>
                          </a:solidFill>
                          <a:effectLst/>
                        </a:rPr>
                        <a:t>glands</a:t>
                      </a:r>
                      <a:r>
                        <a:rPr lang="de-CH" sz="2400" dirty="0">
                          <a:solidFill>
                            <a:schemeClr val="tx1"/>
                          </a:solidFill>
                          <a:effectLst/>
                        </a:rPr>
                        <a:t>, </a:t>
                      </a:r>
                      <a:r>
                        <a:rPr lang="de-CH" sz="2400" dirty="0" err="1">
                          <a:solidFill>
                            <a:schemeClr val="tx1"/>
                          </a:solidFill>
                          <a:effectLst/>
                        </a:rPr>
                        <a:t>ampulla</a:t>
                      </a:r>
                      <a:r>
                        <a:rPr lang="de-CH" sz="2400" dirty="0">
                          <a:solidFill>
                            <a:schemeClr val="tx1"/>
                          </a:solidFill>
                          <a:effectLst/>
                        </a:rPr>
                        <a:t> </a:t>
                      </a:r>
                      <a:r>
                        <a:rPr lang="de-CH" sz="2400" dirty="0" err="1">
                          <a:solidFill>
                            <a:schemeClr val="tx1"/>
                          </a:solidFill>
                          <a:effectLst/>
                        </a:rPr>
                        <a:t>of</a:t>
                      </a:r>
                      <a:r>
                        <a:rPr lang="de-CH" sz="2400" dirty="0">
                          <a:solidFill>
                            <a:schemeClr val="tx1"/>
                          </a:solidFill>
                          <a:effectLst/>
                        </a:rPr>
                        <a:t> </a:t>
                      </a:r>
                      <a:r>
                        <a:rPr lang="de-CH" sz="2400" dirty="0" err="1">
                          <a:solidFill>
                            <a:schemeClr val="tx1"/>
                          </a:solidFill>
                          <a:effectLst/>
                        </a:rPr>
                        <a:t>urethra</a:t>
                      </a:r>
                      <a:r>
                        <a:rPr lang="de-CH" sz="2400" dirty="0">
                          <a:solidFill>
                            <a:schemeClr val="tx1"/>
                          </a:solidFill>
                          <a:effectLst/>
                        </a:rPr>
                        <a:t>, </a:t>
                      </a:r>
                      <a:r>
                        <a:rPr lang="de-CH" sz="2400" dirty="0" err="1">
                          <a:solidFill>
                            <a:schemeClr val="tx1"/>
                          </a:solidFill>
                          <a:effectLst/>
                        </a:rPr>
                        <a:t>navicular</a:t>
                      </a:r>
                      <a:r>
                        <a:rPr lang="de-CH" sz="2400" dirty="0">
                          <a:solidFill>
                            <a:schemeClr val="tx1"/>
                          </a:solidFill>
                          <a:effectLst/>
                        </a:rPr>
                        <a:t> </a:t>
                      </a:r>
                      <a:r>
                        <a:rPr lang="de-CH" sz="2400" dirty="0" err="1">
                          <a:solidFill>
                            <a:schemeClr val="tx1"/>
                          </a:solidFill>
                          <a:effectLst/>
                        </a:rPr>
                        <a:t>fossa</a:t>
                      </a:r>
                      <a:r>
                        <a:rPr lang="de-CH" sz="2400" dirty="0">
                          <a:solidFill>
                            <a:schemeClr val="tx1"/>
                          </a:solidFill>
                          <a:effectLst/>
                        </a:rPr>
                        <a:t>)</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48685252"/>
                  </a:ext>
                </a:extLst>
              </a:tr>
              <a:tr h="1519059">
                <a:tc>
                  <a:txBody>
                    <a:bodyPr/>
                    <a:lstStyle/>
                    <a:p>
                      <a:pPr fontAlgn="t">
                        <a:buNone/>
                      </a:pPr>
                      <a:r>
                        <a:rPr lang="de-CH" sz="2400" b="1" u="sng">
                          <a:solidFill>
                            <a:srgbClr val="C00000"/>
                          </a:solidFill>
                          <a:effectLst/>
                          <a:latin typeface="PlutoSansMedium"/>
                        </a:rPr>
                        <a:t>Neurovascular supply</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b="0" dirty="0" err="1">
                          <a:solidFill>
                            <a:schemeClr val="tx1"/>
                          </a:solidFill>
                          <a:effectLst/>
                          <a:latin typeface="PlutoSansMedium"/>
                        </a:rPr>
                        <a:t>Arterial</a:t>
                      </a:r>
                      <a:r>
                        <a:rPr lang="de-CH" sz="2400" b="0" dirty="0">
                          <a:solidFill>
                            <a:schemeClr val="tx1"/>
                          </a:solidFill>
                          <a:effectLst/>
                          <a:latin typeface="PlutoSansMedium"/>
                        </a:rPr>
                        <a:t>:</a:t>
                      </a:r>
                      <a:r>
                        <a:rPr lang="de-CH" sz="2400" dirty="0">
                          <a:solidFill>
                            <a:schemeClr val="tx1"/>
                          </a:solidFill>
                          <a:effectLst/>
                        </a:rPr>
                        <a:t> Inferior </a:t>
                      </a:r>
                      <a:r>
                        <a:rPr lang="de-CH" sz="2400" dirty="0" err="1">
                          <a:solidFill>
                            <a:schemeClr val="tx1"/>
                          </a:solidFill>
                          <a:effectLst/>
                        </a:rPr>
                        <a:t>vesical</a:t>
                      </a:r>
                      <a:r>
                        <a:rPr lang="de-CH" sz="2400" dirty="0">
                          <a:solidFill>
                            <a:schemeClr val="tx1"/>
                          </a:solidFill>
                          <a:effectLst/>
                        </a:rPr>
                        <a:t> </a:t>
                      </a:r>
                      <a:r>
                        <a:rPr lang="de-CH" sz="2400" dirty="0" err="1">
                          <a:solidFill>
                            <a:schemeClr val="tx1"/>
                          </a:solidFill>
                          <a:effectLst/>
                        </a:rPr>
                        <a:t>artery</a:t>
                      </a:r>
                      <a:r>
                        <a:rPr lang="de-CH" sz="2400" dirty="0">
                          <a:solidFill>
                            <a:schemeClr val="tx1"/>
                          </a:solidFill>
                          <a:effectLst/>
                        </a:rPr>
                        <a:t>, </a:t>
                      </a:r>
                      <a:r>
                        <a:rPr lang="de-CH" sz="2400" dirty="0" err="1">
                          <a:solidFill>
                            <a:schemeClr val="tx1"/>
                          </a:solidFill>
                          <a:effectLst/>
                        </a:rPr>
                        <a:t>artery</a:t>
                      </a:r>
                      <a:r>
                        <a:rPr lang="de-CH" sz="2400" dirty="0">
                          <a:solidFill>
                            <a:schemeClr val="tx1"/>
                          </a:solidFill>
                          <a:effectLst/>
                        </a:rPr>
                        <a:t> </a:t>
                      </a:r>
                      <a:r>
                        <a:rPr lang="de-CH" sz="2400" dirty="0" err="1">
                          <a:solidFill>
                            <a:schemeClr val="tx1"/>
                          </a:solidFill>
                          <a:effectLst/>
                        </a:rPr>
                        <a:t>of</a:t>
                      </a:r>
                      <a:r>
                        <a:rPr lang="de-CH" sz="2400" dirty="0">
                          <a:solidFill>
                            <a:schemeClr val="tx1"/>
                          </a:solidFill>
                          <a:effectLst/>
                        </a:rPr>
                        <a:t> </a:t>
                      </a:r>
                      <a:r>
                        <a:rPr lang="de-CH" sz="2400" dirty="0" err="1">
                          <a:solidFill>
                            <a:schemeClr val="tx1"/>
                          </a:solidFill>
                          <a:effectLst/>
                        </a:rPr>
                        <a:t>bulb</a:t>
                      </a:r>
                      <a:r>
                        <a:rPr lang="de-CH" sz="2400" dirty="0">
                          <a:solidFill>
                            <a:schemeClr val="tx1"/>
                          </a:solidFill>
                          <a:effectLst/>
                        </a:rPr>
                        <a:t> </a:t>
                      </a:r>
                      <a:r>
                        <a:rPr lang="de-CH" sz="2400" dirty="0" err="1">
                          <a:solidFill>
                            <a:schemeClr val="tx1"/>
                          </a:solidFill>
                          <a:effectLst/>
                        </a:rPr>
                        <a:t>of</a:t>
                      </a:r>
                      <a:r>
                        <a:rPr lang="de-CH" sz="2400" dirty="0">
                          <a:solidFill>
                            <a:schemeClr val="tx1"/>
                          </a:solidFill>
                          <a:effectLst/>
                        </a:rPr>
                        <a:t> </a:t>
                      </a:r>
                      <a:r>
                        <a:rPr lang="de-CH" sz="2400" dirty="0" err="1">
                          <a:solidFill>
                            <a:schemeClr val="tx1"/>
                          </a:solidFill>
                          <a:effectLst/>
                        </a:rPr>
                        <a:t>penis</a:t>
                      </a:r>
                      <a:br>
                        <a:rPr lang="de-CH" sz="2400" dirty="0">
                          <a:solidFill>
                            <a:schemeClr val="tx1"/>
                          </a:solidFill>
                          <a:effectLst/>
                        </a:rPr>
                      </a:br>
                      <a:r>
                        <a:rPr lang="de-CH" sz="2400" b="0" dirty="0" err="1">
                          <a:solidFill>
                            <a:schemeClr val="tx1"/>
                          </a:solidFill>
                          <a:effectLst/>
                          <a:latin typeface="PlutoSansMedium"/>
                        </a:rPr>
                        <a:t>Venous</a:t>
                      </a:r>
                      <a:r>
                        <a:rPr lang="de-CH" sz="2400" b="0" dirty="0">
                          <a:solidFill>
                            <a:schemeClr val="tx1"/>
                          </a:solidFill>
                          <a:effectLst/>
                          <a:latin typeface="PlutoSansMedium"/>
                        </a:rPr>
                        <a:t>: </a:t>
                      </a:r>
                      <a:r>
                        <a:rPr lang="de-CH" sz="2400" dirty="0" err="1">
                          <a:solidFill>
                            <a:schemeClr val="tx1"/>
                          </a:solidFill>
                          <a:effectLst/>
                        </a:rPr>
                        <a:t>Prostatic</a:t>
                      </a:r>
                      <a:r>
                        <a:rPr lang="de-CH" sz="2400" dirty="0">
                          <a:solidFill>
                            <a:schemeClr val="tx1"/>
                          </a:solidFill>
                          <a:effectLst/>
                        </a:rPr>
                        <a:t> </a:t>
                      </a:r>
                      <a:r>
                        <a:rPr lang="de-CH" sz="2400" dirty="0" err="1">
                          <a:solidFill>
                            <a:schemeClr val="tx1"/>
                          </a:solidFill>
                          <a:effectLst/>
                        </a:rPr>
                        <a:t>venous</a:t>
                      </a:r>
                      <a:r>
                        <a:rPr lang="de-CH" sz="2400" dirty="0">
                          <a:solidFill>
                            <a:schemeClr val="tx1"/>
                          </a:solidFill>
                          <a:effectLst/>
                        </a:rPr>
                        <a:t> </a:t>
                      </a:r>
                      <a:r>
                        <a:rPr lang="de-CH" sz="2400" dirty="0" err="1">
                          <a:solidFill>
                            <a:schemeClr val="tx1"/>
                          </a:solidFill>
                          <a:effectLst/>
                        </a:rPr>
                        <a:t>plexus</a:t>
                      </a:r>
                      <a:br>
                        <a:rPr lang="de-CH" sz="2400" dirty="0">
                          <a:solidFill>
                            <a:schemeClr val="tx1"/>
                          </a:solidFill>
                          <a:effectLst/>
                        </a:rPr>
                      </a:br>
                      <a:r>
                        <a:rPr lang="de-CH" sz="2400" b="0" dirty="0">
                          <a:solidFill>
                            <a:schemeClr val="tx1"/>
                          </a:solidFill>
                          <a:effectLst/>
                          <a:latin typeface="PlutoSansMedium"/>
                        </a:rPr>
                        <a:t>Nerve: </a:t>
                      </a:r>
                      <a:r>
                        <a:rPr lang="de-CH" sz="2400" dirty="0" err="1">
                          <a:solidFill>
                            <a:schemeClr val="tx1"/>
                          </a:solidFill>
                          <a:effectLst/>
                        </a:rPr>
                        <a:t>Prostatic</a:t>
                      </a:r>
                      <a:r>
                        <a:rPr lang="de-CH" sz="2400" dirty="0">
                          <a:solidFill>
                            <a:schemeClr val="tx1"/>
                          </a:solidFill>
                          <a:effectLst/>
                        </a:rPr>
                        <a:t> </a:t>
                      </a:r>
                      <a:r>
                        <a:rPr lang="de-CH" sz="2400" dirty="0" err="1">
                          <a:solidFill>
                            <a:schemeClr val="tx1"/>
                          </a:solidFill>
                          <a:effectLst/>
                        </a:rPr>
                        <a:t>plexus</a:t>
                      </a:r>
                      <a:r>
                        <a:rPr lang="de-CH" sz="2400" dirty="0">
                          <a:solidFill>
                            <a:schemeClr val="tx1"/>
                          </a:solidFill>
                          <a:effectLst/>
                        </a:rPr>
                        <a:t>, </a:t>
                      </a:r>
                      <a:r>
                        <a:rPr lang="de-CH" sz="2400" dirty="0" err="1">
                          <a:solidFill>
                            <a:schemeClr val="tx1"/>
                          </a:solidFill>
                          <a:effectLst/>
                        </a:rPr>
                        <a:t>pudendal</a:t>
                      </a:r>
                      <a:r>
                        <a:rPr lang="de-CH" sz="2400" dirty="0">
                          <a:solidFill>
                            <a:schemeClr val="tx1"/>
                          </a:solidFill>
                          <a:effectLst/>
                        </a:rPr>
                        <a:t> nerve</a:t>
                      </a: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406207306"/>
                  </a:ext>
                </a:extLst>
              </a:tr>
              <a:tr h="1195455">
                <a:tc>
                  <a:txBody>
                    <a:bodyPr/>
                    <a:lstStyle/>
                    <a:p>
                      <a:pPr fontAlgn="t">
                        <a:buNone/>
                      </a:pPr>
                      <a:r>
                        <a:rPr lang="de-CH" sz="2400" b="1" u="sng" dirty="0" err="1">
                          <a:solidFill>
                            <a:srgbClr val="C00000"/>
                          </a:solidFill>
                          <a:effectLst/>
                          <a:latin typeface="PlutoSansMedium"/>
                        </a:rPr>
                        <a:t>Surrounding</a:t>
                      </a:r>
                      <a:r>
                        <a:rPr lang="de-CH" sz="2400" b="1" u="sng" dirty="0">
                          <a:solidFill>
                            <a:srgbClr val="C00000"/>
                          </a:solidFill>
                          <a:effectLst/>
                          <a:latin typeface="PlutoSansMedium"/>
                        </a:rPr>
                        <a:t> </a:t>
                      </a:r>
                      <a:r>
                        <a:rPr lang="de-CH" sz="2400" b="1" u="sng" dirty="0" err="1">
                          <a:solidFill>
                            <a:srgbClr val="C00000"/>
                          </a:solidFill>
                          <a:effectLst/>
                          <a:latin typeface="PlutoSansMedium"/>
                        </a:rPr>
                        <a:t>structures</a:t>
                      </a:r>
                      <a:endParaRPr lang="de-CH" sz="2400" b="1" u="sng" dirty="0">
                        <a:solidFill>
                          <a:srgbClr val="C00000"/>
                        </a:solidFill>
                        <a:effectLst/>
                        <a:latin typeface="PlutoSansMedium"/>
                      </a:endParaRP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tc>
                  <a:txBody>
                    <a:bodyPr/>
                    <a:lstStyle/>
                    <a:p>
                      <a:pPr fontAlgn="t">
                        <a:buNone/>
                      </a:pPr>
                      <a:r>
                        <a:rPr lang="de-CH" sz="2400" dirty="0" err="1">
                          <a:solidFill>
                            <a:schemeClr val="tx1"/>
                          </a:solidFill>
                          <a:effectLst/>
                        </a:rPr>
                        <a:t>Prostate</a:t>
                      </a:r>
                      <a:r>
                        <a:rPr lang="de-CH" sz="2400" dirty="0">
                          <a:solidFill>
                            <a:schemeClr val="tx1"/>
                          </a:solidFill>
                          <a:effectLst/>
                        </a:rPr>
                        <a:t>, external urethral </a:t>
                      </a:r>
                      <a:r>
                        <a:rPr lang="de-CH" sz="2400" dirty="0" err="1">
                          <a:solidFill>
                            <a:schemeClr val="tx1"/>
                          </a:solidFill>
                          <a:effectLst/>
                        </a:rPr>
                        <a:t>sphincter</a:t>
                      </a:r>
                      <a:r>
                        <a:rPr lang="de-CH" sz="2400" dirty="0">
                          <a:solidFill>
                            <a:schemeClr val="tx1"/>
                          </a:solidFill>
                          <a:effectLst/>
                        </a:rPr>
                        <a:t>, </a:t>
                      </a:r>
                      <a:r>
                        <a:rPr lang="de-CH" sz="2400" dirty="0" err="1">
                          <a:solidFill>
                            <a:schemeClr val="tx1"/>
                          </a:solidFill>
                          <a:effectLst/>
                        </a:rPr>
                        <a:t>corpus</a:t>
                      </a:r>
                      <a:r>
                        <a:rPr lang="de-CH" sz="2400" dirty="0">
                          <a:solidFill>
                            <a:schemeClr val="tx1"/>
                          </a:solidFill>
                          <a:effectLst/>
                        </a:rPr>
                        <a:t> </a:t>
                      </a:r>
                      <a:r>
                        <a:rPr lang="de-CH" sz="2400" dirty="0" err="1">
                          <a:solidFill>
                            <a:schemeClr val="tx1"/>
                          </a:solidFill>
                          <a:effectLst/>
                        </a:rPr>
                        <a:t>spongiosum</a:t>
                      </a:r>
                      <a:r>
                        <a:rPr lang="de-CH" sz="2400" dirty="0">
                          <a:solidFill>
                            <a:schemeClr val="tx1"/>
                          </a:solidFill>
                          <a:effectLst/>
                        </a:rPr>
                        <a:t>, bulbospongiosus </a:t>
                      </a:r>
                      <a:r>
                        <a:rPr lang="de-CH" sz="2400" dirty="0" err="1">
                          <a:solidFill>
                            <a:schemeClr val="tx1"/>
                          </a:solidFill>
                          <a:effectLst/>
                        </a:rPr>
                        <a:t>muscle</a:t>
                      </a:r>
                      <a:r>
                        <a:rPr lang="de-CH" sz="2400" dirty="0">
                          <a:solidFill>
                            <a:schemeClr val="tx1"/>
                          </a:solidFill>
                          <a:effectLst/>
                        </a:rPr>
                        <a:t>, </a:t>
                      </a:r>
                      <a:r>
                        <a:rPr lang="de-CH" sz="2400" dirty="0" err="1">
                          <a:solidFill>
                            <a:schemeClr val="tx1"/>
                          </a:solidFill>
                          <a:effectLst/>
                        </a:rPr>
                        <a:t>corpus</a:t>
                      </a:r>
                      <a:r>
                        <a:rPr lang="de-CH" sz="2400" dirty="0">
                          <a:solidFill>
                            <a:schemeClr val="tx1"/>
                          </a:solidFill>
                          <a:effectLst/>
                        </a:rPr>
                        <a:t> </a:t>
                      </a:r>
                      <a:r>
                        <a:rPr lang="de-CH" sz="2400" dirty="0" err="1">
                          <a:solidFill>
                            <a:schemeClr val="tx1"/>
                          </a:solidFill>
                          <a:effectLst/>
                        </a:rPr>
                        <a:t>cavernosum</a:t>
                      </a:r>
                      <a:endParaRPr lang="de-CH" sz="2400" dirty="0">
                        <a:solidFill>
                          <a:schemeClr val="tx1"/>
                        </a:solidFill>
                        <a:effectLst/>
                      </a:endParaRPr>
                    </a:p>
                  </a:txBody>
                  <a:tcPr marL="119021" marR="119021" marT="79347" marB="79347">
                    <a:lnL w="9525" cap="flat" cmpd="sng" algn="ctr">
                      <a:solidFill>
                        <a:srgbClr val="D8D8D8"/>
                      </a:solidFill>
                      <a:prstDash val="solid"/>
                      <a:round/>
                      <a:headEnd type="none" w="med" len="med"/>
                      <a:tailEnd type="none" w="med" len="med"/>
                    </a:lnL>
                    <a:lnR w="9525" cap="flat" cmpd="sng" algn="ctr">
                      <a:solidFill>
                        <a:srgbClr val="D8D8D8"/>
                      </a:solidFill>
                      <a:prstDash val="solid"/>
                      <a:round/>
                      <a:headEnd type="none" w="med" len="med"/>
                      <a:tailEnd type="none" w="med" len="med"/>
                    </a:lnR>
                    <a:lnT w="9525" cap="flat" cmpd="sng" algn="ctr">
                      <a:solidFill>
                        <a:srgbClr val="D8D8D8"/>
                      </a:solidFill>
                      <a:prstDash val="solid"/>
                      <a:round/>
                      <a:headEnd type="none" w="med" len="med"/>
                      <a:tailEnd type="none" w="med" len="med"/>
                    </a:lnT>
                    <a:lnB w="9525"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178778373"/>
                  </a:ext>
                </a:extLst>
              </a:tr>
            </a:tbl>
          </a:graphicData>
        </a:graphic>
      </p:graphicFrame>
    </p:spTree>
    <p:extLst>
      <p:ext uri="{BB962C8B-B14F-4D97-AF65-F5344CB8AC3E}">
        <p14:creationId xmlns:p14="http://schemas.microsoft.com/office/powerpoint/2010/main" val="17078267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790B-CECD-2867-F932-8E70598AACE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3A6DD77-8237-FEC3-7789-CD0B60EA5354}"/>
              </a:ext>
            </a:extLst>
          </p:cNvPr>
          <p:cNvSpPr>
            <a:spLocks noGrp="1"/>
          </p:cNvSpPr>
          <p:nvPr>
            <p:ph type="title"/>
          </p:nvPr>
        </p:nvSpPr>
        <p:spPr>
          <a:xfrm>
            <a:off x="107504" y="159928"/>
            <a:ext cx="9036496" cy="748791"/>
          </a:xfrm>
        </p:spPr>
        <p:txBody>
          <a:bodyPr>
            <a:normAutofit fontScale="90000"/>
          </a:bodyPr>
          <a:lstStyle/>
          <a:p>
            <a:r>
              <a:rPr lang="de-CH" sz="2800" b="1" dirty="0">
                <a:solidFill>
                  <a:schemeClr val="accent6">
                    <a:lumMod val="50000"/>
                  </a:schemeClr>
                </a:solidFill>
              </a:rPr>
              <a:t>Openings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ejaculatory</a:t>
            </a:r>
            <a:r>
              <a:rPr lang="de-CH" sz="2800" b="1" dirty="0">
                <a:solidFill>
                  <a:schemeClr val="accent6">
                    <a:lumMod val="50000"/>
                  </a:schemeClr>
                </a:solidFill>
              </a:rPr>
              <a:t> </a:t>
            </a:r>
            <a:r>
              <a:rPr lang="de-CH" sz="2800" b="1" dirty="0" err="1">
                <a:solidFill>
                  <a:schemeClr val="accent6">
                    <a:lumMod val="50000"/>
                  </a:schemeClr>
                </a:solidFill>
              </a:rPr>
              <a:t>ducts</a:t>
            </a:r>
            <a:r>
              <a:rPr lang="de-CH" sz="2800" b="1" dirty="0">
                <a:solidFill>
                  <a:schemeClr val="accent6">
                    <a:lumMod val="50000"/>
                  </a:schemeClr>
                </a:solidFill>
              </a:rPr>
              <a:t>, </a:t>
            </a:r>
            <a:r>
              <a:rPr lang="de-CH" sz="2800" b="1" dirty="0" err="1">
                <a:solidFill>
                  <a:schemeClr val="accent6">
                    <a:lumMod val="50000"/>
                  </a:schemeClr>
                </a:solidFill>
              </a:rPr>
              <a:t>membranous</a:t>
            </a:r>
            <a:r>
              <a:rPr lang="de-CH" sz="2800" b="1" dirty="0">
                <a:solidFill>
                  <a:schemeClr val="accent6">
                    <a:lumMod val="50000"/>
                  </a:schemeClr>
                </a:solidFill>
              </a:rPr>
              <a:t> </a:t>
            </a:r>
            <a:r>
              <a:rPr lang="de-CH" sz="2800" b="1" dirty="0" err="1">
                <a:solidFill>
                  <a:schemeClr val="accent6">
                    <a:lumMod val="50000"/>
                  </a:schemeClr>
                </a:solidFill>
              </a:rPr>
              <a:t>part</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urethra</a:t>
            </a:r>
            <a:r>
              <a:rPr lang="de-CH" sz="2800" b="1" dirty="0">
                <a:solidFill>
                  <a:schemeClr val="accent6">
                    <a:lumMod val="50000"/>
                  </a:schemeClr>
                </a:solidFill>
              </a:rPr>
              <a:t>, </a:t>
            </a:r>
            <a:r>
              <a:rPr lang="de-CH" sz="2800" b="1" dirty="0" err="1">
                <a:solidFill>
                  <a:schemeClr val="accent6">
                    <a:lumMod val="50000"/>
                  </a:schemeClr>
                </a:solidFill>
              </a:rPr>
              <a:t>spongy</a:t>
            </a:r>
            <a:r>
              <a:rPr lang="de-CH" sz="2800" b="1" dirty="0">
                <a:solidFill>
                  <a:schemeClr val="accent6">
                    <a:lumMod val="50000"/>
                  </a:schemeClr>
                </a:solidFill>
              </a:rPr>
              <a:t> </a:t>
            </a:r>
            <a:r>
              <a:rPr lang="de-CH" sz="2800" b="1" dirty="0" err="1">
                <a:solidFill>
                  <a:schemeClr val="accent6">
                    <a:lumMod val="50000"/>
                  </a:schemeClr>
                </a:solidFill>
              </a:rPr>
              <a:t>part</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urethra</a:t>
            </a:r>
            <a:r>
              <a:rPr lang="de-CH" sz="2800" b="1" dirty="0">
                <a:solidFill>
                  <a:schemeClr val="accent6">
                    <a:lumMod val="50000"/>
                  </a:schemeClr>
                </a:solidFill>
              </a:rPr>
              <a:t>, </a:t>
            </a:r>
            <a:r>
              <a:rPr lang="de-CH" sz="2800" b="1" dirty="0" err="1">
                <a:solidFill>
                  <a:schemeClr val="accent6">
                    <a:lumMod val="50000"/>
                  </a:schemeClr>
                </a:solidFill>
              </a:rPr>
              <a:t>bolbourethral</a:t>
            </a:r>
            <a:r>
              <a:rPr lang="de-CH" sz="2800" b="1" dirty="0">
                <a:solidFill>
                  <a:schemeClr val="accent6">
                    <a:lumMod val="50000"/>
                  </a:schemeClr>
                </a:solidFill>
              </a:rPr>
              <a:t> </a:t>
            </a:r>
            <a:r>
              <a:rPr lang="de-CH" sz="2800" b="1" dirty="0" err="1">
                <a:solidFill>
                  <a:schemeClr val="accent6">
                    <a:lumMod val="50000"/>
                  </a:schemeClr>
                </a:solidFill>
              </a:rPr>
              <a:t>gland</a:t>
            </a:r>
            <a:r>
              <a:rPr lang="de-CH" sz="2800" b="1" dirty="0">
                <a:solidFill>
                  <a:schemeClr val="accent6">
                    <a:lumMod val="50000"/>
                  </a:schemeClr>
                </a:solidFill>
              </a:rPr>
              <a:t>, </a:t>
            </a:r>
            <a:r>
              <a:rPr lang="de-CH" sz="2800" b="1" dirty="0" err="1">
                <a:solidFill>
                  <a:schemeClr val="accent6">
                    <a:lumMod val="50000"/>
                  </a:schemeClr>
                </a:solidFill>
              </a:rPr>
              <a:t>navicular</a:t>
            </a:r>
            <a:r>
              <a:rPr lang="de-CH" sz="2800" b="1" dirty="0">
                <a:solidFill>
                  <a:schemeClr val="accent6">
                    <a:lumMod val="50000"/>
                  </a:schemeClr>
                </a:solidFill>
              </a:rPr>
              <a:t> </a:t>
            </a:r>
            <a:r>
              <a:rPr lang="de-CH" sz="2800" b="1" dirty="0" err="1">
                <a:solidFill>
                  <a:schemeClr val="accent6">
                    <a:lumMod val="50000"/>
                  </a:schemeClr>
                </a:solidFill>
              </a:rPr>
              <a:t>fossa</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urethra</a:t>
            </a:r>
            <a:r>
              <a:rPr lang="de-CH" sz="2800" b="1" dirty="0">
                <a:solidFill>
                  <a:schemeClr val="accent6">
                    <a:lumMod val="50000"/>
                  </a:schemeClr>
                </a:solidFill>
              </a:rPr>
              <a:t>, external </a:t>
            </a:r>
            <a:r>
              <a:rPr lang="de-CH" sz="2800" b="1" dirty="0" err="1">
                <a:solidFill>
                  <a:schemeClr val="accent6">
                    <a:lumMod val="50000"/>
                  </a:schemeClr>
                </a:solidFill>
              </a:rPr>
              <a:t>orifice</a:t>
            </a:r>
            <a:r>
              <a:rPr lang="de-CH" sz="2800" b="1" dirty="0">
                <a:solidFill>
                  <a:schemeClr val="accent6">
                    <a:lumMod val="50000"/>
                  </a:schemeClr>
                </a:solidFill>
              </a:rPr>
              <a:t> </a:t>
            </a:r>
            <a:r>
              <a:rPr lang="de-CH" sz="2800" b="1" dirty="0" err="1">
                <a:solidFill>
                  <a:schemeClr val="accent6">
                    <a:lumMod val="50000"/>
                  </a:schemeClr>
                </a:solidFill>
              </a:rPr>
              <a:t>of</a:t>
            </a:r>
            <a:r>
              <a:rPr lang="de-CH" sz="2800" b="1" dirty="0">
                <a:solidFill>
                  <a:schemeClr val="accent6">
                    <a:lumMod val="50000"/>
                  </a:schemeClr>
                </a:solidFill>
              </a:rPr>
              <a:t> </a:t>
            </a:r>
            <a:r>
              <a:rPr lang="de-CH" sz="2800" b="1" dirty="0" err="1">
                <a:solidFill>
                  <a:schemeClr val="accent6">
                    <a:lumMod val="50000"/>
                  </a:schemeClr>
                </a:solidFill>
              </a:rPr>
              <a:t>urethra</a:t>
            </a:r>
            <a:endParaRPr lang="el-GR" sz="2800" b="1" dirty="0">
              <a:solidFill>
                <a:schemeClr val="accent6">
                  <a:lumMod val="50000"/>
                </a:schemeClr>
              </a:solidFill>
            </a:endParaRPr>
          </a:p>
        </p:txBody>
      </p:sp>
      <p:pic>
        <p:nvPicPr>
          <p:cNvPr id="30722" name="Picture 2" descr="Opening of ejaculatory duct (Ostium ductus ejaculatorii); Image: Samantha Zimmerman">
            <a:extLst>
              <a:ext uri="{FF2B5EF4-FFF2-40B4-BE49-F238E27FC236}">
                <a16:creationId xmlns:a16="http://schemas.microsoft.com/office/drawing/2014/main" id="{5FC05FE0-5D7B-1D33-08B4-D83BDFC4CD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02" y="1200125"/>
            <a:ext cx="3329662" cy="2228875"/>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Membranous part of urethra (Pars membranacea urethrae); Image: Samantha Zimmerman">
            <a:extLst>
              <a:ext uri="{FF2B5EF4-FFF2-40B4-BE49-F238E27FC236}">
                <a16:creationId xmlns:a16="http://schemas.microsoft.com/office/drawing/2014/main" id="{E8DA9A68-FF60-25DC-A393-241E22FAB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522" y="1052736"/>
            <a:ext cx="256034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Spongy part of urethra (Pars spongiosa urethrae); Image: Samantha Zimmerman">
            <a:extLst>
              <a:ext uri="{FF2B5EF4-FFF2-40B4-BE49-F238E27FC236}">
                <a16:creationId xmlns:a16="http://schemas.microsoft.com/office/drawing/2014/main" id="{BC5F4A50-F28A-ECBD-2D6A-9DF0FA6C1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862" y="1168042"/>
            <a:ext cx="2852936" cy="2260958"/>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Bulbourethral gland (Glandula bulbourethralis); Image: Samantha Zimmerman">
            <a:extLst>
              <a:ext uri="{FF2B5EF4-FFF2-40B4-BE49-F238E27FC236}">
                <a16:creationId xmlns:a16="http://schemas.microsoft.com/office/drawing/2014/main" id="{61B0020E-2355-4BC4-BBA6-960951C6B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61" y="3727174"/>
            <a:ext cx="3096344" cy="2870178"/>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Navicular fossa of urethra (Fossa navicularis urethrae); Image: Samantha Zimmerman">
            <a:extLst>
              <a:ext uri="{FF2B5EF4-FFF2-40B4-BE49-F238E27FC236}">
                <a16:creationId xmlns:a16="http://schemas.microsoft.com/office/drawing/2014/main" id="{E7800206-F347-D6B3-A76B-342BAFBB3B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1904" y="3683605"/>
            <a:ext cx="2304258" cy="2913747"/>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External orifice of urethra (Ostium urethrae externum); Image: Samantha Zimmerman">
            <a:extLst>
              <a:ext uri="{FF2B5EF4-FFF2-40B4-BE49-F238E27FC236}">
                <a16:creationId xmlns:a16="http://schemas.microsoft.com/office/drawing/2014/main" id="{3D3C2D99-B48C-F151-FE0F-54DBA6BCA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862" y="3683605"/>
            <a:ext cx="2852936" cy="291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402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558D67D1-A432-D065-6EC3-710A4AB8C36D}"/>
              </a:ext>
            </a:extLst>
          </p:cNvPr>
          <p:cNvPicPr>
            <a:picLocks noGrp="1" noChangeAspect="1"/>
          </p:cNvPicPr>
          <p:nvPr>
            <p:ph idx="1"/>
          </p:nvPr>
        </p:nvPicPr>
        <p:blipFill>
          <a:blip r:embed="rId2"/>
          <a:stretch>
            <a:fillRect/>
          </a:stretch>
        </p:blipFill>
        <p:spPr>
          <a:xfrm>
            <a:off x="207405" y="68263"/>
            <a:ext cx="8729190" cy="6721475"/>
          </a:xfrm>
          <a:prstGeom prst="rect">
            <a:avLst/>
          </a:prstGeom>
          <a:noFill/>
        </p:spPr>
      </p:pic>
    </p:spTree>
    <p:extLst>
      <p:ext uri="{BB962C8B-B14F-4D97-AF65-F5344CB8AC3E}">
        <p14:creationId xmlns:p14="http://schemas.microsoft.com/office/powerpoint/2010/main" val="1742720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3D6DB0-C5F7-330F-0492-57ABDF86154C}"/>
              </a:ext>
            </a:extLst>
          </p:cNvPr>
          <p:cNvSpPr>
            <a:spLocks noGrp="1"/>
          </p:cNvSpPr>
          <p:nvPr>
            <p:ph type="title"/>
          </p:nvPr>
        </p:nvSpPr>
        <p:spPr>
          <a:xfrm>
            <a:off x="395536" y="0"/>
            <a:ext cx="8640960" cy="1196752"/>
          </a:xfrm>
        </p:spPr>
        <p:txBody>
          <a:bodyPr>
            <a:noAutofit/>
          </a:bodyPr>
          <a:lstStyle/>
          <a:p>
            <a:pPr algn="ctr"/>
            <a:r>
              <a:rPr lang="de-CH" sz="2800" b="1" dirty="0">
                <a:solidFill>
                  <a:schemeClr val="accent6">
                    <a:lumMod val="50000"/>
                  </a:schemeClr>
                </a:solidFill>
              </a:rPr>
              <a:t>Sigmoid </a:t>
            </a:r>
            <a:r>
              <a:rPr lang="de-CH" sz="2800" b="1" dirty="0" err="1">
                <a:solidFill>
                  <a:schemeClr val="accent6">
                    <a:lumMod val="50000"/>
                  </a:schemeClr>
                </a:solidFill>
              </a:rPr>
              <a:t>mesocolon</a:t>
            </a:r>
            <a:r>
              <a:rPr lang="de-CH" sz="2800" b="1" dirty="0">
                <a:solidFill>
                  <a:schemeClr val="accent6">
                    <a:lumMod val="50000"/>
                  </a:schemeClr>
                </a:solidFill>
              </a:rPr>
              <a:t>, rectum, levator </a:t>
            </a:r>
            <a:r>
              <a:rPr lang="de-CH" sz="2800" b="1" dirty="0" err="1">
                <a:solidFill>
                  <a:schemeClr val="accent6">
                    <a:lumMod val="50000"/>
                  </a:schemeClr>
                </a:solidFill>
              </a:rPr>
              <a:t>ani</a:t>
            </a:r>
            <a:r>
              <a:rPr lang="de-CH" sz="2800" b="1" dirty="0">
                <a:solidFill>
                  <a:schemeClr val="accent6">
                    <a:lumMod val="50000"/>
                  </a:schemeClr>
                </a:solidFill>
              </a:rPr>
              <a:t> </a:t>
            </a:r>
            <a:r>
              <a:rPr lang="de-CH" sz="2800" b="1" dirty="0" err="1">
                <a:solidFill>
                  <a:schemeClr val="accent6">
                    <a:lumMod val="50000"/>
                  </a:schemeClr>
                </a:solidFill>
              </a:rPr>
              <a:t>muscle</a:t>
            </a:r>
            <a:r>
              <a:rPr lang="de-CH" sz="2800" b="1" dirty="0">
                <a:solidFill>
                  <a:schemeClr val="accent6">
                    <a:lumMod val="50000"/>
                  </a:schemeClr>
                </a:solidFill>
              </a:rPr>
              <a:t>, external anal </a:t>
            </a:r>
            <a:r>
              <a:rPr lang="de-CH" sz="2800" b="1" dirty="0" err="1">
                <a:solidFill>
                  <a:schemeClr val="accent6">
                    <a:lumMod val="50000"/>
                  </a:schemeClr>
                </a:solidFill>
              </a:rPr>
              <a:t>sphincter</a:t>
            </a:r>
            <a:r>
              <a:rPr lang="de-CH" sz="2800" b="1" dirty="0">
                <a:solidFill>
                  <a:schemeClr val="accent6">
                    <a:lumMod val="50000"/>
                  </a:schemeClr>
                </a:solidFill>
              </a:rPr>
              <a:t>, </a:t>
            </a:r>
            <a:r>
              <a:rPr lang="de-CH" sz="2800" b="1" dirty="0" err="1">
                <a:solidFill>
                  <a:schemeClr val="accent6">
                    <a:lumMod val="50000"/>
                  </a:schemeClr>
                </a:solidFill>
              </a:rPr>
              <a:t>perineal</a:t>
            </a:r>
            <a:r>
              <a:rPr lang="de-CH" sz="2800" b="1" dirty="0">
                <a:solidFill>
                  <a:schemeClr val="accent6">
                    <a:lumMod val="50000"/>
                  </a:schemeClr>
                </a:solidFill>
              </a:rPr>
              <a:t> </a:t>
            </a:r>
            <a:r>
              <a:rPr lang="de-CH" sz="2800" b="1" dirty="0" err="1">
                <a:solidFill>
                  <a:schemeClr val="accent6">
                    <a:lumMod val="50000"/>
                  </a:schemeClr>
                </a:solidFill>
              </a:rPr>
              <a:t>body</a:t>
            </a:r>
            <a:r>
              <a:rPr lang="de-CH" sz="2800" b="1" dirty="0">
                <a:solidFill>
                  <a:schemeClr val="accent6">
                    <a:lumMod val="50000"/>
                  </a:schemeClr>
                </a:solidFill>
              </a:rPr>
              <a:t>, </a:t>
            </a:r>
            <a:r>
              <a:rPr lang="de-CH" sz="2800" b="1" dirty="0" err="1">
                <a:solidFill>
                  <a:schemeClr val="accent6">
                    <a:lumMod val="50000"/>
                  </a:schemeClr>
                </a:solidFill>
              </a:rPr>
              <a:t>rectovesical</a:t>
            </a:r>
            <a:r>
              <a:rPr lang="de-CH" sz="2800" b="1" dirty="0">
                <a:solidFill>
                  <a:schemeClr val="accent6">
                    <a:lumMod val="50000"/>
                  </a:schemeClr>
                </a:solidFill>
              </a:rPr>
              <a:t> </a:t>
            </a:r>
            <a:r>
              <a:rPr lang="de-CH" sz="2800" b="1" dirty="0" err="1">
                <a:solidFill>
                  <a:schemeClr val="accent6">
                    <a:lumMod val="50000"/>
                  </a:schemeClr>
                </a:solidFill>
              </a:rPr>
              <a:t>septum</a:t>
            </a:r>
            <a:r>
              <a:rPr lang="de-CH" sz="2800" b="1" dirty="0">
                <a:solidFill>
                  <a:schemeClr val="accent6">
                    <a:lumMod val="50000"/>
                  </a:schemeClr>
                </a:solidFill>
              </a:rPr>
              <a:t>, </a:t>
            </a:r>
            <a:r>
              <a:rPr lang="de-CH" sz="2800" b="1" dirty="0" err="1">
                <a:solidFill>
                  <a:schemeClr val="accent6">
                    <a:lumMod val="50000"/>
                  </a:schemeClr>
                </a:solidFill>
              </a:rPr>
              <a:t>pelvic</a:t>
            </a:r>
            <a:r>
              <a:rPr lang="de-CH" sz="2800" b="1" dirty="0">
                <a:solidFill>
                  <a:schemeClr val="accent6">
                    <a:lumMod val="50000"/>
                  </a:schemeClr>
                </a:solidFill>
              </a:rPr>
              <a:t> </a:t>
            </a:r>
            <a:r>
              <a:rPr lang="de-CH" sz="2800" b="1" dirty="0" err="1">
                <a:solidFill>
                  <a:schemeClr val="accent6">
                    <a:lumMod val="50000"/>
                  </a:schemeClr>
                </a:solidFill>
              </a:rPr>
              <a:t>visceral</a:t>
            </a:r>
            <a:r>
              <a:rPr lang="de-CH" sz="2800" b="1" dirty="0">
                <a:solidFill>
                  <a:schemeClr val="accent6">
                    <a:lumMod val="50000"/>
                  </a:schemeClr>
                </a:solidFill>
              </a:rPr>
              <a:t> </a:t>
            </a:r>
            <a:r>
              <a:rPr lang="de-CH" sz="2800" b="1" dirty="0" err="1">
                <a:solidFill>
                  <a:schemeClr val="accent6">
                    <a:lumMod val="50000"/>
                  </a:schemeClr>
                </a:solidFill>
              </a:rPr>
              <a:t>fascia</a:t>
            </a:r>
            <a:endParaRPr lang="el-GR" sz="2800" b="1" dirty="0">
              <a:solidFill>
                <a:schemeClr val="accent6">
                  <a:lumMod val="50000"/>
                </a:schemeClr>
              </a:solidFill>
            </a:endParaRPr>
          </a:p>
        </p:txBody>
      </p:sp>
      <p:pic>
        <p:nvPicPr>
          <p:cNvPr id="17410" name="Picture 2" descr="Sigmoid mesocolon (Mesocolon sigmoideum); Image: Irina Münstermann">
            <a:extLst>
              <a:ext uri="{FF2B5EF4-FFF2-40B4-BE49-F238E27FC236}">
                <a16:creationId xmlns:a16="http://schemas.microsoft.com/office/drawing/2014/main" id="{2A9F721B-73CD-5006-7DCB-28A5E3412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8" y="1203132"/>
            <a:ext cx="2733056" cy="250239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ctum; Image: Irina Münstermann">
            <a:extLst>
              <a:ext uri="{FF2B5EF4-FFF2-40B4-BE49-F238E27FC236}">
                <a16:creationId xmlns:a16="http://schemas.microsoft.com/office/drawing/2014/main" id="{D8F55368-6E70-84EB-4B01-44D8EE335A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2855" y="1209512"/>
            <a:ext cx="2851273" cy="250239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Levator ani muscle (Musculus levator ani); Image: Irina Münstermann">
            <a:extLst>
              <a:ext uri="{FF2B5EF4-FFF2-40B4-BE49-F238E27FC236}">
                <a16:creationId xmlns:a16="http://schemas.microsoft.com/office/drawing/2014/main" id="{E6367AD3-5192-1847-DE76-5268D3300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549" y="1209595"/>
            <a:ext cx="3099592" cy="253051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External anal sphincter (Musculus sphincter externus ani); Image: Irina Münstermann">
            <a:extLst>
              <a:ext uri="{FF2B5EF4-FFF2-40B4-BE49-F238E27FC236}">
                <a16:creationId xmlns:a16="http://schemas.microsoft.com/office/drawing/2014/main" id="{5D0660D1-FE2F-083A-5F6C-2F3F0BFFF8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9" y="3933056"/>
            <a:ext cx="2213342" cy="2530514"/>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Perineal body (Corpus perineale); Image: Irina Münstermann">
            <a:extLst>
              <a:ext uri="{FF2B5EF4-FFF2-40B4-BE49-F238E27FC236}">
                <a16:creationId xmlns:a16="http://schemas.microsoft.com/office/drawing/2014/main" id="{701FE5FF-C2EF-6FAB-F623-7475475E2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8659" y="3933056"/>
            <a:ext cx="2213341" cy="253051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Rectovesical septum (Septum rectovesicale); Image: Irina Münstermann">
            <a:extLst>
              <a:ext uri="{FF2B5EF4-FFF2-40B4-BE49-F238E27FC236}">
                <a16:creationId xmlns:a16="http://schemas.microsoft.com/office/drawing/2014/main" id="{4460AD1B-0040-A305-B66F-049A71E5F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1938" y="3933056"/>
            <a:ext cx="1959839" cy="2530513"/>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Pelvic visceral fascia (Fascia visceralis pelvis); Image: Irina Münstermann">
            <a:extLst>
              <a:ext uri="{FF2B5EF4-FFF2-40B4-BE49-F238E27FC236}">
                <a16:creationId xmlns:a16="http://schemas.microsoft.com/office/drawing/2014/main" id="{76554935-2418-918A-3BC2-D4D62ABFD4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3152" y="3933056"/>
            <a:ext cx="2213343" cy="2530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6074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819472"/>
            <a:ext cx="8229600" cy="2237110"/>
          </a:xfrm>
        </p:spPr>
        <p:txBody>
          <a:bodyPr/>
          <a:lstStyle/>
          <a:p>
            <a:r>
              <a:rPr lang="en-US" b="1" dirty="0">
                <a:solidFill>
                  <a:srgbClr val="C00000"/>
                </a:solidFill>
              </a:rPr>
              <a:t>FEMALE URETHRA</a:t>
            </a:r>
            <a:endParaRPr lang="el-GR" b="1" dirty="0">
              <a:solidFill>
                <a:srgbClr val="C00000"/>
              </a:solidFill>
            </a:endParaRPr>
          </a:p>
        </p:txBody>
      </p:sp>
      <p:pic>
        <p:nvPicPr>
          <p:cNvPr id="4" name="3 - Θέση περιεχομένου" descr="img097.jpg"/>
          <p:cNvPicPr>
            <a:picLocks noGrp="1" noChangeAspect="1"/>
          </p:cNvPicPr>
          <p:nvPr>
            <p:ph idx="1"/>
          </p:nvPr>
        </p:nvPicPr>
        <p:blipFill>
          <a:blip r:embed="rId2" cstate="print"/>
          <a:stretch>
            <a:fillRect/>
          </a:stretch>
        </p:blipFill>
        <p:spPr>
          <a:xfrm>
            <a:off x="179512" y="764704"/>
            <a:ext cx="8784976" cy="5976664"/>
          </a:xfrm>
        </p:spPr>
      </p:pic>
    </p:spTree>
    <p:extLst>
      <p:ext uri="{BB962C8B-B14F-4D97-AF65-F5344CB8AC3E}">
        <p14:creationId xmlns:p14="http://schemas.microsoft.com/office/powerpoint/2010/main" val="2582609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675456"/>
            <a:ext cx="8229600" cy="2093094"/>
          </a:xfrm>
        </p:spPr>
        <p:txBody>
          <a:bodyPr>
            <a:normAutofit/>
          </a:bodyPr>
          <a:lstStyle/>
          <a:p>
            <a:r>
              <a:rPr lang="en-US" sz="4000" b="1" dirty="0">
                <a:solidFill>
                  <a:srgbClr val="C00000"/>
                </a:solidFill>
              </a:rPr>
              <a:t>URETHRA- SPHINCTERS</a:t>
            </a:r>
            <a:endParaRPr lang="el-GR" sz="4000" b="1" dirty="0">
              <a:solidFill>
                <a:srgbClr val="C00000"/>
              </a:solidFill>
            </a:endParaRPr>
          </a:p>
        </p:txBody>
      </p:sp>
      <p:pic>
        <p:nvPicPr>
          <p:cNvPr id="25602" name="Picture 2" descr="C:\Users\vassili1\Desktop\EIKONES KYPROS\28.png"/>
          <p:cNvPicPr>
            <a:picLocks noGrp="1" noChangeAspect="1" noChangeArrowheads="1"/>
          </p:cNvPicPr>
          <p:nvPr>
            <p:ph sz="half" idx="1"/>
          </p:nvPr>
        </p:nvPicPr>
        <p:blipFill>
          <a:blip r:embed="rId2" cstate="print"/>
          <a:srcRect/>
          <a:stretch>
            <a:fillRect/>
          </a:stretch>
        </p:blipFill>
        <p:spPr bwMode="auto">
          <a:xfrm>
            <a:off x="0" y="1016732"/>
            <a:ext cx="5086350" cy="5841268"/>
          </a:xfrm>
          <a:prstGeom prst="rect">
            <a:avLst/>
          </a:prstGeom>
          <a:noFill/>
        </p:spPr>
      </p:pic>
      <p:pic>
        <p:nvPicPr>
          <p:cNvPr id="25603" name="Picture 3" descr="C:\Users\vassili1\Desktop\EIKONES KYPROS\29.jpg"/>
          <p:cNvPicPr>
            <a:picLocks noGrp="1" noChangeAspect="1" noChangeArrowheads="1"/>
          </p:cNvPicPr>
          <p:nvPr>
            <p:ph sz="half" idx="2"/>
          </p:nvPr>
        </p:nvPicPr>
        <p:blipFill>
          <a:blip r:embed="rId3" cstate="print"/>
          <a:srcRect/>
          <a:stretch>
            <a:fillRect/>
          </a:stretch>
        </p:blipFill>
        <p:spPr bwMode="auto">
          <a:xfrm>
            <a:off x="5364088" y="1016732"/>
            <a:ext cx="3600450" cy="5580620"/>
          </a:xfrm>
          <a:prstGeom prst="rect">
            <a:avLst/>
          </a:prstGeom>
          <a:noFill/>
        </p:spPr>
      </p:pic>
    </p:spTree>
    <p:extLst>
      <p:ext uri="{BB962C8B-B14F-4D97-AF65-F5344CB8AC3E}">
        <p14:creationId xmlns:p14="http://schemas.microsoft.com/office/powerpoint/2010/main" val="37782195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descr="C:\Users\vassili1\Desktop\EIKONES KYPROS\31.gif"/>
          <p:cNvPicPr>
            <a:picLocks noGrp="1" noChangeAspect="1" noChangeArrowheads="1"/>
          </p:cNvPicPr>
          <p:nvPr>
            <p:ph sz="half" idx="1"/>
          </p:nvPr>
        </p:nvPicPr>
        <p:blipFill>
          <a:blip r:embed="rId2" cstate="print"/>
          <a:srcRect/>
          <a:stretch>
            <a:fillRect/>
          </a:stretch>
        </p:blipFill>
        <p:spPr bwMode="auto">
          <a:xfrm>
            <a:off x="251520" y="0"/>
            <a:ext cx="8712968" cy="6741368"/>
          </a:xfrm>
          <a:prstGeom prst="rect">
            <a:avLst/>
          </a:prstGeom>
          <a:noFill/>
        </p:spPr>
      </p:pic>
      <p:sp>
        <p:nvSpPr>
          <p:cNvPr id="3" name="Θέση περιεχομένου 2">
            <a:extLst>
              <a:ext uri="{FF2B5EF4-FFF2-40B4-BE49-F238E27FC236}">
                <a16:creationId xmlns:a16="http://schemas.microsoft.com/office/drawing/2014/main" id="{F4C50823-6B4C-0AC8-2BC2-91956C73638B}"/>
              </a:ext>
            </a:extLst>
          </p:cNvPr>
          <p:cNvSpPr>
            <a:spLocks noGrp="1"/>
          </p:cNvSpPr>
          <p:nvPr>
            <p:ph sz="half" idx="2"/>
          </p:nvPr>
        </p:nvSpPr>
        <p:spPr>
          <a:xfrm>
            <a:off x="10620672" y="1600200"/>
            <a:ext cx="1152128" cy="4525963"/>
          </a:xfrm>
        </p:spPr>
        <p:txBody>
          <a:bodyPr/>
          <a:lstStyle/>
          <a:p>
            <a:endParaRPr lang="el-GR" dirty="0"/>
          </a:p>
        </p:txBody>
      </p:sp>
    </p:spTree>
    <p:extLst>
      <p:ext uri="{BB962C8B-B14F-4D97-AF65-F5344CB8AC3E}">
        <p14:creationId xmlns:p14="http://schemas.microsoft.com/office/powerpoint/2010/main" val="2133061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20B876E9-45A6-D623-AB9E-B6F6ECD0CC7B}"/>
              </a:ext>
            </a:extLst>
          </p:cNvPr>
          <p:cNvPicPr>
            <a:picLocks noGrp="1" noChangeAspect="1"/>
          </p:cNvPicPr>
          <p:nvPr>
            <p:ph idx="1"/>
          </p:nvPr>
        </p:nvPicPr>
        <p:blipFill>
          <a:blip r:embed="rId2"/>
          <a:stretch>
            <a:fillRect/>
          </a:stretch>
        </p:blipFill>
        <p:spPr>
          <a:xfrm>
            <a:off x="1303684" y="68263"/>
            <a:ext cx="6536633" cy="6721475"/>
          </a:xfrm>
          <a:prstGeom prst="rect">
            <a:avLst/>
          </a:prstGeom>
          <a:noFill/>
        </p:spPr>
      </p:pic>
    </p:spTree>
    <p:extLst>
      <p:ext uri="{BB962C8B-B14F-4D97-AF65-F5344CB8AC3E}">
        <p14:creationId xmlns:p14="http://schemas.microsoft.com/office/powerpoint/2010/main" val="2588490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6B9020-F3C8-5D0E-7D92-215494A0A2B7}"/>
              </a:ext>
            </a:extLst>
          </p:cNvPr>
          <p:cNvSpPr>
            <a:spLocks noGrp="1"/>
          </p:cNvSpPr>
          <p:nvPr>
            <p:ph type="title"/>
          </p:nvPr>
        </p:nvSpPr>
        <p:spPr>
          <a:xfrm>
            <a:off x="457200" y="274638"/>
            <a:ext cx="8229600" cy="6250706"/>
          </a:xfrm>
        </p:spPr>
        <p:txBody>
          <a:bodyPr>
            <a:normAutofit/>
          </a:bodyPr>
          <a:lstStyle/>
          <a:p>
            <a:r>
              <a:rPr lang="en-US" sz="5400" b="1" dirty="0">
                <a:solidFill>
                  <a:srgbClr val="C00000"/>
                </a:solidFill>
              </a:rPr>
              <a:t>PENIS</a:t>
            </a:r>
            <a:br>
              <a:rPr lang="el-GR" b="1" dirty="0">
                <a:solidFill>
                  <a:srgbClr val="C00000"/>
                </a:solidFill>
              </a:rPr>
            </a:br>
            <a:endParaRPr lang="el-GR" dirty="0"/>
          </a:p>
        </p:txBody>
      </p:sp>
    </p:spTree>
    <p:extLst>
      <p:ext uri="{BB962C8B-B14F-4D97-AF65-F5344CB8AC3E}">
        <p14:creationId xmlns:p14="http://schemas.microsoft.com/office/powerpoint/2010/main" val="28423059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4C4EDA-37AF-F4FB-1F29-A65A8BEC34C5}"/>
              </a:ext>
            </a:extLst>
          </p:cNvPr>
          <p:cNvSpPr>
            <a:spLocks noGrp="1"/>
          </p:cNvSpPr>
          <p:nvPr>
            <p:ph type="title"/>
          </p:nvPr>
        </p:nvSpPr>
        <p:spPr>
          <a:xfrm>
            <a:off x="251520" y="116632"/>
            <a:ext cx="8712968" cy="720080"/>
          </a:xfrm>
        </p:spPr>
        <p:txBody>
          <a:bodyPr>
            <a:normAutofit fontScale="90000"/>
          </a:bodyPr>
          <a:lstStyle/>
          <a:p>
            <a:pPr algn="r"/>
            <a:r>
              <a:rPr lang="de-CH" b="1" dirty="0">
                <a:solidFill>
                  <a:schemeClr val="accent6">
                    <a:lumMod val="50000"/>
                  </a:schemeClr>
                </a:solidFill>
              </a:rPr>
              <a:t>Penis </a:t>
            </a:r>
            <a:r>
              <a:rPr lang="de-CH" b="1" dirty="0" err="1">
                <a:solidFill>
                  <a:schemeClr val="accent6">
                    <a:lumMod val="50000"/>
                  </a:schemeClr>
                </a:solidFill>
              </a:rPr>
              <a:t>structure</a:t>
            </a:r>
            <a:endParaRPr lang="el-GR" b="1" dirty="0">
              <a:solidFill>
                <a:schemeClr val="accent6">
                  <a:lumMod val="50000"/>
                </a:schemeClr>
              </a:solidFill>
            </a:endParaRPr>
          </a:p>
        </p:txBody>
      </p:sp>
      <p:sp>
        <p:nvSpPr>
          <p:cNvPr id="5" name="Θέση περιεχομένου 4">
            <a:extLst>
              <a:ext uri="{FF2B5EF4-FFF2-40B4-BE49-F238E27FC236}">
                <a16:creationId xmlns:a16="http://schemas.microsoft.com/office/drawing/2014/main" id="{74374507-D4C4-4126-E9A6-A5771F6127E2}"/>
              </a:ext>
            </a:extLst>
          </p:cNvPr>
          <p:cNvSpPr>
            <a:spLocks noGrp="1"/>
          </p:cNvSpPr>
          <p:nvPr>
            <p:ph idx="1"/>
          </p:nvPr>
        </p:nvSpPr>
        <p:spPr>
          <a:xfrm>
            <a:off x="0" y="-171400"/>
            <a:ext cx="3635896" cy="7632848"/>
          </a:xfrm>
        </p:spPr>
        <p:txBody>
          <a:bodyPr>
            <a:normAutofit fontScale="70000" lnSpcReduction="20000"/>
          </a:bodyPr>
          <a:lstStyle/>
          <a:p>
            <a:pPr marL="0" indent="0">
              <a:buNone/>
            </a:pPr>
            <a:endParaRPr lang="de-CH" dirty="0"/>
          </a:p>
          <a:p>
            <a:pPr algn="just"/>
            <a:r>
              <a:rPr lang="de-CH" sz="2300" b="1" dirty="0">
                <a:solidFill>
                  <a:schemeClr val="accent6">
                    <a:lumMod val="50000"/>
                  </a:schemeClr>
                </a:solidFill>
              </a:rPr>
              <a:t>1. Root (</a:t>
            </a:r>
            <a:r>
              <a:rPr lang="de-CH" sz="2300" b="1" dirty="0" err="1">
                <a:solidFill>
                  <a:schemeClr val="accent6">
                    <a:lumMod val="50000"/>
                  </a:schemeClr>
                </a:solidFill>
              </a:rPr>
              <a:t>bulb</a:t>
            </a:r>
            <a:r>
              <a:rPr lang="de-CH" sz="2300" b="1" dirty="0">
                <a:solidFill>
                  <a:schemeClr val="accent6">
                    <a:lumMod val="50000"/>
                  </a:schemeClr>
                </a:solidFill>
              </a:rPr>
              <a:t> and </a:t>
            </a:r>
            <a:r>
              <a:rPr lang="de-CH" sz="2300" b="1" dirty="0" err="1">
                <a:solidFill>
                  <a:schemeClr val="accent6">
                    <a:lumMod val="50000"/>
                  </a:schemeClr>
                </a:solidFill>
              </a:rPr>
              <a:t>crus</a:t>
            </a:r>
            <a:r>
              <a:rPr lang="de-CH" sz="2300" b="1" dirty="0">
                <a:solidFill>
                  <a:schemeClr val="accent6">
                    <a:lumMod val="50000"/>
                  </a:schemeClr>
                </a:solidFill>
              </a:rPr>
              <a:t> </a:t>
            </a:r>
            <a:r>
              <a:rPr lang="de-CH" sz="2300" b="1" dirty="0" err="1">
                <a:solidFill>
                  <a:schemeClr val="accent6">
                    <a:lumMod val="50000"/>
                  </a:schemeClr>
                </a:solidFill>
              </a:rPr>
              <a:t>of</a:t>
            </a:r>
            <a:r>
              <a:rPr lang="de-CH" sz="2300" b="1" dirty="0">
                <a:solidFill>
                  <a:schemeClr val="accent6">
                    <a:lumMod val="50000"/>
                  </a:schemeClr>
                </a:solidFill>
              </a:rPr>
              <a:t> </a:t>
            </a:r>
            <a:r>
              <a:rPr lang="de-CH" sz="2300" b="1" dirty="0" err="1">
                <a:solidFill>
                  <a:schemeClr val="accent6">
                    <a:lumMod val="50000"/>
                  </a:schemeClr>
                </a:solidFill>
              </a:rPr>
              <a:t>penis</a:t>
            </a:r>
            <a:r>
              <a:rPr lang="de-CH" sz="2300" b="1" dirty="0">
                <a:solidFill>
                  <a:schemeClr val="accent6">
                    <a:lumMod val="50000"/>
                  </a:schemeClr>
                </a:solidFill>
              </a:rPr>
              <a:t>), 2. </a:t>
            </a:r>
            <a:r>
              <a:rPr lang="de-CH" sz="2300" b="1" dirty="0" err="1">
                <a:solidFill>
                  <a:schemeClr val="accent6">
                    <a:lumMod val="50000"/>
                  </a:schemeClr>
                </a:solidFill>
              </a:rPr>
              <a:t>shaft</a:t>
            </a:r>
            <a:r>
              <a:rPr lang="de-CH" sz="2300" b="1" dirty="0">
                <a:solidFill>
                  <a:schemeClr val="accent6">
                    <a:lumMod val="50000"/>
                  </a:schemeClr>
                </a:solidFill>
              </a:rPr>
              <a:t> (</a:t>
            </a:r>
            <a:r>
              <a:rPr lang="de-CH" sz="2300" b="1" dirty="0" err="1">
                <a:solidFill>
                  <a:schemeClr val="accent6">
                    <a:lumMod val="50000"/>
                  </a:schemeClr>
                </a:solidFill>
              </a:rPr>
              <a:t>corpora</a:t>
            </a:r>
            <a:r>
              <a:rPr lang="de-CH" sz="2300" b="1" dirty="0">
                <a:solidFill>
                  <a:schemeClr val="accent6">
                    <a:lumMod val="50000"/>
                  </a:schemeClr>
                </a:solidFill>
              </a:rPr>
              <a:t> </a:t>
            </a:r>
            <a:r>
              <a:rPr lang="de-CH" sz="2300" b="1" dirty="0" err="1">
                <a:solidFill>
                  <a:schemeClr val="accent6">
                    <a:lumMod val="50000"/>
                  </a:schemeClr>
                </a:solidFill>
              </a:rPr>
              <a:t>spongiosa</a:t>
            </a:r>
            <a:r>
              <a:rPr lang="de-CH" sz="2300" b="1" dirty="0">
                <a:solidFill>
                  <a:schemeClr val="accent6">
                    <a:lumMod val="50000"/>
                  </a:schemeClr>
                </a:solidFill>
              </a:rPr>
              <a:t>, </a:t>
            </a:r>
            <a:r>
              <a:rPr lang="de-CH" sz="2300" b="1" dirty="0" err="1">
                <a:solidFill>
                  <a:schemeClr val="accent6">
                    <a:lumMod val="50000"/>
                  </a:schemeClr>
                </a:solidFill>
              </a:rPr>
              <a:t>corpus</a:t>
            </a:r>
            <a:r>
              <a:rPr lang="de-CH" sz="2300" b="1" dirty="0">
                <a:solidFill>
                  <a:schemeClr val="accent6">
                    <a:lumMod val="50000"/>
                  </a:schemeClr>
                </a:solidFill>
              </a:rPr>
              <a:t> </a:t>
            </a:r>
            <a:r>
              <a:rPr lang="de-CH" sz="2300" b="1" dirty="0" err="1">
                <a:solidFill>
                  <a:schemeClr val="accent6">
                    <a:lumMod val="50000"/>
                  </a:schemeClr>
                </a:solidFill>
              </a:rPr>
              <a:t>spongiosum</a:t>
            </a:r>
            <a:r>
              <a:rPr lang="de-CH" sz="2300" b="1" dirty="0">
                <a:solidFill>
                  <a:schemeClr val="accent6">
                    <a:lumMod val="50000"/>
                  </a:schemeClr>
                </a:solidFill>
              </a:rPr>
              <a:t>, </a:t>
            </a:r>
            <a:r>
              <a:rPr lang="de-CH" sz="2300" b="1" dirty="0" err="1">
                <a:solidFill>
                  <a:schemeClr val="accent6">
                    <a:lumMod val="50000"/>
                  </a:schemeClr>
                </a:solidFill>
              </a:rPr>
              <a:t>urethra</a:t>
            </a:r>
            <a:r>
              <a:rPr lang="de-CH" sz="2300" b="1" dirty="0">
                <a:solidFill>
                  <a:schemeClr val="accent6">
                    <a:lumMod val="50000"/>
                  </a:schemeClr>
                </a:solidFill>
              </a:rPr>
              <a:t>), and 3. </a:t>
            </a:r>
            <a:r>
              <a:rPr lang="de-CH" sz="2300" b="1" dirty="0" err="1">
                <a:solidFill>
                  <a:schemeClr val="accent6">
                    <a:lumMod val="50000"/>
                  </a:schemeClr>
                </a:solidFill>
              </a:rPr>
              <a:t>glans</a:t>
            </a:r>
            <a:r>
              <a:rPr lang="de-CH" sz="2300" b="1" dirty="0">
                <a:solidFill>
                  <a:schemeClr val="accent6">
                    <a:lumMod val="50000"/>
                  </a:schemeClr>
                </a:solidFill>
              </a:rPr>
              <a:t> </a:t>
            </a:r>
            <a:r>
              <a:rPr lang="de-CH" sz="2300" b="1" dirty="0" err="1">
                <a:solidFill>
                  <a:schemeClr val="accent6">
                    <a:lumMod val="50000"/>
                  </a:schemeClr>
                </a:solidFill>
              </a:rPr>
              <a:t>of</a:t>
            </a:r>
            <a:r>
              <a:rPr lang="de-CH" sz="2300" b="1" dirty="0">
                <a:solidFill>
                  <a:schemeClr val="accent6">
                    <a:lumMod val="50000"/>
                  </a:schemeClr>
                </a:solidFill>
              </a:rPr>
              <a:t> </a:t>
            </a:r>
            <a:r>
              <a:rPr lang="de-CH" sz="2300" b="1" dirty="0" err="1">
                <a:solidFill>
                  <a:schemeClr val="accent6">
                    <a:lumMod val="50000"/>
                  </a:schemeClr>
                </a:solidFill>
              </a:rPr>
              <a:t>penis</a:t>
            </a:r>
            <a:r>
              <a:rPr lang="de-CH" sz="2300" b="1" dirty="0">
                <a:solidFill>
                  <a:schemeClr val="accent6">
                    <a:lumMod val="50000"/>
                  </a:schemeClr>
                </a:solidFill>
              </a:rPr>
              <a:t>.</a:t>
            </a:r>
          </a:p>
          <a:p>
            <a:pPr algn="just"/>
            <a:r>
              <a:rPr lang="de-CH" sz="2600" b="1" u="sng" dirty="0">
                <a:solidFill>
                  <a:schemeClr val="accent6">
                    <a:lumMod val="75000"/>
                  </a:schemeClr>
                </a:solidFill>
              </a:rPr>
              <a:t>The root </a:t>
            </a:r>
            <a:r>
              <a:rPr lang="de-CH" sz="2600" dirty="0" err="1"/>
              <a:t>is</a:t>
            </a:r>
            <a:r>
              <a:rPr lang="de-CH" sz="2600" dirty="0"/>
              <a:t> </a:t>
            </a:r>
            <a:r>
              <a:rPr lang="de-CH" sz="2600" dirty="0" err="1"/>
              <a:t>found</a:t>
            </a:r>
            <a:r>
              <a:rPr lang="de-CH" sz="2600" dirty="0"/>
              <a:t> in </a:t>
            </a:r>
            <a:r>
              <a:rPr lang="de-CH" sz="2600" dirty="0" err="1"/>
              <a:t>the</a:t>
            </a:r>
            <a:r>
              <a:rPr lang="de-CH" sz="2600" dirty="0"/>
              <a:t> </a:t>
            </a:r>
            <a:r>
              <a:rPr lang="de-CH" sz="2600" dirty="0" err="1"/>
              <a:t>superficial</a:t>
            </a:r>
            <a:r>
              <a:rPr lang="de-CH" sz="2600" dirty="0"/>
              <a:t> </a:t>
            </a:r>
            <a:r>
              <a:rPr lang="de-CH" sz="2600" dirty="0" err="1"/>
              <a:t>perineal</a:t>
            </a:r>
            <a:r>
              <a:rPr lang="de-CH" sz="2600" dirty="0"/>
              <a:t> </a:t>
            </a:r>
            <a:r>
              <a:rPr lang="de-CH" sz="2600" dirty="0" err="1"/>
              <a:t>pouch</a:t>
            </a:r>
            <a:r>
              <a:rPr lang="de-CH" sz="2600" dirty="0"/>
              <a:t>, </a:t>
            </a:r>
            <a:r>
              <a:rPr lang="de-CH" sz="2600" dirty="0" err="1"/>
              <a:t>attaching</a:t>
            </a:r>
            <a:r>
              <a:rPr lang="de-CH" sz="2600" dirty="0"/>
              <a:t> </a:t>
            </a:r>
            <a:r>
              <a:rPr lang="de-CH" sz="2600" dirty="0" err="1"/>
              <a:t>the</a:t>
            </a:r>
            <a:r>
              <a:rPr lang="de-CH" sz="2600" dirty="0"/>
              <a:t> </a:t>
            </a:r>
            <a:r>
              <a:rPr lang="de-CH" sz="2600" dirty="0" err="1"/>
              <a:t>penis</a:t>
            </a:r>
            <a:r>
              <a:rPr lang="de-CH" sz="2600" dirty="0"/>
              <a:t> </a:t>
            </a:r>
            <a:r>
              <a:rPr lang="de-CH" sz="2600" dirty="0" err="1"/>
              <a:t>to</a:t>
            </a:r>
            <a:r>
              <a:rPr lang="de-CH" sz="2600" dirty="0"/>
              <a:t> </a:t>
            </a:r>
            <a:r>
              <a:rPr lang="de-CH" sz="2600" dirty="0" err="1"/>
              <a:t>the</a:t>
            </a:r>
            <a:r>
              <a:rPr lang="de-CH" sz="2600" dirty="0"/>
              <a:t> </a:t>
            </a:r>
            <a:r>
              <a:rPr lang="de-CH" sz="2600" dirty="0" err="1"/>
              <a:t>perineum</a:t>
            </a:r>
            <a:r>
              <a:rPr lang="de-CH" sz="2600" dirty="0"/>
              <a:t>. </a:t>
            </a:r>
            <a:r>
              <a:rPr lang="de-CH" sz="2600" dirty="0" err="1"/>
              <a:t>It</a:t>
            </a:r>
            <a:r>
              <a:rPr lang="de-CH" sz="2600" dirty="0"/>
              <a:t> </a:t>
            </a:r>
            <a:r>
              <a:rPr lang="de-CH" sz="2600" dirty="0" err="1"/>
              <a:t>contains</a:t>
            </a:r>
            <a:r>
              <a:rPr lang="de-CH" sz="2600" dirty="0"/>
              <a:t> </a:t>
            </a:r>
            <a:r>
              <a:rPr lang="de-CH" sz="2600" dirty="0" err="1"/>
              <a:t>the</a:t>
            </a:r>
            <a:r>
              <a:rPr lang="de-CH" sz="2600" dirty="0"/>
              <a:t> </a:t>
            </a:r>
            <a:r>
              <a:rPr lang="de-CH" sz="2600" dirty="0" err="1"/>
              <a:t>bulb</a:t>
            </a:r>
            <a:r>
              <a:rPr lang="de-CH" sz="2600" dirty="0"/>
              <a:t> </a:t>
            </a:r>
            <a:r>
              <a:rPr lang="de-CH" sz="2600" dirty="0" err="1"/>
              <a:t>of</a:t>
            </a:r>
            <a:r>
              <a:rPr lang="de-CH" sz="2600" dirty="0"/>
              <a:t> </a:t>
            </a:r>
            <a:r>
              <a:rPr lang="de-CH" sz="2600" dirty="0" err="1"/>
              <a:t>penis</a:t>
            </a:r>
            <a:r>
              <a:rPr lang="de-CH" sz="2600" dirty="0"/>
              <a:t>, </a:t>
            </a:r>
            <a:r>
              <a:rPr lang="de-CH" sz="2600" dirty="0" err="1"/>
              <a:t>as</a:t>
            </a:r>
            <a:r>
              <a:rPr lang="de-CH" sz="2600" dirty="0"/>
              <a:t> </a:t>
            </a:r>
            <a:r>
              <a:rPr lang="de-CH" sz="2600" dirty="0" err="1"/>
              <a:t>well</a:t>
            </a:r>
            <a:r>
              <a:rPr lang="de-CH" sz="2600" dirty="0"/>
              <a:t> </a:t>
            </a:r>
            <a:r>
              <a:rPr lang="de-CH" sz="2600" dirty="0" err="1"/>
              <a:t>as</a:t>
            </a:r>
            <a:r>
              <a:rPr lang="de-CH" sz="2600" dirty="0"/>
              <a:t> </a:t>
            </a:r>
            <a:r>
              <a:rPr lang="de-CH" sz="2600" dirty="0" err="1"/>
              <a:t>the</a:t>
            </a:r>
            <a:r>
              <a:rPr lang="de-CH" sz="2600" dirty="0"/>
              <a:t> </a:t>
            </a:r>
            <a:r>
              <a:rPr lang="de-CH" sz="2600" dirty="0" err="1"/>
              <a:t>paired</a:t>
            </a:r>
            <a:r>
              <a:rPr lang="de-CH" sz="2600" dirty="0"/>
              <a:t> </a:t>
            </a:r>
            <a:r>
              <a:rPr lang="de-CH" sz="2600" dirty="0" err="1"/>
              <a:t>crus</a:t>
            </a:r>
            <a:r>
              <a:rPr lang="de-CH" sz="2600" dirty="0"/>
              <a:t> </a:t>
            </a:r>
            <a:r>
              <a:rPr lang="de-CH" sz="2600" dirty="0" err="1"/>
              <a:t>of</a:t>
            </a:r>
            <a:r>
              <a:rPr lang="de-CH" sz="2600" dirty="0"/>
              <a:t> </a:t>
            </a:r>
            <a:r>
              <a:rPr lang="de-CH" sz="2600" dirty="0" err="1"/>
              <a:t>penis</a:t>
            </a:r>
            <a:r>
              <a:rPr lang="de-CH" sz="2600" dirty="0"/>
              <a:t>. </a:t>
            </a:r>
          </a:p>
          <a:p>
            <a:pPr algn="just"/>
            <a:r>
              <a:rPr lang="de-CH" sz="2600" b="1" u="sng" dirty="0">
                <a:solidFill>
                  <a:schemeClr val="accent6">
                    <a:lumMod val="75000"/>
                  </a:schemeClr>
                </a:solidFill>
              </a:rPr>
              <a:t>The penile </a:t>
            </a:r>
            <a:r>
              <a:rPr lang="de-CH" sz="2600" b="1" u="sng" dirty="0" err="1">
                <a:solidFill>
                  <a:schemeClr val="accent6">
                    <a:lumMod val="75000"/>
                  </a:schemeClr>
                </a:solidFill>
              </a:rPr>
              <a:t>body</a:t>
            </a:r>
            <a:r>
              <a:rPr lang="de-CH" sz="2600" b="1" u="sng" dirty="0">
                <a:solidFill>
                  <a:schemeClr val="accent6">
                    <a:lumMod val="75000"/>
                  </a:schemeClr>
                </a:solidFill>
              </a:rPr>
              <a:t> </a:t>
            </a:r>
            <a:r>
              <a:rPr lang="de-CH" sz="2600" dirty="0"/>
              <a:t>(</a:t>
            </a:r>
            <a:r>
              <a:rPr lang="de-CH" sz="2600" dirty="0" err="1"/>
              <a:t>shaft</a:t>
            </a:r>
            <a:r>
              <a:rPr lang="de-CH" sz="2600" dirty="0"/>
              <a:t>) </a:t>
            </a:r>
            <a:r>
              <a:rPr lang="de-CH" sz="2600" dirty="0" err="1"/>
              <a:t>consists</a:t>
            </a:r>
            <a:r>
              <a:rPr lang="de-CH" sz="2600" dirty="0"/>
              <a:t> </a:t>
            </a:r>
            <a:r>
              <a:rPr lang="de-CH" sz="2600" dirty="0" err="1"/>
              <a:t>of</a:t>
            </a:r>
            <a:r>
              <a:rPr lang="de-CH" sz="2600" dirty="0"/>
              <a:t> </a:t>
            </a:r>
            <a:r>
              <a:rPr lang="de-CH" sz="2600" dirty="0" err="1"/>
              <a:t>three</a:t>
            </a:r>
            <a:r>
              <a:rPr lang="de-CH" sz="2600" dirty="0"/>
              <a:t> </a:t>
            </a:r>
            <a:r>
              <a:rPr lang="de-CH" sz="2600" dirty="0" err="1"/>
              <a:t>erectile</a:t>
            </a:r>
            <a:r>
              <a:rPr lang="de-CH" sz="2600" dirty="0"/>
              <a:t> </a:t>
            </a:r>
            <a:r>
              <a:rPr lang="de-CH" sz="2600" dirty="0" err="1"/>
              <a:t>tissues</a:t>
            </a:r>
            <a:r>
              <a:rPr lang="de-CH" sz="2600" dirty="0"/>
              <a:t>: </a:t>
            </a:r>
            <a:r>
              <a:rPr lang="de-CH" sz="2600" dirty="0" err="1"/>
              <a:t>the</a:t>
            </a:r>
            <a:r>
              <a:rPr lang="de-CH" sz="2600" dirty="0"/>
              <a:t> </a:t>
            </a:r>
            <a:r>
              <a:rPr lang="de-CH" sz="2600" dirty="0" err="1"/>
              <a:t>unpaired</a:t>
            </a:r>
            <a:r>
              <a:rPr lang="de-CH" sz="2600" dirty="0"/>
              <a:t> </a:t>
            </a:r>
            <a:r>
              <a:rPr lang="de-CH" sz="2600" b="1" dirty="0" err="1">
                <a:solidFill>
                  <a:srgbClr val="C00000"/>
                </a:solidFill>
              </a:rPr>
              <a:t>corpus</a:t>
            </a:r>
            <a:r>
              <a:rPr lang="de-CH" sz="2600" b="1" dirty="0">
                <a:solidFill>
                  <a:srgbClr val="C00000"/>
                </a:solidFill>
              </a:rPr>
              <a:t> </a:t>
            </a:r>
            <a:r>
              <a:rPr lang="de-CH" sz="2600" b="1" dirty="0" err="1">
                <a:solidFill>
                  <a:srgbClr val="C00000"/>
                </a:solidFill>
              </a:rPr>
              <a:t>spongiosum</a:t>
            </a:r>
            <a:r>
              <a:rPr lang="de-CH" sz="2600" dirty="0"/>
              <a:t> and </a:t>
            </a:r>
            <a:r>
              <a:rPr lang="de-CH" sz="2600" b="1" dirty="0" err="1">
                <a:solidFill>
                  <a:srgbClr val="C00000"/>
                </a:solidFill>
              </a:rPr>
              <a:t>paired</a:t>
            </a:r>
            <a:r>
              <a:rPr lang="de-CH" sz="2600" b="1" dirty="0">
                <a:solidFill>
                  <a:srgbClr val="C00000"/>
                </a:solidFill>
              </a:rPr>
              <a:t> </a:t>
            </a:r>
            <a:r>
              <a:rPr lang="de-CH" sz="2600" b="1" dirty="0" err="1">
                <a:solidFill>
                  <a:srgbClr val="C00000"/>
                </a:solidFill>
              </a:rPr>
              <a:t>corpora</a:t>
            </a:r>
            <a:r>
              <a:rPr lang="de-CH" sz="2600" b="1" dirty="0">
                <a:solidFill>
                  <a:srgbClr val="C00000"/>
                </a:solidFill>
              </a:rPr>
              <a:t> </a:t>
            </a:r>
            <a:r>
              <a:rPr lang="de-CH" sz="2600" b="1" dirty="0" err="1">
                <a:solidFill>
                  <a:srgbClr val="C00000"/>
                </a:solidFill>
              </a:rPr>
              <a:t>cavernosa</a:t>
            </a:r>
            <a:r>
              <a:rPr lang="de-CH" sz="2600" b="1" dirty="0">
                <a:solidFill>
                  <a:srgbClr val="C00000"/>
                </a:solidFill>
              </a:rPr>
              <a:t> </a:t>
            </a:r>
            <a:r>
              <a:rPr lang="de-CH" sz="2600" dirty="0"/>
              <a:t>(</a:t>
            </a:r>
            <a:r>
              <a:rPr lang="de-CH" sz="2600" dirty="0" err="1"/>
              <a:t>singular</a:t>
            </a:r>
            <a:r>
              <a:rPr lang="de-CH" sz="2600" dirty="0"/>
              <a:t>: </a:t>
            </a:r>
            <a:r>
              <a:rPr lang="de-CH" sz="2600" dirty="0" err="1"/>
              <a:t>corpus</a:t>
            </a:r>
            <a:r>
              <a:rPr lang="de-CH" sz="2600" dirty="0"/>
              <a:t> </a:t>
            </a:r>
            <a:r>
              <a:rPr lang="de-CH" sz="2600" dirty="0" err="1"/>
              <a:t>cavernosum</a:t>
            </a:r>
            <a:r>
              <a:rPr lang="de-CH" sz="2600" dirty="0"/>
              <a:t>). These </a:t>
            </a:r>
            <a:r>
              <a:rPr lang="de-CH" sz="2600" dirty="0" err="1"/>
              <a:t>three</a:t>
            </a:r>
            <a:r>
              <a:rPr lang="de-CH" sz="2600" dirty="0"/>
              <a:t> </a:t>
            </a:r>
            <a:r>
              <a:rPr lang="de-CH" sz="2600" dirty="0" err="1"/>
              <a:t>erectile</a:t>
            </a:r>
            <a:r>
              <a:rPr lang="de-CH" sz="2600" dirty="0"/>
              <a:t> </a:t>
            </a:r>
            <a:r>
              <a:rPr lang="de-CH" sz="2600" dirty="0" err="1"/>
              <a:t>bodies</a:t>
            </a:r>
            <a:r>
              <a:rPr lang="de-CH" sz="2600" dirty="0"/>
              <a:t> </a:t>
            </a:r>
            <a:r>
              <a:rPr lang="de-CH" sz="2600" dirty="0" err="1"/>
              <a:t>are</a:t>
            </a:r>
            <a:r>
              <a:rPr lang="de-CH" sz="2600" dirty="0"/>
              <a:t> </a:t>
            </a:r>
            <a:r>
              <a:rPr lang="de-CH" sz="2600" dirty="0" err="1"/>
              <a:t>protected</a:t>
            </a:r>
            <a:r>
              <a:rPr lang="de-CH" sz="2600" dirty="0"/>
              <a:t> </a:t>
            </a:r>
            <a:r>
              <a:rPr lang="de-CH" sz="2600" dirty="0" err="1"/>
              <a:t>by</a:t>
            </a:r>
            <a:r>
              <a:rPr lang="de-CH" sz="2600" dirty="0"/>
              <a:t> </a:t>
            </a:r>
            <a:r>
              <a:rPr lang="de-CH" sz="2600" b="1" dirty="0" err="1">
                <a:solidFill>
                  <a:srgbClr val="C00000"/>
                </a:solidFill>
              </a:rPr>
              <a:t>three</a:t>
            </a:r>
            <a:r>
              <a:rPr lang="de-CH" sz="2600" b="1" dirty="0">
                <a:solidFill>
                  <a:srgbClr val="C00000"/>
                </a:solidFill>
              </a:rPr>
              <a:t> </a:t>
            </a:r>
            <a:r>
              <a:rPr lang="de-CH" sz="2600" b="1" dirty="0" err="1">
                <a:solidFill>
                  <a:srgbClr val="C00000"/>
                </a:solidFill>
              </a:rPr>
              <a:t>layers</a:t>
            </a:r>
            <a:r>
              <a:rPr lang="de-CH" sz="2600" b="1" dirty="0">
                <a:solidFill>
                  <a:srgbClr val="C00000"/>
                </a:solidFill>
              </a:rPr>
              <a:t> </a:t>
            </a:r>
            <a:r>
              <a:rPr lang="de-CH" sz="2600" b="1" dirty="0" err="1">
                <a:solidFill>
                  <a:srgbClr val="C00000"/>
                </a:solidFill>
              </a:rPr>
              <a:t>of</a:t>
            </a:r>
            <a:r>
              <a:rPr lang="de-CH" sz="2600" b="1" dirty="0">
                <a:solidFill>
                  <a:srgbClr val="C00000"/>
                </a:solidFill>
              </a:rPr>
              <a:t> </a:t>
            </a:r>
            <a:r>
              <a:rPr lang="de-CH" sz="2600" b="1" dirty="0" err="1">
                <a:solidFill>
                  <a:srgbClr val="C00000"/>
                </a:solidFill>
              </a:rPr>
              <a:t>fascia</a:t>
            </a:r>
            <a:r>
              <a:rPr lang="de-CH" sz="2600" b="1" dirty="0">
                <a:solidFill>
                  <a:srgbClr val="C00000"/>
                </a:solidFill>
              </a:rPr>
              <a:t>; </a:t>
            </a:r>
            <a:r>
              <a:rPr lang="de-CH" sz="2600" b="1" dirty="0" err="1">
                <a:solidFill>
                  <a:srgbClr val="C00000"/>
                </a:solidFill>
              </a:rPr>
              <a:t>tunica</a:t>
            </a:r>
            <a:r>
              <a:rPr lang="de-CH" sz="2600" b="1" dirty="0">
                <a:solidFill>
                  <a:srgbClr val="C00000"/>
                </a:solidFill>
              </a:rPr>
              <a:t> </a:t>
            </a:r>
            <a:r>
              <a:rPr lang="de-CH" sz="2600" b="1" dirty="0" err="1">
                <a:solidFill>
                  <a:srgbClr val="C00000"/>
                </a:solidFill>
              </a:rPr>
              <a:t>albuginea</a:t>
            </a:r>
            <a:r>
              <a:rPr lang="de-CH" sz="2600" b="1" dirty="0">
                <a:solidFill>
                  <a:srgbClr val="C00000"/>
                </a:solidFill>
              </a:rPr>
              <a:t>, </a:t>
            </a:r>
            <a:r>
              <a:rPr lang="de-CH" sz="2600" b="1" dirty="0" err="1">
                <a:solidFill>
                  <a:srgbClr val="C00000"/>
                </a:solidFill>
              </a:rPr>
              <a:t>deep</a:t>
            </a:r>
            <a:r>
              <a:rPr lang="de-CH" sz="2600" b="1" dirty="0">
                <a:solidFill>
                  <a:srgbClr val="C00000"/>
                </a:solidFill>
              </a:rPr>
              <a:t> </a:t>
            </a:r>
            <a:r>
              <a:rPr lang="de-CH" sz="2600" b="1" dirty="0" err="1">
                <a:solidFill>
                  <a:srgbClr val="C00000"/>
                </a:solidFill>
              </a:rPr>
              <a:t>fascia</a:t>
            </a:r>
            <a:r>
              <a:rPr lang="de-CH" sz="2600" b="1" dirty="0">
                <a:solidFill>
                  <a:srgbClr val="C00000"/>
                </a:solidFill>
              </a:rPr>
              <a:t> </a:t>
            </a:r>
            <a:r>
              <a:rPr lang="de-CH" sz="2600" b="1" dirty="0" err="1">
                <a:solidFill>
                  <a:srgbClr val="C00000"/>
                </a:solidFill>
              </a:rPr>
              <a:t>of</a:t>
            </a:r>
            <a:r>
              <a:rPr lang="de-CH" sz="2600" b="1" dirty="0">
                <a:solidFill>
                  <a:srgbClr val="C00000"/>
                </a:solidFill>
              </a:rPr>
              <a:t> </a:t>
            </a:r>
            <a:r>
              <a:rPr lang="de-CH" sz="2600" b="1" dirty="0" err="1">
                <a:solidFill>
                  <a:srgbClr val="C00000"/>
                </a:solidFill>
              </a:rPr>
              <a:t>penis</a:t>
            </a:r>
            <a:r>
              <a:rPr lang="de-CH" sz="2600" b="1" dirty="0">
                <a:solidFill>
                  <a:srgbClr val="C00000"/>
                </a:solidFill>
              </a:rPr>
              <a:t> (</a:t>
            </a:r>
            <a:r>
              <a:rPr lang="de-CH" sz="2600" b="1" dirty="0" err="1">
                <a:solidFill>
                  <a:srgbClr val="C00000"/>
                </a:solidFill>
              </a:rPr>
              <a:t>Buck’s</a:t>
            </a:r>
            <a:r>
              <a:rPr lang="de-CH" sz="2600" b="1" dirty="0">
                <a:solidFill>
                  <a:srgbClr val="C00000"/>
                </a:solidFill>
              </a:rPr>
              <a:t> </a:t>
            </a:r>
            <a:r>
              <a:rPr lang="de-CH" sz="2600" b="1" dirty="0" err="1">
                <a:solidFill>
                  <a:srgbClr val="C00000"/>
                </a:solidFill>
              </a:rPr>
              <a:t>fascia</a:t>
            </a:r>
            <a:r>
              <a:rPr lang="de-CH" sz="2600" b="1" dirty="0">
                <a:solidFill>
                  <a:srgbClr val="C00000"/>
                </a:solidFill>
              </a:rPr>
              <a:t>) and </a:t>
            </a:r>
            <a:r>
              <a:rPr lang="de-CH" sz="2600" b="1" dirty="0" err="1">
                <a:solidFill>
                  <a:srgbClr val="C00000"/>
                </a:solidFill>
              </a:rPr>
              <a:t>superficial</a:t>
            </a:r>
            <a:r>
              <a:rPr lang="de-CH" sz="2600" b="1" dirty="0">
                <a:solidFill>
                  <a:srgbClr val="C00000"/>
                </a:solidFill>
              </a:rPr>
              <a:t> </a:t>
            </a:r>
            <a:r>
              <a:rPr lang="de-CH" sz="2600" b="1" dirty="0" err="1">
                <a:solidFill>
                  <a:srgbClr val="C00000"/>
                </a:solidFill>
              </a:rPr>
              <a:t>fascia</a:t>
            </a:r>
            <a:r>
              <a:rPr lang="de-CH" sz="2600" b="1" dirty="0">
                <a:solidFill>
                  <a:srgbClr val="C00000"/>
                </a:solidFill>
              </a:rPr>
              <a:t> </a:t>
            </a:r>
            <a:r>
              <a:rPr lang="de-CH" sz="2600" b="1" dirty="0" err="1">
                <a:solidFill>
                  <a:srgbClr val="C00000"/>
                </a:solidFill>
              </a:rPr>
              <a:t>of</a:t>
            </a:r>
            <a:r>
              <a:rPr lang="de-CH" sz="2600" b="1" dirty="0">
                <a:solidFill>
                  <a:srgbClr val="C00000"/>
                </a:solidFill>
              </a:rPr>
              <a:t> </a:t>
            </a:r>
            <a:r>
              <a:rPr lang="de-CH" sz="2600" b="1" dirty="0" err="1">
                <a:solidFill>
                  <a:srgbClr val="C00000"/>
                </a:solidFill>
              </a:rPr>
              <a:t>penis</a:t>
            </a:r>
            <a:r>
              <a:rPr lang="de-CH" sz="2600" b="1" dirty="0">
                <a:solidFill>
                  <a:srgbClr val="C00000"/>
                </a:solidFill>
              </a:rPr>
              <a:t> (</a:t>
            </a:r>
            <a:r>
              <a:rPr lang="de-CH" sz="2600" b="1" dirty="0" err="1">
                <a:solidFill>
                  <a:srgbClr val="C00000"/>
                </a:solidFill>
              </a:rPr>
              <a:t>dartos</a:t>
            </a:r>
            <a:r>
              <a:rPr lang="de-CH" sz="2600" b="1" dirty="0">
                <a:solidFill>
                  <a:srgbClr val="C00000"/>
                </a:solidFill>
              </a:rPr>
              <a:t> </a:t>
            </a:r>
            <a:r>
              <a:rPr lang="de-CH" sz="2600" b="1" dirty="0" err="1">
                <a:solidFill>
                  <a:srgbClr val="C00000"/>
                </a:solidFill>
              </a:rPr>
              <a:t>fascia</a:t>
            </a:r>
            <a:r>
              <a:rPr lang="de-CH" sz="2600" b="1" dirty="0">
                <a:solidFill>
                  <a:srgbClr val="C00000"/>
                </a:solidFill>
              </a:rPr>
              <a:t> </a:t>
            </a:r>
            <a:r>
              <a:rPr lang="de-CH" sz="2600" b="1" dirty="0" err="1">
                <a:solidFill>
                  <a:srgbClr val="C00000"/>
                </a:solidFill>
              </a:rPr>
              <a:t>of</a:t>
            </a:r>
            <a:r>
              <a:rPr lang="de-CH" sz="2600" b="1" dirty="0">
                <a:solidFill>
                  <a:srgbClr val="C00000"/>
                </a:solidFill>
              </a:rPr>
              <a:t> </a:t>
            </a:r>
            <a:r>
              <a:rPr lang="de-CH" sz="2600" b="1" dirty="0" err="1">
                <a:solidFill>
                  <a:srgbClr val="C00000"/>
                </a:solidFill>
              </a:rPr>
              <a:t>penis</a:t>
            </a:r>
            <a:r>
              <a:rPr lang="de-CH" sz="2600" b="1" dirty="0">
                <a:solidFill>
                  <a:srgbClr val="C00000"/>
                </a:solidFill>
              </a:rPr>
              <a:t>).</a:t>
            </a:r>
          </a:p>
          <a:p>
            <a:pPr algn="just"/>
            <a:r>
              <a:rPr lang="de-CH" sz="2600" b="1" u="sng" dirty="0">
                <a:solidFill>
                  <a:schemeClr val="accent6">
                    <a:lumMod val="75000"/>
                  </a:schemeClr>
                </a:solidFill>
              </a:rPr>
              <a:t>The </a:t>
            </a:r>
            <a:r>
              <a:rPr lang="de-CH" sz="2600" b="1" u="sng" dirty="0" err="1">
                <a:solidFill>
                  <a:schemeClr val="accent6">
                    <a:lumMod val="75000"/>
                  </a:schemeClr>
                </a:solidFill>
              </a:rPr>
              <a:t>glans</a:t>
            </a:r>
            <a:r>
              <a:rPr lang="de-CH" sz="2600" b="1" u="sng" dirty="0">
                <a:solidFill>
                  <a:schemeClr val="accent6">
                    <a:lumMod val="75000"/>
                  </a:schemeClr>
                </a:solidFill>
              </a:rPr>
              <a:t> </a:t>
            </a:r>
            <a:r>
              <a:rPr lang="de-CH" sz="2600" b="1" u="sng" dirty="0" err="1">
                <a:solidFill>
                  <a:schemeClr val="accent6">
                    <a:lumMod val="75000"/>
                  </a:schemeClr>
                </a:solidFill>
              </a:rPr>
              <a:t>penis</a:t>
            </a:r>
            <a:r>
              <a:rPr lang="de-CH" sz="2600" b="1" u="sng" dirty="0">
                <a:solidFill>
                  <a:schemeClr val="accent6">
                    <a:lumMod val="75000"/>
                  </a:schemeClr>
                </a:solidFill>
              </a:rPr>
              <a:t> </a:t>
            </a:r>
            <a:r>
              <a:rPr lang="de-CH" sz="2600" dirty="0" err="1"/>
              <a:t>is</a:t>
            </a:r>
            <a:r>
              <a:rPr lang="de-CH" sz="2600" dirty="0"/>
              <a:t> </a:t>
            </a:r>
            <a:r>
              <a:rPr lang="de-CH" sz="2600" dirty="0" err="1"/>
              <a:t>the</a:t>
            </a:r>
            <a:r>
              <a:rPr lang="de-CH" sz="2600" dirty="0"/>
              <a:t> </a:t>
            </a:r>
            <a:r>
              <a:rPr lang="de-CH" sz="2600" dirty="0" err="1"/>
              <a:t>most</a:t>
            </a:r>
            <a:r>
              <a:rPr lang="de-CH" sz="2600" dirty="0"/>
              <a:t> distal </a:t>
            </a:r>
            <a:r>
              <a:rPr lang="de-CH" sz="2600" dirty="0" err="1"/>
              <a:t>portion</a:t>
            </a:r>
            <a:r>
              <a:rPr lang="de-CH" sz="2600" dirty="0"/>
              <a:t> </a:t>
            </a:r>
            <a:r>
              <a:rPr lang="de-CH" sz="2600" dirty="0" err="1"/>
              <a:t>of</a:t>
            </a:r>
            <a:r>
              <a:rPr lang="de-CH" sz="2600" dirty="0"/>
              <a:t> </a:t>
            </a:r>
            <a:r>
              <a:rPr lang="de-CH" sz="2600" dirty="0" err="1"/>
              <a:t>the</a:t>
            </a:r>
            <a:r>
              <a:rPr lang="de-CH" sz="2600" dirty="0"/>
              <a:t> </a:t>
            </a:r>
            <a:r>
              <a:rPr lang="de-CH" sz="2600" dirty="0" err="1"/>
              <a:t>corpus</a:t>
            </a:r>
            <a:r>
              <a:rPr lang="de-CH" sz="2600" dirty="0"/>
              <a:t> </a:t>
            </a:r>
            <a:r>
              <a:rPr lang="de-CH" sz="2600" dirty="0" err="1"/>
              <a:t>spongiosum</a:t>
            </a:r>
            <a:r>
              <a:rPr lang="de-CH" sz="2600" dirty="0"/>
              <a:t>. A </a:t>
            </a:r>
            <a:r>
              <a:rPr lang="de-CH" sz="2600" dirty="0" err="1"/>
              <a:t>duplicature</a:t>
            </a:r>
            <a:r>
              <a:rPr lang="de-CH" sz="2600" dirty="0"/>
              <a:t> </a:t>
            </a:r>
            <a:r>
              <a:rPr lang="de-CH" sz="2600" dirty="0" err="1"/>
              <a:t>of</a:t>
            </a:r>
            <a:r>
              <a:rPr lang="de-CH" sz="2600" dirty="0"/>
              <a:t> </a:t>
            </a:r>
            <a:r>
              <a:rPr lang="de-CH" sz="2600" dirty="0" err="1"/>
              <a:t>skin</a:t>
            </a:r>
            <a:r>
              <a:rPr lang="de-CH" sz="2600" dirty="0"/>
              <a:t> </a:t>
            </a:r>
            <a:r>
              <a:rPr lang="de-CH" sz="2600" dirty="0" err="1"/>
              <a:t>called</a:t>
            </a:r>
            <a:r>
              <a:rPr lang="de-CH" sz="2600" dirty="0"/>
              <a:t> </a:t>
            </a:r>
            <a:r>
              <a:rPr lang="de-CH" sz="2600" dirty="0" err="1"/>
              <a:t>the</a:t>
            </a:r>
            <a:r>
              <a:rPr lang="de-CH" sz="2600" dirty="0"/>
              <a:t> </a:t>
            </a:r>
            <a:r>
              <a:rPr lang="de-CH" sz="2600" dirty="0" err="1"/>
              <a:t>prepuce</a:t>
            </a:r>
            <a:r>
              <a:rPr lang="de-CH" sz="2600" dirty="0"/>
              <a:t> (</a:t>
            </a:r>
            <a:r>
              <a:rPr lang="de-CH" sz="2600" dirty="0" err="1"/>
              <a:t>foreskin</a:t>
            </a:r>
            <a:r>
              <a:rPr lang="de-CH" sz="2600" dirty="0"/>
              <a:t>) </a:t>
            </a:r>
            <a:r>
              <a:rPr lang="de-CH" sz="2600" dirty="0" err="1"/>
              <a:t>surrounds</a:t>
            </a:r>
            <a:r>
              <a:rPr lang="de-CH" sz="2600" dirty="0"/>
              <a:t> </a:t>
            </a:r>
            <a:r>
              <a:rPr lang="de-CH" sz="2600" dirty="0" err="1"/>
              <a:t>the</a:t>
            </a:r>
            <a:r>
              <a:rPr lang="de-CH" sz="2600" dirty="0"/>
              <a:t> </a:t>
            </a:r>
            <a:r>
              <a:rPr lang="de-CH" sz="2600" dirty="0" err="1"/>
              <a:t>glans</a:t>
            </a:r>
            <a:r>
              <a:rPr lang="de-CH" sz="2600" dirty="0"/>
              <a:t> and </a:t>
            </a:r>
            <a:r>
              <a:rPr lang="de-CH" sz="2600" dirty="0" err="1"/>
              <a:t>protects</a:t>
            </a:r>
            <a:r>
              <a:rPr lang="de-CH" sz="2600" dirty="0"/>
              <a:t> it. The </a:t>
            </a:r>
            <a:r>
              <a:rPr lang="de-CH" sz="2600" dirty="0" err="1"/>
              <a:t>tip</a:t>
            </a:r>
            <a:r>
              <a:rPr lang="de-CH" sz="2600" dirty="0"/>
              <a:t> </a:t>
            </a:r>
            <a:r>
              <a:rPr lang="de-CH" sz="2600" dirty="0" err="1"/>
              <a:t>of</a:t>
            </a:r>
            <a:r>
              <a:rPr lang="de-CH" sz="2600" dirty="0"/>
              <a:t> </a:t>
            </a:r>
            <a:r>
              <a:rPr lang="de-CH" sz="2600" dirty="0" err="1"/>
              <a:t>the</a:t>
            </a:r>
            <a:r>
              <a:rPr lang="de-CH" sz="2600" dirty="0"/>
              <a:t> </a:t>
            </a:r>
            <a:r>
              <a:rPr lang="de-CH" sz="2600" dirty="0" err="1"/>
              <a:t>glans</a:t>
            </a:r>
            <a:r>
              <a:rPr lang="de-CH" sz="2600" dirty="0"/>
              <a:t> </a:t>
            </a:r>
            <a:r>
              <a:rPr lang="de-CH" sz="2600" dirty="0" err="1"/>
              <a:t>is</a:t>
            </a:r>
            <a:r>
              <a:rPr lang="de-CH" sz="2600" dirty="0"/>
              <a:t> </a:t>
            </a:r>
            <a:r>
              <a:rPr lang="de-CH" sz="2600" dirty="0" err="1"/>
              <a:t>free</a:t>
            </a:r>
            <a:r>
              <a:rPr lang="de-CH" sz="2600" dirty="0"/>
              <a:t> </a:t>
            </a:r>
            <a:r>
              <a:rPr lang="de-CH" sz="2600" dirty="0" err="1"/>
              <a:t>of</a:t>
            </a:r>
            <a:r>
              <a:rPr lang="de-CH" sz="2600" dirty="0"/>
              <a:t> </a:t>
            </a:r>
            <a:r>
              <a:rPr lang="de-CH" sz="2600" dirty="0" err="1"/>
              <a:t>prepuce</a:t>
            </a:r>
            <a:r>
              <a:rPr lang="de-CH" sz="2600" dirty="0"/>
              <a:t>, and </a:t>
            </a:r>
            <a:r>
              <a:rPr lang="de-CH" sz="2600" dirty="0" err="1"/>
              <a:t>features</a:t>
            </a:r>
            <a:r>
              <a:rPr lang="de-CH" sz="2600" dirty="0"/>
              <a:t> </a:t>
            </a:r>
            <a:r>
              <a:rPr lang="de-CH" sz="2600" dirty="0" err="1"/>
              <a:t>the</a:t>
            </a:r>
            <a:r>
              <a:rPr lang="de-CH" sz="2600" dirty="0"/>
              <a:t> external urethral </a:t>
            </a:r>
            <a:r>
              <a:rPr lang="de-CH" sz="2600" dirty="0" err="1"/>
              <a:t>orifice</a:t>
            </a:r>
            <a:r>
              <a:rPr lang="de-CH" sz="2600" dirty="0"/>
              <a:t>.</a:t>
            </a:r>
          </a:p>
          <a:p>
            <a:endParaRPr lang="de-CH" dirty="0"/>
          </a:p>
          <a:p>
            <a:endParaRPr lang="el-GR" dirty="0"/>
          </a:p>
        </p:txBody>
      </p:sp>
      <p:pic>
        <p:nvPicPr>
          <p:cNvPr id="5122" name="Picture 2" descr="Penis and male urethra">
            <a:extLst>
              <a:ext uri="{FF2B5EF4-FFF2-40B4-BE49-F238E27FC236}">
                <a16:creationId xmlns:a16="http://schemas.microsoft.com/office/drawing/2014/main" id="{50875894-C915-6F5E-C45D-9D26041D5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836712"/>
            <a:ext cx="5328592"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93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851694"/>
          </a:xfrm>
        </p:spPr>
        <p:txBody>
          <a:bodyPr>
            <a:normAutofit/>
          </a:bodyPr>
          <a:lstStyle/>
          <a:p>
            <a:pPr algn="ctr"/>
            <a:r>
              <a:rPr lang="en-US" sz="3200" dirty="0">
                <a:solidFill>
                  <a:srgbClr val="C00000"/>
                </a:solidFill>
              </a:rPr>
              <a:t>PENIS 1</a:t>
            </a:r>
            <a:r>
              <a:rPr lang="el-GR" sz="3200" dirty="0">
                <a:solidFill>
                  <a:srgbClr val="C00000"/>
                </a:solidFill>
              </a:rPr>
              <a:t>	</a:t>
            </a:r>
          </a:p>
        </p:txBody>
      </p:sp>
      <p:sp>
        <p:nvSpPr>
          <p:cNvPr id="4" name="Θέση κειμένου 3"/>
          <p:cNvSpPr>
            <a:spLocks noGrp="1"/>
          </p:cNvSpPr>
          <p:nvPr>
            <p:ph type="body" sz="half" idx="2"/>
          </p:nvPr>
        </p:nvSpPr>
        <p:spPr>
          <a:xfrm>
            <a:off x="107504" y="1435100"/>
            <a:ext cx="3358009" cy="5306268"/>
          </a:xfrm>
        </p:spPr>
        <p:txBody>
          <a:bodyPr>
            <a:normAutofit/>
          </a:bodyPr>
          <a:lstStyle/>
          <a:p>
            <a:endParaRPr lang="el-GR" sz="2400" dirty="0"/>
          </a:p>
          <a:p>
            <a:pPr marL="342900" indent="-342900">
              <a:buFont typeface="Arial" pitchFamily="34" charset="0"/>
              <a:buChar char="•"/>
            </a:pPr>
            <a:r>
              <a:rPr lang="en-US" sz="2400" dirty="0"/>
              <a:t>Skin</a:t>
            </a:r>
            <a:endParaRPr lang="el-GR" sz="2400" dirty="0"/>
          </a:p>
          <a:p>
            <a:endParaRPr lang="el-GR" sz="2400" dirty="0"/>
          </a:p>
          <a:p>
            <a:pPr marL="342900" indent="-342900">
              <a:buFont typeface="Arial" pitchFamily="34" charset="0"/>
              <a:buChar char="•"/>
            </a:pPr>
            <a:r>
              <a:rPr lang="en-US" sz="2400" dirty="0"/>
              <a:t>Dartos</a:t>
            </a:r>
            <a:endParaRPr lang="el-GR" sz="2400" dirty="0"/>
          </a:p>
          <a:p>
            <a:endParaRPr lang="el-GR" sz="2400" dirty="0"/>
          </a:p>
          <a:p>
            <a:pPr marL="342900" indent="-342900">
              <a:buFont typeface="Arial" pitchFamily="34" charset="0"/>
              <a:buChar char="•"/>
            </a:pPr>
            <a:r>
              <a:rPr lang="en-US" sz="2400" dirty="0"/>
              <a:t>Buck’s fascia</a:t>
            </a:r>
            <a:endParaRPr lang="el-GR" sz="2400" dirty="0"/>
          </a:p>
          <a:p>
            <a:endParaRPr lang="el-GR" sz="2400" dirty="0"/>
          </a:p>
          <a:p>
            <a:pPr marL="342900" indent="-342900">
              <a:buFont typeface="Arial" pitchFamily="34" charset="0"/>
              <a:buChar char="•"/>
            </a:pPr>
            <a:r>
              <a:rPr lang="en-US" sz="2400" dirty="0"/>
              <a:t>Cavernous bodies</a:t>
            </a:r>
            <a:endParaRPr lang="el-GR" sz="2400" dirty="0"/>
          </a:p>
          <a:p>
            <a:r>
              <a:rPr lang="el-GR" sz="2400" dirty="0"/>
              <a:t>       </a:t>
            </a:r>
            <a:r>
              <a:rPr lang="en-US" sz="2400" dirty="0"/>
              <a:t>two layers</a:t>
            </a:r>
            <a:endParaRPr lang="el-GR" sz="2400" dirty="0"/>
          </a:p>
          <a:p>
            <a:r>
              <a:rPr lang="el-GR" sz="2400" dirty="0"/>
              <a:t>        - </a:t>
            </a:r>
            <a:r>
              <a:rPr lang="en-US" sz="2400" dirty="0"/>
              <a:t>outer longitudinal</a:t>
            </a:r>
            <a:endParaRPr lang="el-GR" sz="2400" dirty="0"/>
          </a:p>
          <a:p>
            <a:r>
              <a:rPr lang="el-GR" sz="2400" dirty="0"/>
              <a:t>        - </a:t>
            </a:r>
            <a:r>
              <a:rPr lang="en-US" sz="2400" dirty="0"/>
              <a:t>inner circular</a:t>
            </a:r>
            <a:endParaRPr lang="el-GR" sz="2400" dirty="0"/>
          </a:p>
        </p:txBody>
      </p:sp>
      <p:pic>
        <p:nvPicPr>
          <p:cNvPr id="26626" name="Picture 2" descr="C:\Users\user\Documents\ΟΜΙΛΙΕΣ NEW\ANATOMIKH\ΓΕΝΝΗΤΙΚΟ FOTOS\img1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16632"/>
            <a:ext cx="590465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441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3008313" cy="709537"/>
          </a:xfrm>
        </p:spPr>
        <p:txBody>
          <a:bodyPr>
            <a:normAutofit/>
          </a:bodyPr>
          <a:lstStyle/>
          <a:p>
            <a:pPr algn="ctr"/>
            <a:r>
              <a:rPr lang="en-US" sz="3600" dirty="0">
                <a:solidFill>
                  <a:srgbClr val="C00000"/>
                </a:solidFill>
              </a:rPr>
              <a:t>PENIS 2</a:t>
            </a:r>
            <a:endParaRPr lang="el-GR" sz="3600" dirty="0">
              <a:solidFill>
                <a:srgbClr val="C00000"/>
              </a:solidFill>
            </a:endParaRPr>
          </a:p>
        </p:txBody>
      </p:sp>
      <p:sp>
        <p:nvSpPr>
          <p:cNvPr id="4" name="Θέση κειμένου 3"/>
          <p:cNvSpPr>
            <a:spLocks noGrp="1"/>
          </p:cNvSpPr>
          <p:nvPr>
            <p:ph type="body" sz="half" idx="2"/>
          </p:nvPr>
        </p:nvSpPr>
        <p:spPr>
          <a:xfrm>
            <a:off x="107504" y="1340768"/>
            <a:ext cx="3816424" cy="5184576"/>
          </a:xfrm>
        </p:spPr>
        <p:txBody>
          <a:bodyPr>
            <a:noAutofit/>
          </a:bodyPr>
          <a:lstStyle/>
          <a:p>
            <a:pPr marL="285750" indent="-285750">
              <a:buFont typeface="Arial" pitchFamily="34" charset="0"/>
              <a:buChar char="•"/>
            </a:pPr>
            <a:r>
              <a:rPr lang="en-US" sz="2400" dirty="0"/>
              <a:t>Cavernosal bodies (2) of the penis spongiosum body of the urethra</a:t>
            </a:r>
            <a:endParaRPr lang="el-GR" sz="2400" dirty="0"/>
          </a:p>
          <a:p>
            <a:pPr marL="285750" indent="-285750">
              <a:buFont typeface="Arial" pitchFamily="34" charset="0"/>
              <a:buChar char="•"/>
            </a:pPr>
            <a:endParaRPr lang="en-US" sz="2400" b="1" dirty="0"/>
          </a:p>
          <a:p>
            <a:pPr marL="285750" indent="-285750">
              <a:buFont typeface="Arial" pitchFamily="34" charset="0"/>
              <a:buChar char="•"/>
            </a:pPr>
            <a:r>
              <a:rPr lang="en-US" sz="2400" b="1" dirty="0"/>
              <a:t>Root</a:t>
            </a:r>
            <a:r>
              <a:rPr lang="el-GR" sz="2400" dirty="0"/>
              <a:t>:</a:t>
            </a:r>
            <a:r>
              <a:rPr lang="en-US" sz="2400" dirty="0"/>
              <a:t>  </a:t>
            </a:r>
            <a:r>
              <a:rPr lang="el-GR" sz="2400" dirty="0"/>
              <a:t>2 </a:t>
            </a:r>
            <a:r>
              <a:rPr lang="en-US" sz="2400" b="1" dirty="0" err="1"/>
              <a:t>crura</a:t>
            </a:r>
            <a:endParaRPr lang="el-GR" sz="2400" dirty="0"/>
          </a:p>
          <a:p>
            <a:r>
              <a:rPr lang="en-US" sz="2400" dirty="0"/>
              <a:t>	</a:t>
            </a:r>
            <a:r>
              <a:rPr lang="en-US" sz="2400" b="1" dirty="0"/>
              <a:t>bulb of the penis (urethra)</a:t>
            </a:r>
            <a:r>
              <a:rPr lang="el-GR" sz="2400" dirty="0"/>
              <a:t>  </a:t>
            </a:r>
          </a:p>
          <a:p>
            <a:r>
              <a:rPr lang="el-GR" sz="2400" b="1" dirty="0"/>
              <a:t> </a:t>
            </a:r>
            <a:r>
              <a:rPr lang="el-GR" sz="2400" dirty="0"/>
              <a:t> </a:t>
            </a:r>
          </a:p>
          <a:p>
            <a:pPr marL="285750" indent="-285750">
              <a:buFont typeface="Arial" pitchFamily="34" charset="0"/>
              <a:buChar char="•"/>
            </a:pPr>
            <a:r>
              <a:rPr lang="en-US" sz="2400" b="1" dirty="0"/>
              <a:t>Body </a:t>
            </a:r>
            <a:r>
              <a:rPr lang="el-GR" sz="2400" dirty="0"/>
              <a:t>: </a:t>
            </a:r>
            <a:r>
              <a:rPr lang="en-US" sz="2400" dirty="0"/>
              <a:t> corpora </a:t>
            </a:r>
            <a:r>
              <a:rPr lang="en-US" sz="2400" dirty="0" err="1"/>
              <a:t>cavernosa</a:t>
            </a:r>
            <a:r>
              <a:rPr lang="en-US" sz="2400" dirty="0"/>
              <a:t> 	  urethra, glans</a:t>
            </a:r>
          </a:p>
          <a:p>
            <a:pPr marL="285750" indent="-285750">
              <a:buFont typeface="Arial" pitchFamily="34" charset="0"/>
              <a:buChar char="•"/>
            </a:pPr>
            <a:endParaRPr lang="el-GR" sz="1800" dirty="0"/>
          </a:p>
        </p:txBody>
      </p:sp>
      <p:pic>
        <p:nvPicPr>
          <p:cNvPr id="10242" name="Picture 2" descr="C:\Users\user\Documents\ΟΜΙΛΙΕΣ NEW\ANATOMIKH\ΓΕΝΝΗΤΙΚΟ FOTOS\img1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589200"/>
            <a:ext cx="5256584" cy="593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694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1F3C5-1BE1-44F2-ECC6-1D6234646C0B}"/>
            </a:ext>
          </a:extLst>
        </p:cNvPr>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501178C7-C366-999E-B049-504D27FC847A}"/>
              </a:ext>
            </a:extLst>
          </p:cNvPr>
          <p:cNvPicPr>
            <a:picLocks noGrp="1" noChangeAspect="1"/>
          </p:cNvPicPr>
          <p:nvPr>
            <p:ph idx="1"/>
          </p:nvPr>
        </p:nvPicPr>
        <p:blipFill>
          <a:blip r:embed="rId2"/>
          <a:stretch>
            <a:fillRect/>
          </a:stretch>
        </p:blipFill>
        <p:spPr>
          <a:xfrm>
            <a:off x="1438113" y="68263"/>
            <a:ext cx="6267775" cy="6721475"/>
          </a:xfrm>
          <a:prstGeom prst="rect">
            <a:avLst/>
          </a:prstGeom>
          <a:noFill/>
        </p:spPr>
      </p:pic>
    </p:spTree>
    <p:extLst>
      <p:ext uri="{BB962C8B-B14F-4D97-AF65-F5344CB8AC3E}">
        <p14:creationId xmlns:p14="http://schemas.microsoft.com/office/powerpoint/2010/main" val="4051959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κειμένου"/>
          <p:cNvSpPr>
            <a:spLocks noGrp="1"/>
          </p:cNvSpPr>
          <p:nvPr>
            <p:ph type="body" sz="half" idx="2"/>
          </p:nvPr>
        </p:nvSpPr>
        <p:spPr/>
        <p:txBody>
          <a:bodyPr/>
          <a:lstStyle/>
          <a:p>
            <a:endParaRPr lang="el-GR"/>
          </a:p>
        </p:txBody>
      </p:sp>
      <p:pic>
        <p:nvPicPr>
          <p:cNvPr id="23554" name="Picture 2" descr="C:\Users\vassili1\Desktop\EIKONES KYPROS\26.jpg"/>
          <p:cNvPicPr>
            <a:picLocks noGrp="1" noChangeAspect="1" noChangeArrowheads="1"/>
          </p:cNvPicPr>
          <p:nvPr>
            <p:ph idx="1"/>
          </p:nvPr>
        </p:nvPicPr>
        <p:blipFill>
          <a:blip r:embed="rId2" cstate="print"/>
          <a:srcRect/>
          <a:stretch>
            <a:fillRect/>
          </a:stretch>
        </p:blipFill>
        <p:spPr bwMode="auto">
          <a:xfrm>
            <a:off x="457200" y="116632"/>
            <a:ext cx="7931224" cy="6285161"/>
          </a:xfrm>
          <a:prstGeom prst="rect">
            <a:avLst/>
          </a:prstGeom>
          <a:noFill/>
        </p:spPr>
      </p:pic>
    </p:spTree>
    <p:extLst>
      <p:ext uri="{BB962C8B-B14F-4D97-AF65-F5344CB8AC3E}">
        <p14:creationId xmlns:p14="http://schemas.microsoft.com/office/powerpoint/2010/main" val="2670334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7C1D08-E4A8-EA5D-808F-2333DBAB14AE}"/>
              </a:ext>
            </a:extLst>
          </p:cNvPr>
          <p:cNvSpPr>
            <a:spLocks noGrp="1"/>
          </p:cNvSpPr>
          <p:nvPr>
            <p:ph type="title"/>
          </p:nvPr>
        </p:nvSpPr>
        <p:spPr>
          <a:xfrm>
            <a:off x="395536" y="116632"/>
            <a:ext cx="8640960" cy="1368152"/>
          </a:xfrm>
        </p:spPr>
        <p:txBody>
          <a:bodyPr>
            <a:normAutofit/>
          </a:bodyPr>
          <a:lstStyle/>
          <a:p>
            <a:pPr algn="ctr"/>
            <a:r>
              <a:rPr lang="de-CH" sz="2800" b="1" dirty="0">
                <a:solidFill>
                  <a:schemeClr val="accent6">
                    <a:lumMod val="50000"/>
                  </a:schemeClr>
                </a:solidFill>
              </a:rPr>
              <a:t>Right </a:t>
            </a:r>
            <a:r>
              <a:rPr lang="de-CH" sz="2800" b="1" dirty="0" err="1">
                <a:solidFill>
                  <a:schemeClr val="accent6">
                    <a:lumMod val="50000"/>
                  </a:schemeClr>
                </a:solidFill>
              </a:rPr>
              <a:t>common</a:t>
            </a:r>
            <a:r>
              <a:rPr lang="de-CH" sz="2800" b="1" dirty="0">
                <a:solidFill>
                  <a:schemeClr val="accent6">
                    <a:lumMod val="50000"/>
                  </a:schemeClr>
                </a:solidFill>
              </a:rPr>
              <a:t> </a:t>
            </a:r>
            <a:r>
              <a:rPr lang="de-CH" sz="2800" b="1" dirty="0" err="1">
                <a:solidFill>
                  <a:schemeClr val="accent6">
                    <a:lumMod val="50000"/>
                  </a:schemeClr>
                </a:solidFill>
              </a:rPr>
              <a:t>iliac</a:t>
            </a:r>
            <a:r>
              <a:rPr lang="de-CH" sz="2800" b="1" dirty="0">
                <a:solidFill>
                  <a:schemeClr val="accent6">
                    <a:lumMod val="50000"/>
                  </a:schemeClr>
                </a:solidFill>
              </a:rPr>
              <a:t> </a:t>
            </a:r>
            <a:r>
              <a:rPr lang="de-CH" sz="2800" b="1" dirty="0" err="1">
                <a:solidFill>
                  <a:schemeClr val="accent6">
                    <a:lumMod val="50000"/>
                  </a:schemeClr>
                </a:solidFill>
              </a:rPr>
              <a:t>artery</a:t>
            </a:r>
            <a:r>
              <a:rPr lang="de-CH" sz="2800" b="1" dirty="0">
                <a:solidFill>
                  <a:schemeClr val="accent6">
                    <a:lumMod val="50000"/>
                  </a:schemeClr>
                </a:solidFill>
              </a:rPr>
              <a:t> –</a:t>
            </a:r>
            <a:r>
              <a:rPr lang="de-CH" sz="2800" b="1" dirty="0" err="1">
                <a:solidFill>
                  <a:schemeClr val="accent6">
                    <a:lumMod val="50000"/>
                  </a:schemeClr>
                </a:solidFill>
              </a:rPr>
              <a:t>vein</a:t>
            </a:r>
            <a:r>
              <a:rPr lang="de-CH" sz="2800" b="1" dirty="0">
                <a:solidFill>
                  <a:schemeClr val="accent6">
                    <a:lumMod val="50000"/>
                  </a:schemeClr>
                </a:solidFill>
              </a:rPr>
              <a:t>, </a:t>
            </a:r>
            <a:r>
              <a:rPr lang="de-CH" sz="2800" b="1" dirty="0" err="1">
                <a:solidFill>
                  <a:schemeClr val="accent6">
                    <a:lumMod val="50000"/>
                  </a:schemeClr>
                </a:solidFill>
              </a:rPr>
              <a:t>left</a:t>
            </a:r>
            <a:r>
              <a:rPr lang="de-CH" sz="2800" b="1" dirty="0">
                <a:solidFill>
                  <a:schemeClr val="accent6">
                    <a:lumMod val="50000"/>
                  </a:schemeClr>
                </a:solidFill>
              </a:rPr>
              <a:t> internal </a:t>
            </a:r>
            <a:r>
              <a:rPr lang="de-CH" sz="2800" b="1" dirty="0" err="1">
                <a:solidFill>
                  <a:schemeClr val="accent6">
                    <a:lumMod val="50000"/>
                  </a:schemeClr>
                </a:solidFill>
              </a:rPr>
              <a:t>iliac</a:t>
            </a:r>
            <a:r>
              <a:rPr lang="de-CH" sz="2800" b="1" dirty="0">
                <a:solidFill>
                  <a:schemeClr val="accent6">
                    <a:lumMod val="50000"/>
                  </a:schemeClr>
                </a:solidFill>
              </a:rPr>
              <a:t> </a:t>
            </a:r>
            <a:r>
              <a:rPr lang="de-CH" sz="2800" b="1" dirty="0" err="1">
                <a:solidFill>
                  <a:schemeClr val="accent6">
                    <a:lumMod val="50000"/>
                  </a:schemeClr>
                </a:solidFill>
              </a:rPr>
              <a:t>artery</a:t>
            </a:r>
            <a:r>
              <a:rPr lang="de-CH" sz="2800" b="1" dirty="0">
                <a:solidFill>
                  <a:schemeClr val="accent6">
                    <a:lumMod val="50000"/>
                  </a:schemeClr>
                </a:solidFill>
              </a:rPr>
              <a:t>, superior </a:t>
            </a:r>
            <a:r>
              <a:rPr lang="de-CH" sz="2800" b="1" dirty="0" err="1">
                <a:solidFill>
                  <a:schemeClr val="accent6">
                    <a:lumMod val="50000"/>
                  </a:schemeClr>
                </a:solidFill>
              </a:rPr>
              <a:t>anorectal</a:t>
            </a:r>
            <a:r>
              <a:rPr lang="de-CH" sz="2800" b="1" dirty="0">
                <a:solidFill>
                  <a:schemeClr val="accent6">
                    <a:lumMod val="50000"/>
                  </a:schemeClr>
                </a:solidFill>
              </a:rPr>
              <a:t> </a:t>
            </a:r>
            <a:r>
              <a:rPr lang="de-CH" sz="2800" b="1" dirty="0" err="1">
                <a:solidFill>
                  <a:schemeClr val="accent6">
                    <a:lumMod val="50000"/>
                  </a:schemeClr>
                </a:solidFill>
              </a:rPr>
              <a:t>artery</a:t>
            </a:r>
            <a:r>
              <a:rPr lang="de-CH" sz="2800" b="1" dirty="0">
                <a:solidFill>
                  <a:schemeClr val="accent6">
                    <a:lumMod val="50000"/>
                  </a:schemeClr>
                </a:solidFill>
              </a:rPr>
              <a:t>, median </a:t>
            </a:r>
            <a:r>
              <a:rPr lang="de-CH" sz="2800" b="1" dirty="0" err="1">
                <a:solidFill>
                  <a:schemeClr val="accent6">
                    <a:lumMod val="50000"/>
                  </a:schemeClr>
                </a:solidFill>
              </a:rPr>
              <a:t>sacral</a:t>
            </a:r>
            <a:r>
              <a:rPr lang="de-CH" sz="2800" b="1" dirty="0">
                <a:solidFill>
                  <a:schemeClr val="accent6">
                    <a:lumMod val="50000"/>
                  </a:schemeClr>
                </a:solidFill>
              </a:rPr>
              <a:t> </a:t>
            </a:r>
            <a:r>
              <a:rPr lang="de-CH" sz="2800" b="1" dirty="0" err="1">
                <a:solidFill>
                  <a:schemeClr val="accent6">
                    <a:lumMod val="50000"/>
                  </a:schemeClr>
                </a:solidFill>
              </a:rPr>
              <a:t>artery</a:t>
            </a:r>
            <a:r>
              <a:rPr lang="de-CH" sz="2800" b="1" dirty="0">
                <a:solidFill>
                  <a:schemeClr val="accent6">
                    <a:lumMod val="50000"/>
                  </a:schemeClr>
                </a:solidFill>
              </a:rPr>
              <a:t>, </a:t>
            </a:r>
            <a:endParaRPr lang="el-GR" sz="2800" b="1" dirty="0">
              <a:solidFill>
                <a:schemeClr val="accent6">
                  <a:lumMod val="50000"/>
                </a:schemeClr>
              </a:solidFill>
            </a:endParaRPr>
          </a:p>
        </p:txBody>
      </p:sp>
      <p:pic>
        <p:nvPicPr>
          <p:cNvPr id="18434" name="Picture 2" descr="Right common iliac artery (Arteria iliaca communis dextra); Image: Irina Münstermann">
            <a:extLst>
              <a:ext uri="{FF2B5EF4-FFF2-40B4-BE49-F238E27FC236}">
                <a16:creationId xmlns:a16="http://schemas.microsoft.com/office/drawing/2014/main" id="{13FB0721-CB24-AFBD-904F-EF8D881AD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3816424" cy="278611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Left internal iliac artery (Arteria iliaca interna sinistra); Image: Irina Münstermann">
            <a:extLst>
              <a:ext uri="{FF2B5EF4-FFF2-40B4-BE49-F238E27FC236}">
                <a16:creationId xmlns:a16="http://schemas.microsoft.com/office/drawing/2014/main" id="{C3DE46A7-AF90-5993-A5F6-0689AF705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268760"/>
            <a:ext cx="3816424" cy="278611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uperior anorectal artery (Arteria anorectalis superior); Image: Irina Münstermann">
            <a:extLst>
              <a:ext uri="{FF2B5EF4-FFF2-40B4-BE49-F238E27FC236}">
                <a16:creationId xmlns:a16="http://schemas.microsoft.com/office/drawing/2014/main" id="{52532B37-828E-B8DA-72B2-0CA58869FBA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7505" y="4149080"/>
            <a:ext cx="3816424" cy="2585609"/>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Median sacral artery (Arteria sacralis mediana); Image: Irina Münstermann">
            <a:extLst>
              <a:ext uri="{FF2B5EF4-FFF2-40B4-BE49-F238E27FC236}">
                <a16:creationId xmlns:a16="http://schemas.microsoft.com/office/drawing/2014/main" id="{87C2266E-9F04-B06F-ECF6-D7F405B81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070" y="4149080"/>
            <a:ext cx="381642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968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0AC74E-BDB1-F153-DC9D-43AD396FE7CC}"/>
              </a:ext>
            </a:extLst>
          </p:cNvPr>
          <p:cNvSpPr>
            <a:spLocks noGrp="1"/>
          </p:cNvSpPr>
          <p:nvPr>
            <p:ph type="title"/>
          </p:nvPr>
        </p:nvSpPr>
        <p:spPr>
          <a:xfrm>
            <a:off x="457200" y="-531440"/>
            <a:ext cx="8229600" cy="1949078"/>
          </a:xfrm>
        </p:spPr>
        <p:txBody>
          <a:bodyPr/>
          <a:lstStyle/>
          <a:p>
            <a:r>
              <a:rPr lang="en-US" b="1" dirty="0">
                <a:solidFill>
                  <a:srgbClr val="C00000"/>
                </a:solidFill>
              </a:rPr>
              <a:t>LIGAMENTS</a:t>
            </a:r>
            <a:endParaRPr lang="el-GR" b="1" dirty="0">
              <a:solidFill>
                <a:srgbClr val="C00000"/>
              </a:solidFill>
            </a:endParaRPr>
          </a:p>
        </p:txBody>
      </p:sp>
      <p:sp>
        <p:nvSpPr>
          <p:cNvPr id="3" name="Θέση περιεχομένου 2">
            <a:extLst>
              <a:ext uri="{FF2B5EF4-FFF2-40B4-BE49-F238E27FC236}">
                <a16:creationId xmlns:a16="http://schemas.microsoft.com/office/drawing/2014/main" id="{4800D3EC-F74A-18FA-1C84-90632AF71DF4}"/>
              </a:ext>
            </a:extLst>
          </p:cNvPr>
          <p:cNvSpPr>
            <a:spLocks noGrp="1"/>
          </p:cNvSpPr>
          <p:nvPr>
            <p:ph idx="1"/>
          </p:nvPr>
        </p:nvSpPr>
        <p:spPr>
          <a:xfrm>
            <a:off x="457200" y="836712"/>
            <a:ext cx="8229600" cy="6021288"/>
          </a:xfrm>
        </p:spPr>
        <p:txBody>
          <a:bodyPr>
            <a:normAutofit fontScale="92500" lnSpcReduction="20000"/>
          </a:bodyPr>
          <a:lstStyle/>
          <a:p>
            <a:pPr algn="just">
              <a:buFont typeface="Wingdings" pitchFamily="2" charset="2"/>
              <a:buChar char="ü"/>
            </a:pPr>
            <a:r>
              <a:rPr lang="en-US" dirty="0"/>
              <a:t>The penis is supported by two ligaments, the </a:t>
            </a:r>
            <a:r>
              <a:rPr lang="en-US" dirty="0" err="1">
                <a:solidFill>
                  <a:srgbClr val="C00000"/>
                </a:solidFill>
              </a:rPr>
              <a:t>fundiform</a:t>
            </a:r>
            <a:r>
              <a:rPr lang="en-US" dirty="0">
                <a:solidFill>
                  <a:srgbClr val="C00000"/>
                </a:solidFill>
              </a:rPr>
              <a:t> and the suspensory. </a:t>
            </a:r>
            <a:endParaRPr lang="el-GR" dirty="0">
              <a:solidFill>
                <a:srgbClr val="C00000"/>
              </a:solidFill>
            </a:endParaRPr>
          </a:p>
          <a:p>
            <a:pPr algn="just">
              <a:buFont typeface="Wingdings" pitchFamily="2" charset="2"/>
              <a:buChar char="ü"/>
            </a:pPr>
            <a:r>
              <a:rPr lang="en-US" dirty="0"/>
              <a:t>The </a:t>
            </a:r>
            <a:r>
              <a:rPr lang="en-US" b="1" u="sng" dirty="0" err="1">
                <a:solidFill>
                  <a:srgbClr val="C00000"/>
                </a:solidFill>
              </a:rPr>
              <a:t>fundiform</a:t>
            </a:r>
            <a:r>
              <a:rPr lang="en-US" b="1" u="sng" dirty="0">
                <a:solidFill>
                  <a:srgbClr val="C00000"/>
                </a:solidFill>
              </a:rPr>
              <a:t> ligament </a:t>
            </a:r>
            <a:r>
              <a:rPr lang="en-US" dirty="0"/>
              <a:t>is a downward continuation of the </a:t>
            </a:r>
            <a:r>
              <a:rPr lang="en-US" u="sng" dirty="0"/>
              <a:t>superficial fasciae of Camper and Scarpa</a:t>
            </a:r>
            <a:r>
              <a:rPr lang="en-US" dirty="0"/>
              <a:t>, which lose their individual identity as they merge to form the </a:t>
            </a:r>
            <a:r>
              <a:rPr lang="en-US" dirty="0" err="1"/>
              <a:t>fundiform</a:t>
            </a:r>
            <a:r>
              <a:rPr lang="en-US" dirty="0"/>
              <a:t> ligament. When approaching the penile dorsum, it splits, surrounds the body of the penis, and unites at the penile ventral area with the scrotal septum.</a:t>
            </a:r>
            <a:endParaRPr lang="el-GR" dirty="0"/>
          </a:p>
          <a:p>
            <a:pPr algn="just">
              <a:buFont typeface="Wingdings" pitchFamily="2" charset="2"/>
              <a:buChar char="ü"/>
            </a:pPr>
            <a:r>
              <a:rPr lang="en-US" b="1" u="sng" dirty="0">
                <a:solidFill>
                  <a:srgbClr val="C00000"/>
                </a:solidFill>
              </a:rPr>
              <a:t>The suspensory ligament </a:t>
            </a:r>
            <a:r>
              <a:rPr lang="en-US" dirty="0"/>
              <a:t>under and deep to the </a:t>
            </a:r>
            <a:r>
              <a:rPr lang="en-US" dirty="0" err="1"/>
              <a:t>fundiform</a:t>
            </a:r>
            <a:r>
              <a:rPr lang="en-US" dirty="0"/>
              <a:t> ligament </a:t>
            </a:r>
            <a:r>
              <a:rPr lang="en-US" u="sng" dirty="0"/>
              <a:t>arises from the fascia of Gallaudet (deep fascia of the abdominal wall) </a:t>
            </a:r>
            <a:r>
              <a:rPr lang="en-US" dirty="0"/>
              <a:t>and from the frontal aspect of the pubic bone and the symphysis, blending below with the </a:t>
            </a:r>
            <a:r>
              <a:rPr lang="en-US" u="sng" dirty="0"/>
              <a:t>deep penile fascia </a:t>
            </a:r>
            <a:r>
              <a:rPr lang="en-US" dirty="0"/>
              <a:t>on each side.</a:t>
            </a:r>
          </a:p>
          <a:p>
            <a:endParaRPr lang="en-US" dirty="0"/>
          </a:p>
          <a:p>
            <a:endParaRPr lang="el-GR" dirty="0"/>
          </a:p>
        </p:txBody>
      </p:sp>
    </p:spTree>
    <p:extLst>
      <p:ext uri="{BB962C8B-B14F-4D97-AF65-F5344CB8AC3E}">
        <p14:creationId xmlns:p14="http://schemas.microsoft.com/office/powerpoint/2010/main" val="8472294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4" name="3 - Θέση κειμένου"/>
          <p:cNvSpPr>
            <a:spLocks noGrp="1"/>
          </p:cNvSpPr>
          <p:nvPr>
            <p:ph type="body" sz="half" idx="2"/>
          </p:nvPr>
        </p:nvSpPr>
        <p:spPr/>
        <p:txBody>
          <a:bodyPr/>
          <a:lstStyle/>
          <a:p>
            <a:endParaRPr lang="el-GR"/>
          </a:p>
        </p:txBody>
      </p:sp>
      <p:pic>
        <p:nvPicPr>
          <p:cNvPr id="24578" name="Picture 2" descr="C:\Users\vassili1\Desktop\EIKONES KYPROS\27.jpg"/>
          <p:cNvPicPr>
            <a:picLocks noGrp="1" noChangeAspect="1" noChangeArrowheads="1"/>
          </p:cNvPicPr>
          <p:nvPr>
            <p:ph idx="1"/>
          </p:nvPr>
        </p:nvPicPr>
        <p:blipFill>
          <a:blip r:embed="rId2" cstate="print"/>
          <a:srcRect/>
          <a:stretch>
            <a:fillRect/>
          </a:stretch>
        </p:blipFill>
        <p:spPr bwMode="auto">
          <a:xfrm>
            <a:off x="323528" y="116632"/>
            <a:ext cx="8496944" cy="6264696"/>
          </a:xfrm>
          <a:prstGeom prst="rect">
            <a:avLst/>
          </a:prstGeom>
          <a:noFill/>
        </p:spPr>
      </p:pic>
    </p:spTree>
    <p:extLst>
      <p:ext uri="{BB962C8B-B14F-4D97-AF65-F5344CB8AC3E}">
        <p14:creationId xmlns:p14="http://schemas.microsoft.com/office/powerpoint/2010/main" val="5599061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EB84584D-F84D-B2A6-3AFA-1D24C3960E98}"/>
              </a:ext>
            </a:extLst>
          </p:cNvPr>
          <p:cNvPicPr>
            <a:picLocks noGrp="1" noChangeAspect="1"/>
          </p:cNvPicPr>
          <p:nvPr>
            <p:ph idx="1"/>
          </p:nvPr>
        </p:nvPicPr>
        <p:blipFill>
          <a:blip r:embed="rId2"/>
          <a:stretch>
            <a:fillRect/>
          </a:stretch>
        </p:blipFill>
        <p:spPr>
          <a:xfrm>
            <a:off x="422942" y="68263"/>
            <a:ext cx="8298117" cy="6721475"/>
          </a:xfrm>
          <a:prstGeom prst="rect">
            <a:avLst/>
          </a:prstGeom>
          <a:noFill/>
        </p:spPr>
      </p:pic>
    </p:spTree>
    <p:extLst>
      <p:ext uri="{BB962C8B-B14F-4D97-AF65-F5344CB8AC3E}">
        <p14:creationId xmlns:p14="http://schemas.microsoft.com/office/powerpoint/2010/main" val="13915556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16CEB6-309B-44C1-734B-AF9E4D0DA943}"/>
              </a:ext>
            </a:extLst>
          </p:cNvPr>
          <p:cNvSpPr>
            <a:spLocks noGrp="1"/>
          </p:cNvSpPr>
          <p:nvPr>
            <p:ph type="title"/>
          </p:nvPr>
        </p:nvSpPr>
        <p:spPr>
          <a:xfrm>
            <a:off x="539552" y="-459432"/>
            <a:ext cx="8604448" cy="1584176"/>
          </a:xfrm>
        </p:spPr>
        <p:txBody>
          <a:bodyPr/>
          <a:lstStyle/>
          <a:p>
            <a:pPr algn="ctr"/>
            <a:r>
              <a:rPr lang="de-CH" b="1" dirty="0">
                <a:solidFill>
                  <a:schemeClr val="accent6">
                    <a:lumMod val="50000"/>
                  </a:schemeClr>
                </a:solidFill>
              </a:rPr>
              <a:t>Penis - </a:t>
            </a:r>
            <a:r>
              <a:rPr lang="de-CH" b="1" dirty="0" err="1">
                <a:solidFill>
                  <a:schemeClr val="accent6">
                    <a:lumMod val="50000"/>
                  </a:schemeClr>
                </a:solidFill>
              </a:rPr>
              <a:t>Neurovasculature</a:t>
            </a:r>
            <a:endParaRPr lang="el-GR" b="1" dirty="0">
              <a:solidFill>
                <a:schemeClr val="accent6">
                  <a:lumMod val="50000"/>
                </a:schemeClr>
              </a:solidFill>
            </a:endParaRPr>
          </a:p>
        </p:txBody>
      </p:sp>
      <p:sp>
        <p:nvSpPr>
          <p:cNvPr id="3" name="Θέση περιεχομένου 2">
            <a:extLst>
              <a:ext uri="{FF2B5EF4-FFF2-40B4-BE49-F238E27FC236}">
                <a16:creationId xmlns:a16="http://schemas.microsoft.com/office/drawing/2014/main" id="{02F20658-3932-DEF4-EA7B-DFD5F66EF29E}"/>
              </a:ext>
            </a:extLst>
          </p:cNvPr>
          <p:cNvSpPr>
            <a:spLocks noGrp="1"/>
          </p:cNvSpPr>
          <p:nvPr>
            <p:ph idx="1"/>
          </p:nvPr>
        </p:nvSpPr>
        <p:spPr>
          <a:xfrm>
            <a:off x="179512" y="908720"/>
            <a:ext cx="4320480" cy="5832648"/>
          </a:xfrm>
        </p:spPr>
        <p:txBody>
          <a:bodyPr>
            <a:normAutofit fontScale="92500"/>
          </a:bodyPr>
          <a:lstStyle/>
          <a:p>
            <a:pPr algn="just"/>
            <a:r>
              <a:rPr lang="de-CH" sz="2400" dirty="0"/>
              <a:t>The </a:t>
            </a:r>
            <a:r>
              <a:rPr lang="de-CH" sz="2400" dirty="0" err="1"/>
              <a:t>penis</a:t>
            </a:r>
            <a:r>
              <a:rPr lang="de-CH" sz="2400" dirty="0"/>
              <a:t> </a:t>
            </a:r>
            <a:r>
              <a:rPr lang="de-CH" sz="2400" dirty="0" err="1"/>
              <a:t>is</a:t>
            </a:r>
            <a:r>
              <a:rPr lang="de-CH" sz="2400" dirty="0"/>
              <a:t> </a:t>
            </a:r>
            <a:r>
              <a:rPr lang="de-CH" sz="2400" dirty="0" err="1"/>
              <a:t>supplied</a:t>
            </a:r>
            <a:r>
              <a:rPr lang="de-CH" sz="2400" dirty="0"/>
              <a:t> </a:t>
            </a:r>
            <a:r>
              <a:rPr lang="de-CH" sz="2400" dirty="0" err="1"/>
              <a:t>by</a:t>
            </a:r>
            <a:r>
              <a:rPr lang="de-CH" sz="2400" dirty="0"/>
              <a:t> </a:t>
            </a:r>
            <a:r>
              <a:rPr lang="de-CH" sz="2400" dirty="0" err="1"/>
              <a:t>branches</a:t>
            </a:r>
            <a:r>
              <a:rPr lang="de-CH" sz="2400" dirty="0"/>
              <a:t> </a:t>
            </a:r>
            <a:r>
              <a:rPr lang="de-CH" sz="2400" dirty="0" err="1"/>
              <a:t>of</a:t>
            </a:r>
            <a:r>
              <a:rPr lang="de-CH" sz="2400" dirty="0"/>
              <a:t> </a:t>
            </a:r>
            <a:r>
              <a:rPr lang="de-CH" sz="2400" b="1" u="sng" dirty="0" err="1">
                <a:solidFill>
                  <a:schemeClr val="accent6">
                    <a:lumMod val="50000"/>
                  </a:schemeClr>
                </a:solidFill>
              </a:rPr>
              <a:t>the</a:t>
            </a:r>
            <a:r>
              <a:rPr lang="de-CH" sz="2400" b="1" u="sng" dirty="0">
                <a:solidFill>
                  <a:schemeClr val="accent6">
                    <a:lumMod val="50000"/>
                  </a:schemeClr>
                </a:solidFill>
              </a:rPr>
              <a:t> internal </a:t>
            </a:r>
            <a:r>
              <a:rPr lang="de-CH" sz="2400" b="1" u="sng" dirty="0" err="1">
                <a:solidFill>
                  <a:schemeClr val="accent6">
                    <a:lumMod val="50000"/>
                  </a:schemeClr>
                </a:solidFill>
              </a:rPr>
              <a:t>pudendal</a:t>
            </a:r>
            <a:r>
              <a:rPr lang="de-CH" sz="2400" b="1" u="sng" dirty="0">
                <a:solidFill>
                  <a:schemeClr val="accent6">
                    <a:lumMod val="50000"/>
                  </a:schemeClr>
                </a:solidFill>
              </a:rPr>
              <a:t> </a:t>
            </a:r>
            <a:r>
              <a:rPr lang="de-CH" sz="2400" b="1" u="sng" dirty="0" err="1">
                <a:solidFill>
                  <a:schemeClr val="accent6">
                    <a:lumMod val="50000"/>
                  </a:schemeClr>
                </a:solidFill>
              </a:rPr>
              <a:t>artery</a:t>
            </a:r>
            <a:r>
              <a:rPr lang="de-CH" sz="2400" dirty="0"/>
              <a:t>, </a:t>
            </a:r>
            <a:r>
              <a:rPr lang="de-CH" sz="2400" dirty="0" err="1"/>
              <a:t>while</a:t>
            </a:r>
            <a:r>
              <a:rPr lang="de-CH" sz="2400" dirty="0"/>
              <a:t> </a:t>
            </a:r>
            <a:r>
              <a:rPr lang="de-CH" sz="2400" dirty="0" err="1"/>
              <a:t>venous</a:t>
            </a:r>
            <a:r>
              <a:rPr lang="de-CH" sz="2400" dirty="0"/>
              <a:t> </a:t>
            </a:r>
            <a:r>
              <a:rPr lang="de-CH" sz="2400" dirty="0" err="1"/>
              <a:t>blood</a:t>
            </a:r>
            <a:r>
              <a:rPr lang="de-CH" sz="2400" dirty="0"/>
              <a:t> </a:t>
            </a:r>
            <a:r>
              <a:rPr lang="de-CH" sz="2400" dirty="0" err="1"/>
              <a:t>is</a:t>
            </a:r>
            <a:r>
              <a:rPr lang="de-CH" sz="2400" dirty="0"/>
              <a:t> </a:t>
            </a:r>
            <a:r>
              <a:rPr lang="de-CH" sz="2400" dirty="0" err="1"/>
              <a:t>conveyed</a:t>
            </a:r>
            <a:r>
              <a:rPr lang="de-CH" sz="2400" dirty="0"/>
              <a:t> </a:t>
            </a:r>
            <a:r>
              <a:rPr lang="de-CH" sz="2400" dirty="0" err="1"/>
              <a:t>by</a:t>
            </a:r>
            <a:r>
              <a:rPr lang="de-CH" sz="2400" dirty="0"/>
              <a:t> </a:t>
            </a:r>
            <a:r>
              <a:rPr lang="de-CH" sz="2400" dirty="0" err="1"/>
              <a:t>the</a:t>
            </a:r>
            <a:r>
              <a:rPr lang="de-CH" sz="2400" dirty="0"/>
              <a:t> </a:t>
            </a:r>
            <a:r>
              <a:rPr lang="de-CH" sz="2400" b="1" dirty="0" err="1">
                <a:solidFill>
                  <a:schemeClr val="accent6">
                    <a:lumMod val="50000"/>
                  </a:schemeClr>
                </a:solidFill>
              </a:rPr>
              <a:t>superficial</a:t>
            </a:r>
            <a:r>
              <a:rPr lang="de-CH" sz="2400" b="1" dirty="0">
                <a:solidFill>
                  <a:schemeClr val="accent6">
                    <a:lumMod val="50000"/>
                  </a:schemeClr>
                </a:solidFill>
              </a:rPr>
              <a:t> external </a:t>
            </a:r>
            <a:r>
              <a:rPr lang="de-CH" sz="2400" b="1" dirty="0" err="1">
                <a:solidFill>
                  <a:schemeClr val="accent6">
                    <a:lumMod val="50000"/>
                  </a:schemeClr>
                </a:solidFill>
              </a:rPr>
              <a:t>pudendal</a:t>
            </a:r>
            <a:r>
              <a:rPr lang="de-CH" sz="2400" b="1" dirty="0">
                <a:solidFill>
                  <a:schemeClr val="accent6">
                    <a:lumMod val="50000"/>
                  </a:schemeClr>
                </a:solidFill>
              </a:rPr>
              <a:t> </a:t>
            </a:r>
            <a:r>
              <a:rPr lang="de-CH" sz="2400" b="1" dirty="0" err="1">
                <a:solidFill>
                  <a:schemeClr val="accent6">
                    <a:lumMod val="50000"/>
                  </a:schemeClr>
                </a:solidFill>
              </a:rPr>
              <a:t>vein</a:t>
            </a:r>
            <a:r>
              <a:rPr lang="de-CH" sz="2400" b="1" dirty="0">
                <a:solidFill>
                  <a:schemeClr val="accent6">
                    <a:lumMod val="50000"/>
                  </a:schemeClr>
                </a:solidFill>
              </a:rPr>
              <a:t>. </a:t>
            </a:r>
            <a:r>
              <a:rPr lang="de-CH" sz="2400" dirty="0"/>
              <a:t>Innervation </a:t>
            </a:r>
            <a:r>
              <a:rPr lang="de-CH" sz="2400" dirty="0" err="1"/>
              <a:t>of</a:t>
            </a:r>
            <a:r>
              <a:rPr lang="de-CH" sz="2400" dirty="0"/>
              <a:t> </a:t>
            </a:r>
            <a:r>
              <a:rPr lang="de-CH" sz="2400" dirty="0" err="1"/>
              <a:t>the</a:t>
            </a:r>
            <a:r>
              <a:rPr lang="de-CH" sz="2400" dirty="0"/>
              <a:t> </a:t>
            </a:r>
            <a:r>
              <a:rPr lang="de-CH" sz="2400" dirty="0" err="1"/>
              <a:t>penis</a:t>
            </a:r>
            <a:r>
              <a:rPr lang="de-CH" sz="2400" dirty="0"/>
              <a:t> </a:t>
            </a:r>
            <a:r>
              <a:rPr lang="de-CH" sz="2400" dirty="0" err="1"/>
              <a:t>is</a:t>
            </a:r>
            <a:r>
              <a:rPr lang="de-CH" sz="2400" dirty="0"/>
              <a:t> </a:t>
            </a:r>
            <a:r>
              <a:rPr lang="de-CH" sz="2400" dirty="0" err="1"/>
              <a:t>handled</a:t>
            </a:r>
            <a:r>
              <a:rPr lang="de-CH" sz="2400" dirty="0"/>
              <a:t> </a:t>
            </a:r>
            <a:r>
              <a:rPr lang="de-CH" sz="2400" dirty="0" err="1"/>
              <a:t>by</a:t>
            </a:r>
            <a:r>
              <a:rPr lang="de-CH" sz="2400" dirty="0"/>
              <a:t> </a:t>
            </a:r>
            <a:r>
              <a:rPr lang="de-CH" sz="2400" dirty="0" err="1"/>
              <a:t>three</a:t>
            </a:r>
            <a:r>
              <a:rPr lang="de-CH" sz="2400" dirty="0"/>
              <a:t> </a:t>
            </a:r>
            <a:r>
              <a:rPr lang="de-CH" sz="2400" dirty="0" err="1"/>
              <a:t>major</a:t>
            </a:r>
            <a:r>
              <a:rPr lang="de-CH" sz="2400" dirty="0"/>
              <a:t> </a:t>
            </a:r>
            <a:r>
              <a:rPr lang="de-CH" sz="2400" dirty="0" err="1"/>
              <a:t>nerves</a:t>
            </a:r>
            <a:r>
              <a:rPr lang="de-CH" sz="2400" dirty="0"/>
              <a:t>:</a:t>
            </a:r>
          </a:p>
          <a:p>
            <a:pPr algn="just"/>
            <a:r>
              <a:rPr lang="de-CH" sz="2400" b="1" u="sng" dirty="0" err="1">
                <a:solidFill>
                  <a:schemeClr val="accent6">
                    <a:lumMod val="50000"/>
                  </a:schemeClr>
                </a:solidFill>
              </a:rPr>
              <a:t>Pudendal</a:t>
            </a:r>
            <a:r>
              <a:rPr lang="de-CH" sz="2400" b="1" u="sng" dirty="0">
                <a:solidFill>
                  <a:schemeClr val="accent6">
                    <a:lumMod val="50000"/>
                  </a:schemeClr>
                </a:solidFill>
              </a:rPr>
              <a:t> nerve </a:t>
            </a:r>
            <a:r>
              <a:rPr lang="de-CH" sz="2400" dirty="0"/>
              <a:t>- </a:t>
            </a:r>
            <a:r>
              <a:rPr lang="de-CH" sz="2400" dirty="0" err="1"/>
              <a:t>provides</a:t>
            </a:r>
            <a:r>
              <a:rPr lang="de-CH" sz="2400" dirty="0"/>
              <a:t> </a:t>
            </a:r>
            <a:r>
              <a:rPr lang="de-CH" sz="2400" dirty="0" err="1"/>
              <a:t>sensory</a:t>
            </a:r>
            <a:r>
              <a:rPr lang="de-CH" sz="2400" dirty="0"/>
              <a:t> and </a:t>
            </a:r>
            <a:r>
              <a:rPr lang="de-CH" sz="2400" dirty="0" err="1"/>
              <a:t>sympathetic</a:t>
            </a:r>
            <a:r>
              <a:rPr lang="de-CH" sz="2400" dirty="0"/>
              <a:t> </a:t>
            </a:r>
            <a:r>
              <a:rPr lang="de-CH" sz="2400" dirty="0" err="1"/>
              <a:t>input</a:t>
            </a:r>
            <a:r>
              <a:rPr lang="de-CH" sz="2400" dirty="0"/>
              <a:t> </a:t>
            </a:r>
            <a:r>
              <a:rPr lang="de-CH" sz="2400" dirty="0" err="1"/>
              <a:t>involved</a:t>
            </a:r>
            <a:r>
              <a:rPr lang="de-CH" sz="2400" dirty="0"/>
              <a:t> in </a:t>
            </a:r>
            <a:r>
              <a:rPr lang="de-CH" sz="2400" dirty="0" err="1"/>
              <a:t>ejaculation</a:t>
            </a:r>
            <a:endParaRPr lang="de-CH" sz="2400" dirty="0"/>
          </a:p>
          <a:p>
            <a:pPr algn="just"/>
            <a:r>
              <a:rPr lang="de-CH" sz="2400" b="1" u="sng" dirty="0" err="1">
                <a:solidFill>
                  <a:schemeClr val="accent6">
                    <a:lumMod val="50000"/>
                  </a:schemeClr>
                </a:solidFill>
              </a:rPr>
              <a:t>Pelvic</a:t>
            </a:r>
            <a:r>
              <a:rPr lang="de-CH" sz="2400" b="1" u="sng" dirty="0">
                <a:solidFill>
                  <a:schemeClr val="accent6">
                    <a:lumMod val="50000"/>
                  </a:schemeClr>
                </a:solidFill>
              </a:rPr>
              <a:t> </a:t>
            </a:r>
            <a:r>
              <a:rPr lang="de-CH" sz="2400" b="1" u="sng" dirty="0" err="1">
                <a:solidFill>
                  <a:schemeClr val="accent6">
                    <a:lumMod val="50000"/>
                  </a:schemeClr>
                </a:solidFill>
              </a:rPr>
              <a:t>splanchnic</a:t>
            </a:r>
            <a:r>
              <a:rPr lang="de-CH" sz="2400" b="1" u="sng" dirty="0">
                <a:solidFill>
                  <a:schemeClr val="accent6">
                    <a:lumMod val="50000"/>
                  </a:schemeClr>
                </a:solidFill>
              </a:rPr>
              <a:t> </a:t>
            </a:r>
            <a:r>
              <a:rPr lang="de-CH" sz="2400" b="1" u="sng" dirty="0" err="1">
                <a:solidFill>
                  <a:schemeClr val="accent6">
                    <a:lumMod val="50000"/>
                  </a:schemeClr>
                </a:solidFill>
              </a:rPr>
              <a:t>nerves</a:t>
            </a:r>
            <a:r>
              <a:rPr lang="de-CH" sz="2400" b="1" u="sng" dirty="0">
                <a:solidFill>
                  <a:schemeClr val="accent6">
                    <a:lumMod val="50000"/>
                  </a:schemeClr>
                </a:solidFill>
              </a:rPr>
              <a:t> </a:t>
            </a:r>
            <a:r>
              <a:rPr lang="de-CH" sz="2400" dirty="0"/>
              <a:t>- </a:t>
            </a:r>
            <a:r>
              <a:rPr lang="de-CH" sz="2400" dirty="0" err="1"/>
              <a:t>provide</a:t>
            </a:r>
            <a:r>
              <a:rPr lang="de-CH" sz="2400" dirty="0"/>
              <a:t> </a:t>
            </a:r>
            <a:r>
              <a:rPr lang="de-CH" sz="2400" dirty="0" err="1"/>
              <a:t>parasympathetic</a:t>
            </a:r>
            <a:r>
              <a:rPr lang="de-CH" sz="2400" dirty="0"/>
              <a:t> </a:t>
            </a:r>
            <a:r>
              <a:rPr lang="de-CH" sz="2400" dirty="0" err="1"/>
              <a:t>innervation</a:t>
            </a:r>
            <a:r>
              <a:rPr lang="de-CH" sz="2400" dirty="0"/>
              <a:t> </a:t>
            </a:r>
            <a:r>
              <a:rPr lang="de-CH" sz="2400" dirty="0" err="1"/>
              <a:t>involved</a:t>
            </a:r>
            <a:r>
              <a:rPr lang="de-CH" sz="2400" dirty="0"/>
              <a:t> in </a:t>
            </a:r>
            <a:r>
              <a:rPr lang="de-CH" sz="2400" dirty="0" err="1"/>
              <a:t>erectile</a:t>
            </a:r>
            <a:r>
              <a:rPr lang="de-CH" sz="2400" dirty="0"/>
              <a:t> </a:t>
            </a:r>
            <a:r>
              <a:rPr lang="de-CH" sz="2400" dirty="0" err="1"/>
              <a:t>function</a:t>
            </a:r>
            <a:r>
              <a:rPr lang="de-CH" sz="2400" dirty="0"/>
              <a:t> via </a:t>
            </a:r>
            <a:r>
              <a:rPr lang="de-CH" sz="2400" dirty="0" err="1"/>
              <a:t>the</a:t>
            </a:r>
            <a:r>
              <a:rPr lang="de-CH" sz="2400" dirty="0"/>
              <a:t> </a:t>
            </a:r>
            <a:r>
              <a:rPr lang="de-CH" sz="2400" dirty="0" err="1"/>
              <a:t>prostatic</a:t>
            </a:r>
            <a:r>
              <a:rPr lang="de-CH" sz="2400" dirty="0"/>
              <a:t> </a:t>
            </a:r>
            <a:r>
              <a:rPr lang="de-CH" sz="2400" dirty="0" err="1"/>
              <a:t>plexus</a:t>
            </a:r>
            <a:endParaRPr lang="de-CH" sz="2400" dirty="0"/>
          </a:p>
          <a:p>
            <a:pPr algn="just"/>
            <a:r>
              <a:rPr lang="de-CH" sz="2400" b="1" u="sng" dirty="0" err="1">
                <a:solidFill>
                  <a:schemeClr val="accent6">
                    <a:lumMod val="50000"/>
                  </a:schemeClr>
                </a:solidFill>
              </a:rPr>
              <a:t>Ilioinguinal</a:t>
            </a:r>
            <a:r>
              <a:rPr lang="de-CH" sz="2400" b="1" u="sng" dirty="0">
                <a:solidFill>
                  <a:schemeClr val="accent6">
                    <a:lumMod val="50000"/>
                  </a:schemeClr>
                </a:solidFill>
              </a:rPr>
              <a:t> nerve </a:t>
            </a:r>
            <a:r>
              <a:rPr lang="de-CH" sz="2400" dirty="0"/>
              <a:t>- </a:t>
            </a:r>
            <a:r>
              <a:rPr lang="de-CH" sz="2400" dirty="0" err="1"/>
              <a:t>supplies</a:t>
            </a:r>
            <a:r>
              <a:rPr lang="de-CH" sz="2400" dirty="0"/>
              <a:t> </a:t>
            </a:r>
            <a:r>
              <a:rPr lang="de-CH" sz="2400" dirty="0" err="1"/>
              <a:t>the</a:t>
            </a:r>
            <a:r>
              <a:rPr lang="de-CH" sz="2400" dirty="0"/>
              <a:t> </a:t>
            </a:r>
            <a:r>
              <a:rPr lang="de-CH" sz="2400" dirty="0" err="1"/>
              <a:t>skin</a:t>
            </a:r>
            <a:r>
              <a:rPr lang="de-CH" sz="2400" dirty="0"/>
              <a:t> </a:t>
            </a:r>
            <a:r>
              <a:rPr lang="de-CH" sz="2400" dirty="0" err="1"/>
              <a:t>of</a:t>
            </a:r>
            <a:r>
              <a:rPr lang="de-CH" sz="2400" dirty="0"/>
              <a:t> </a:t>
            </a:r>
            <a:r>
              <a:rPr lang="de-CH" sz="2400" dirty="0" err="1"/>
              <a:t>the</a:t>
            </a:r>
            <a:r>
              <a:rPr lang="de-CH" sz="2400" dirty="0"/>
              <a:t> penile root</a:t>
            </a:r>
          </a:p>
          <a:p>
            <a:endParaRPr lang="el-GR" dirty="0"/>
          </a:p>
        </p:txBody>
      </p:sp>
      <p:pic>
        <p:nvPicPr>
          <p:cNvPr id="6146" name="Picture 2" descr="Internal pudendal artery (Arteria pudenda interna); Image: Irina Münstermann">
            <a:extLst>
              <a:ext uri="{FF2B5EF4-FFF2-40B4-BE49-F238E27FC236}">
                <a16:creationId xmlns:a16="http://schemas.microsoft.com/office/drawing/2014/main" id="{9A49C0BA-FF5A-2E8B-43F8-28BE241AF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908720"/>
            <a:ext cx="4392489"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97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C801B2-7F02-3CA3-C4EB-0FA4F587A6E9}"/>
              </a:ext>
            </a:extLst>
          </p:cNvPr>
          <p:cNvSpPr>
            <a:spLocks noGrp="1"/>
          </p:cNvSpPr>
          <p:nvPr>
            <p:ph type="title"/>
          </p:nvPr>
        </p:nvSpPr>
        <p:spPr>
          <a:xfrm>
            <a:off x="137220" y="0"/>
            <a:ext cx="8869560" cy="1412776"/>
          </a:xfrm>
        </p:spPr>
        <p:txBody>
          <a:bodyPr>
            <a:normAutofit fontScale="90000"/>
          </a:bodyPr>
          <a:lstStyle/>
          <a:p>
            <a:pPr algn="ctr"/>
            <a:r>
              <a:rPr lang="de-CH" b="1" dirty="0" err="1">
                <a:solidFill>
                  <a:schemeClr val="accent6">
                    <a:lumMod val="50000"/>
                  </a:schemeClr>
                </a:solidFill>
              </a:rPr>
              <a:t>Pelvic</a:t>
            </a:r>
            <a:r>
              <a:rPr lang="de-CH" b="1" dirty="0">
                <a:solidFill>
                  <a:schemeClr val="accent6">
                    <a:lumMod val="50000"/>
                  </a:schemeClr>
                </a:solidFill>
              </a:rPr>
              <a:t> </a:t>
            </a:r>
            <a:r>
              <a:rPr lang="de-CH" b="1" dirty="0" err="1">
                <a:solidFill>
                  <a:schemeClr val="accent6">
                    <a:lumMod val="50000"/>
                  </a:schemeClr>
                </a:solidFill>
              </a:rPr>
              <a:t>splachnic</a:t>
            </a:r>
            <a:r>
              <a:rPr lang="de-CH" b="1" dirty="0">
                <a:solidFill>
                  <a:schemeClr val="accent6">
                    <a:lumMod val="50000"/>
                  </a:schemeClr>
                </a:solidFill>
              </a:rPr>
              <a:t> </a:t>
            </a:r>
            <a:r>
              <a:rPr lang="de-CH" b="1" dirty="0" err="1">
                <a:solidFill>
                  <a:schemeClr val="accent6">
                    <a:lumMod val="50000"/>
                  </a:schemeClr>
                </a:solidFill>
              </a:rPr>
              <a:t>nerves</a:t>
            </a:r>
            <a:r>
              <a:rPr lang="de-CH" b="1" dirty="0">
                <a:solidFill>
                  <a:schemeClr val="accent6">
                    <a:lumMod val="50000"/>
                  </a:schemeClr>
                </a:solidFill>
              </a:rPr>
              <a:t>, internal </a:t>
            </a:r>
            <a:r>
              <a:rPr lang="de-CH" b="1" dirty="0" err="1">
                <a:solidFill>
                  <a:schemeClr val="accent6">
                    <a:lumMod val="50000"/>
                  </a:schemeClr>
                </a:solidFill>
              </a:rPr>
              <a:t>pudental</a:t>
            </a:r>
            <a:r>
              <a:rPr lang="de-CH" b="1" dirty="0">
                <a:solidFill>
                  <a:schemeClr val="accent6">
                    <a:lumMod val="50000"/>
                  </a:schemeClr>
                </a:solidFill>
              </a:rPr>
              <a:t> nerve</a:t>
            </a:r>
            <a:endParaRPr lang="el-GR" b="1" dirty="0">
              <a:solidFill>
                <a:schemeClr val="accent6">
                  <a:lumMod val="50000"/>
                </a:schemeClr>
              </a:solidFill>
            </a:endParaRPr>
          </a:p>
        </p:txBody>
      </p:sp>
      <p:pic>
        <p:nvPicPr>
          <p:cNvPr id="7170" name="Picture 2" descr="Pelvic splanchnic nerves (Nervi splanchnici pelvici); Image: Irina Münstermann">
            <a:extLst>
              <a:ext uri="{FF2B5EF4-FFF2-40B4-BE49-F238E27FC236}">
                <a16:creationId xmlns:a16="http://schemas.microsoft.com/office/drawing/2014/main" id="{B0FAFDE9-01DE-AC2C-BC03-91F8B5AABB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220" y="1844824"/>
            <a:ext cx="4434780" cy="47410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lioinguinal nerve (Nervus ilioinguinalis); Image: Yousun Koh">
            <a:extLst>
              <a:ext uri="{FF2B5EF4-FFF2-40B4-BE49-F238E27FC236}">
                <a16:creationId xmlns:a16="http://schemas.microsoft.com/office/drawing/2014/main" id="{35927674-FF4A-B822-FC26-E847C7FB9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844824"/>
            <a:ext cx="4290764" cy="474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59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4" name="Θέση κειμένου 3"/>
          <p:cNvSpPr>
            <a:spLocks noGrp="1"/>
          </p:cNvSpPr>
          <p:nvPr>
            <p:ph type="body" sz="half" idx="2"/>
          </p:nvPr>
        </p:nvSpPr>
        <p:spPr/>
        <p:txBody>
          <a:bodyPr/>
          <a:lstStyle/>
          <a:p>
            <a:endParaRPr lang="el-GR" dirty="0"/>
          </a:p>
        </p:txBody>
      </p:sp>
      <p:pic>
        <p:nvPicPr>
          <p:cNvPr id="27650" name="Picture 2" descr="C:\Users\user\Documents\ΟΜΙΛΙΕΣ NEW\ANATOMIKH\ΓΕΝΝΗΤΙΚΟ FOTOS\img13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8496944"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446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3008313" cy="836712"/>
          </a:xfrm>
        </p:spPr>
        <p:txBody>
          <a:bodyPr/>
          <a:lstStyle/>
          <a:p>
            <a:pPr algn="ctr"/>
            <a:r>
              <a:rPr lang="en-US" sz="3600" dirty="0">
                <a:solidFill>
                  <a:srgbClr val="C00000"/>
                </a:solidFill>
              </a:rPr>
              <a:t>PENIS</a:t>
            </a:r>
            <a:r>
              <a:rPr lang="el-GR" dirty="0">
                <a:solidFill>
                  <a:srgbClr val="C00000"/>
                </a:solidFill>
              </a:rPr>
              <a:t>	</a:t>
            </a:r>
          </a:p>
        </p:txBody>
      </p:sp>
      <p:sp>
        <p:nvSpPr>
          <p:cNvPr id="4" name="Θέση κειμένου 3"/>
          <p:cNvSpPr>
            <a:spLocks noGrp="1"/>
          </p:cNvSpPr>
          <p:nvPr>
            <p:ph type="body" sz="half" idx="2"/>
          </p:nvPr>
        </p:nvSpPr>
        <p:spPr>
          <a:xfrm>
            <a:off x="179512" y="1004358"/>
            <a:ext cx="3286001" cy="5853642"/>
          </a:xfrm>
        </p:spPr>
        <p:txBody>
          <a:bodyPr>
            <a:normAutofit/>
          </a:bodyPr>
          <a:lstStyle/>
          <a:p>
            <a:pPr algn="ctr"/>
            <a:r>
              <a:rPr lang="en-US" sz="2800" b="1" dirty="0">
                <a:solidFill>
                  <a:srgbClr val="C00000"/>
                </a:solidFill>
              </a:rPr>
              <a:t>BLOOD SUPPLY</a:t>
            </a:r>
            <a:endParaRPr lang="el-GR" sz="2800" b="1" dirty="0">
              <a:solidFill>
                <a:srgbClr val="C00000"/>
              </a:solidFill>
            </a:endParaRPr>
          </a:p>
          <a:p>
            <a:pPr algn="ctr"/>
            <a:endParaRPr lang="el-GR" sz="2800" dirty="0"/>
          </a:p>
          <a:p>
            <a:pPr marL="342900" indent="-342900">
              <a:buFont typeface="Arial" pitchFamily="34" charset="0"/>
              <a:buChar char="•"/>
            </a:pPr>
            <a:r>
              <a:rPr lang="en-US" sz="2800" dirty="0"/>
              <a:t>Cavernous artery</a:t>
            </a:r>
          </a:p>
          <a:p>
            <a:endParaRPr lang="el-GR" sz="2800" dirty="0"/>
          </a:p>
          <a:p>
            <a:pPr marL="342900" indent="-342900">
              <a:buFont typeface="Arial" pitchFamily="34" charset="0"/>
              <a:buChar char="•"/>
            </a:pPr>
            <a:r>
              <a:rPr lang="en-US" sz="2800" dirty="0"/>
              <a:t>Helicine artery</a:t>
            </a:r>
          </a:p>
          <a:p>
            <a:endParaRPr lang="el-GR" sz="2800" dirty="0"/>
          </a:p>
          <a:p>
            <a:pPr marL="342900" indent="-342900">
              <a:buFont typeface="Arial" pitchFamily="34" charset="0"/>
              <a:buChar char="•"/>
            </a:pPr>
            <a:r>
              <a:rPr lang="en-US" sz="2800" dirty="0"/>
              <a:t>Sinusoids</a:t>
            </a:r>
          </a:p>
          <a:p>
            <a:endParaRPr lang="el-GR" sz="2800" dirty="0"/>
          </a:p>
          <a:p>
            <a:pPr marL="342900" indent="-342900">
              <a:buFont typeface="Arial" pitchFamily="34" charset="0"/>
              <a:buChar char="•"/>
            </a:pPr>
            <a:r>
              <a:rPr lang="en-US" sz="2800" dirty="0"/>
              <a:t>Emissary vein</a:t>
            </a:r>
          </a:p>
          <a:p>
            <a:pPr marL="342900" indent="-342900">
              <a:buFont typeface="Arial" pitchFamily="34" charset="0"/>
              <a:buChar char="•"/>
            </a:pPr>
            <a:endParaRPr lang="el-GR" sz="2800" dirty="0"/>
          </a:p>
          <a:p>
            <a:pPr marL="342900" indent="-342900">
              <a:buFont typeface="Arial" pitchFamily="34" charset="0"/>
              <a:buChar char="•"/>
            </a:pPr>
            <a:r>
              <a:rPr lang="en-US" sz="2800" dirty="0"/>
              <a:t>Circumflex vein</a:t>
            </a:r>
            <a:endParaRPr lang="el-GR" sz="2800" dirty="0"/>
          </a:p>
          <a:p>
            <a:endParaRPr lang="el-GR" sz="2400" dirty="0"/>
          </a:p>
        </p:txBody>
      </p:sp>
      <p:pic>
        <p:nvPicPr>
          <p:cNvPr id="28674" name="Picture 2" descr="C:\Users\user\Documents\ΟΜΙΛΙΕΣ NEW\ANATOMIKH\ΓΕΝΝΗΤΙΚΟ FOTOS\img13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45639" y="167646"/>
            <a:ext cx="5698361" cy="669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7201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116" y="194840"/>
            <a:ext cx="3008313" cy="563662"/>
          </a:xfrm>
        </p:spPr>
        <p:txBody>
          <a:bodyPr>
            <a:noAutofit/>
          </a:bodyPr>
          <a:lstStyle/>
          <a:p>
            <a:pPr algn="ctr"/>
            <a:r>
              <a:rPr lang="en-US" sz="3200" dirty="0">
                <a:solidFill>
                  <a:srgbClr val="C00000"/>
                </a:solidFill>
              </a:rPr>
              <a:t>PENIS</a:t>
            </a:r>
            <a:endParaRPr lang="el-GR" sz="3200" dirty="0">
              <a:solidFill>
                <a:srgbClr val="C00000"/>
              </a:solidFill>
            </a:endParaRPr>
          </a:p>
        </p:txBody>
      </p:sp>
      <p:sp>
        <p:nvSpPr>
          <p:cNvPr id="4" name="Θέση κειμένου 3"/>
          <p:cNvSpPr>
            <a:spLocks noGrp="1"/>
          </p:cNvSpPr>
          <p:nvPr>
            <p:ph type="body" sz="half" idx="2"/>
          </p:nvPr>
        </p:nvSpPr>
        <p:spPr>
          <a:xfrm>
            <a:off x="107504" y="908720"/>
            <a:ext cx="3528392" cy="5854402"/>
          </a:xfrm>
        </p:spPr>
        <p:txBody>
          <a:bodyPr>
            <a:normAutofit lnSpcReduction="10000"/>
          </a:bodyPr>
          <a:lstStyle/>
          <a:p>
            <a:pPr algn="ctr"/>
            <a:r>
              <a:rPr lang="en-US" sz="2400" b="1" dirty="0">
                <a:solidFill>
                  <a:srgbClr val="C00000"/>
                </a:solidFill>
              </a:rPr>
              <a:t>VENOUS DRAINAGE</a:t>
            </a:r>
            <a:endParaRPr lang="el-GR" sz="2400" b="1" dirty="0">
              <a:solidFill>
                <a:srgbClr val="C00000"/>
              </a:solidFill>
            </a:endParaRPr>
          </a:p>
          <a:p>
            <a:endParaRPr lang="el-GR" sz="2000" dirty="0"/>
          </a:p>
          <a:p>
            <a:endParaRPr lang="el-GR" sz="2000" dirty="0"/>
          </a:p>
          <a:p>
            <a:pPr marL="285750" indent="-285750">
              <a:buFont typeface="Arial" pitchFamily="34" charset="0"/>
              <a:buChar char="•"/>
            </a:pPr>
            <a:r>
              <a:rPr lang="en-US" sz="2400" dirty="0"/>
              <a:t>Skin, Dartos</a:t>
            </a:r>
            <a:r>
              <a:rPr lang="el-GR" sz="2400" dirty="0"/>
              <a:t>: </a:t>
            </a:r>
            <a:r>
              <a:rPr lang="en-US" sz="2400" dirty="0" err="1"/>
              <a:t>Supeficial</a:t>
            </a:r>
            <a:r>
              <a:rPr lang="en-US" sz="2400" dirty="0"/>
              <a:t> dorsal v. </a:t>
            </a:r>
            <a:r>
              <a:rPr lang="el-GR" sz="2400" dirty="0"/>
              <a:t>(</a:t>
            </a:r>
            <a:r>
              <a:rPr lang="en-US" sz="2400" dirty="0"/>
              <a:t>Saphenous v.</a:t>
            </a:r>
            <a:r>
              <a:rPr lang="el-GR" sz="2400" dirty="0"/>
              <a:t>)</a:t>
            </a:r>
          </a:p>
          <a:p>
            <a:endParaRPr lang="el-GR" sz="2400" dirty="0"/>
          </a:p>
          <a:p>
            <a:pPr marL="285750" indent="-285750">
              <a:buFont typeface="Arial" pitchFamily="34" charset="0"/>
              <a:buChar char="•"/>
            </a:pPr>
            <a:r>
              <a:rPr lang="en-US" sz="2400" dirty="0"/>
              <a:t>Cavernous b. </a:t>
            </a:r>
            <a:r>
              <a:rPr lang="el-GR" sz="2400" dirty="0"/>
              <a:t>(</a:t>
            </a:r>
            <a:r>
              <a:rPr lang="en-US" sz="2400" dirty="0"/>
              <a:t>distal part</a:t>
            </a:r>
            <a:r>
              <a:rPr lang="el-GR" sz="2400" dirty="0"/>
              <a:t>), </a:t>
            </a:r>
            <a:r>
              <a:rPr lang="en-US" sz="2400" dirty="0"/>
              <a:t>glans</a:t>
            </a:r>
            <a:r>
              <a:rPr lang="el-GR" sz="2400" dirty="0"/>
              <a:t>, </a:t>
            </a:r>
            <a:r>
              <a:rPr lang="en-US" sz="2400" dirty="0"/>
              <a:t>urethra</a:t>
            </a:r>
            <a:r>
              <a:rPr lang="el-GR" sz="2400" dirty="0"/>
              <a:t>: </a:t>
            </a:r>
            <a:r>
              <a:rPr lang="en-US" sz="2400" dirty="0"/>
              <a:t>deep dorsal v</a:t>
            </a:r>
            <a:r>
              <a:rPr lang="el-GR" sz="2400" dirty="0"/>
              <a:t> (</a:t>
            </a:r>
            <a:r>
              <a:rPr lang="en-US" sz="2400" dirty="0"/>
              <a:t>prostatic plexus</a:t>
            </a:r>
            <a:r>
              <a:rPr lang="el-GR" sz="2400" dirty="0"/>
              <a:t>)</a:t>
            </a:r>
          </a:p>
          <a:p>
            <a:endParaRPr lang="el-GR" sz="2400" dirty="0"/>
          </a:p>
          <a:p>
            <a:pPr marL="285750" indent="-285750">
              <a:buFont typeface="Arial" pitchFamily="34" charset="0"/>
              <a:buChar char="•"/>
            </a:pPr>
            <a:r>
              <a:rPr lang="en-US" sz="2400" dirty="0"/>
              <a:t>Cavernous bodies </a:t>
            </a:r>
            <a:r>
              <a:rPr lang="el-GR" sz="2400" dirty="0"/>
              <a:t>(</a:t>
            </a:r>
            <a:r>
              <a:rPr lang="en-US" sz="2400" dirty="0"/>
              <a:t>proximal part</a:t>
            </a:r>
            <a:r>
              <a:rPr lang="el-GR" sz="2400" dirty="0"/>
              <a:t>), </a:t>
            </a:r>
            <a:r>
              <a:rPr lang="en-US" sz="2400" dirty="0"/>
              <a:t>bulb</a:t>
            </a:r>
            <a:r>
              <a:rPr lang="el-GR" sz="2400" dirty="0"/>
              <a:t>: </a:t>
            </a:r>
            <a:r>
              <a:rPr lang="en-US" sz="2400" dirty="0"/>
              <a:t>cavernous v.</a:t>
            </a:r>
            <a:r>
              <a:rPr lang="el-GR" sz="2400" dirty="0"/>
              <a:t> (</a:t>
            </a:r>
            <a:r>
              <a:rPr lang="en-US" sz="2400" dirty="0"/>
              <a:t>int. pudendal v.</a:t>
            </a:r>
            <a:r>
              <a:rPr lang="el-GR" sz="2400" dirty="0"/>
              <a:t>, </a:t>
            </a:r>
            <a:r>
              <a:rPr lang="en-US" sz="2400" dirty="0"/>
              <a:t>prostatic plexus</a:t>
            </a:r>
            <a:r>
              <a:rPr lang="el-GR" sz="2400" dirty="0"/>
              <a:t>)  </a:t>
            </a:r>
          </a:p>
        </p:txBody>
      </p:sp>
      <p:pic>
        <p:nvPicPr>
          <p:cNvPr id="29698" name="Picture 2" descr="C:\Users\user\Documents\ΟΜΙΛΙΕΣ NEW\ANATOMIKH\ΓΕΝΝΗΤΙΚΟ FOTOS\img1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5050" y="476671"/>
            <a:ext cx="5461446" cy="62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599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B9A5AC-D7DB-02D4-D27E-CD64CAD09919}"/>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95FA43F1-12FE-40D7-E67B-0E7E9642A38D}"/>
              </a:ext>
            </a:extLst>
          </p:cNvPr>
          <p:cNvPicPr>
            <a:picLocks noGrp="1" noChangeAspect="1"/>
          </p:cNvPicPr>
          <p:nvPr>
            <p:ph idx="1"/>
          </p:nvPr>
        </p:nvPicPr>
        <p:blipFill>
          <a:blip r:embed="rId2"/>
          <a:stretch>
            <a:fillRect/>
          </a:stretch>
        </p:blipFill>
        <p:spPr>
          <a:xfrm>
            <a:off x="179512" y="116632"/>
            <a:ext cx="8784976" cy="6466730"/>
          </a:xfrm>
          <a:prstGeom prst="rect">
            <a:avLst/>
          </a:prstGeom>
        </p:spPr>
      </p:pic>
    </p:spTree>
    <p:extLst>
      <p:ext uri="{BB962C8B-B14F-4D97-AF65-F5344CB8AC3E}">
        <p14:creationId xmlns:p14="http://schemas.microsoft.com/office/powerpoint/2010/main" val="23267054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6F0533-F102-87B2-A799-28F2B30C0DDB}"/>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1E238F34-6A20-E60F-181B-79BCE9DD539B}"/>
              </a:ext>
            </a:extLst>
          </p:cNvPr>
          <p:cNvPicPr>
            <a:picLocks noGrp="1" noChangeAspect="1"/>
          </p:cNvPicPr>
          <p:nvPr>
            <p:ph idx="1"/>
          </p:nvPr>
        </p:nvPicPr>
        <p:blipFill>
          <a:blip r:embed="rId2"/>
          <a:stretch>
            <a:fillRect/>
          </a:stretch>
        </p:blipFill>
        <p:spPr>
          <a:xfrm>
            <a:off x="251520" y="116632"/>
            <a:ext cx="8640960" cy="6264696"/>
          </a:xfrm>
          <a:prstGeom prst="rect">
            <a:avLst/>
          </a:prstGeom>
        </p:spPr>
      </p:pic>
    </p:spTree>
    <p:extLst>
      <p:ext uri="{BB962C8B-B14F-4D97-AF65-F5344CB8AC3E}">
        <p14:creationId xmlns:p14="http://schemas.microsoft.com/office/powerpoint/2010/main" val="51295882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C7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Περικοπή">
  <a:themeElements>
    <a:clrScheme name="Περικοπή">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Περικοπή">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ερικοπή">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16128</TotalTime>
  <Words>5188</Words>
  <Application>Microsoft Macintosh PowerPoint</Application>
  <PresentationFormat>Προβολή στην οθόνη (4:3)</PresentationFormat>
  <Paragraphs>534</Paragraphs>
  <Slides>143</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4</vt:i4>
      </vt:variant>
      <vt:variant>
        <vt:lpstr>Τίτλοι διαφανειών</vt:lpstr>
      </vt:variant>
      <vt:variant>
        <vt:i4>143</vt:i4>
      </vt:variant>
    </vt:vector>
  </HeadingPairs>
  <TitlesOfParts>
    <vt:vector size="154" baseType="lpstr">
      <vt:lpstr>Arial</vt:lpstr>
      <vt:lpstr>Calibri</vt:lpstr>
      <vt:lpstr>Corbel</vt:lpstr>
      <vt:lpstr>Franklin Gothic Book</vt:lpstr>
      <vt:lpstr>PlutoSansMedium</vt:lpstr>
      <vt:lpstr>Times New Roman</vt:lpstr>
      <vt:lpstr>Wingdings</vt:lpstr>
      <vt:lpstr>Θέμα του Office</vt:lpstr>
      <vt:lpstr>Office Theme</vt:lpstr>
      <vt:lpstr>1_Θέμα του Office</vt:lpstr>
      <vt:lpstr>Περικοπή</vt:lpstr>
      <vt:lpstr>ANATOMY OF THE MALE GENITAL SYSTEM</vt:lpstr>
      <vt:lpstr>Male Anatomy</vt:lpstr>
      <vt:lpstr>The male genital system consists of the following genital organs</vt:lpstr>
      <vt:lpstr>Male pelvic cavity</vt:lpstr>
      <vt:lpstr>Key points about the male pelvic cavity</vt:lpstr>
      <vt:lpstr>Key facts about the male reproductive organs</vt:lpstr>
      <vt:lpstr>Urinary bladder, prostate, right ureter, right ductus deferens, right seminal gland, sigmoid colon. </vt:lpstr>
      <vt:lpstr>Sigmoid mesocolon, rectum, levator ani muscle, external anal sphincter, perineal body, rectovesical septum, pelvic visceral fascia</vt:lpstr>
      <vt:lpstr>Right common iliac artery –vein, left internal iliac artery, superior anorectal artery, median sacral artery, </vt:lpstr>
      <vt:lpstr>DESCENT OF THE GONADS</vt:lpstr>
      <vt:lpstr>5TH WEEK</vt:lpstr>
      <vt:lpstr>UNDESCENDED TESTIS</vt:lpstr>
      <vt:lpstr>Scrotum and spermatic cord</vt:lpstr>
      <vt:lpstr>Layers of the Scrotum </vt:lpstr>
      <vt:lpstr>SCROTUM LAYERS </vt:lpstr>
      <vt:lpstr>Scrotum </vt:lpstr>
      <vt:lpstr>Key points about the spermatic cord</vt:lpstr>
      <vt:lpstr>Spermatic cord</vt:lpstr>
      <vt:lpstr>Scrotal skin, dartos fascia of scrotum, superficial inguinal ring, spermatic cord, cremaster muscle, cremasteric artery –vein.</vt:lpstr>
      <vt:lpstr>Tunica vaginalis testis, tunica albuginea testis, genital branch of genitofemoral nerve, anterior scrotal branch of ilioinguinal nerve﻿, testicular artery, pampiriform plexus</vt:lpstr>
      <vt:lpstr>Autonomic testicular plexus, lymphatic vessels of spermatic cord, ductus deferens, artery of ductus deferens, posterior scrotal arteries, - nerves</vt:lpstr>
      <vt:lpstr>Testis</vt:lpstr>
      <vt:lpstr>Epididymis</vt:lpstr>
      <vt:lpstr>Testicle and epidydimis anatomy 1</vt:lpstr>
      <vt:lpstr>Testicle and epidydimis anatomy 2</vt:lpstr>
      <vt:lpstr>Sum up: testis - epididymis</vt:lpstr>
      <vt:lpstr>Testis</vt:lpstr>
      <vt:lpstr>Testis, tunica vaginalis testis, tunica albuginea testis, septa of testis, lobule of testis, convoluted seminiferous tubule.</vt:lpstr>
      <vt:lpstr>Straight seminiferous tubule, rete testis, efferent ductules of testis, epidydimis, ductus deferens, appendix of testis, appendix of epidydimis</vt:lpstr>
      <vt:lpstr>Malignancy</vt:lpstr>
      <vt:lpstr>Processus Vaginalis </vt:lpstr>
      <vt:lpstr>Defects of closure of processus vaginalis</vt:lpstr>
      <vt:lpstr>Illustrations: Surgical anatomy and vascular supply of testis</vt:lpstr>
      <vt:lpstr>Vena cava and tributaries</vt:lpstr>
      <vt:lpstr>Παρουσίαση του PowerPoint</vt:lpstr>
      <vt:lpstr>VAS DEFERENS</vt:lpstr>
      <vt:lpstr>Pathway of Ductus Deferens </vt:lpstr>
      <vt:lpstr>Relations and vasculature of prostate, seminal vesicles, and ductus deferens</vt:lpstr>
      <vt:lpstr>SPERMATIC CORD</vt:lpstr>
      <vt:lpstr>PROSTATE</vt:lpstr>
      <vt:lpstr>Prostate, seminal gland, bulbourethral gland</vt:lpstr>
      <vt:lpstr>PROSTATE</vt:lpstr>
      <vt:lpstr>Παρουσίαση του PowerPoint</vt:lpstr>
      <vt:lpstr>Seminal vesicles and deferent ducts. </vt:lpstr>
      <vt:lpstr>The topographic anatomy and relations of the seminal vesicles are as follows:  </vt:lpstr>
      <vt:lpstr>THE COURSE OF EJACULATORY DUCTS</vt:lpstr>
      <vt:lpstr>EJACULATORY   DUCTS</vt:lpstr>
      <vt:lpstr>Male urogenital anatomy</vt:lpstr>
      <vt:lpstr>      Prostate Blood Supply</vt:lpstr>
      <vt:lpstr>Παρουσίαση του PowerPoint</vt:lpstr>
      <vt:lpstr>Παρουσίαση του PowerPoint</vt:lpstr>
      <vt:lpstr>Παρουσίαση του PowerPoint</vt:lpstr>
      <vt:lpstr>Παρουσίαση του PowerPoint</vt:lpstr>
      <vt:lpstr>Prostate Nervous 1</vt:lpstr>
      <vt:lpstr>Prostate Nervous 2</vt:lpstr>
      <vt:lpstr>PROSTATIC SURFACES 1</vt:lpstr>
      <vt:lpstr>PROSTATIC SURFACES 2</vt:lpstr>
      <vt:lpstr>The “levator prostate” muscle</vt:lpstr>
      <vt:lpstr>Παρουσίαση του PowerPoint</vt:lpstr>
      <vt:lpstr>Παρουσίαση του PowerPoint</vt:lpstr>
      <vt:lpstr>PROSTATIC ZONES</vt:lpstr>
      <vt:lpstr>Παρουσίαση του PowerPoint</vt:lpstr>
      <vt:lpstr>Παρουσίαση του PowerPoint</vt:lpstr>
      <vt:lpstr>Παρουσίαση του PowerPoint</vt:lpstr>
      <vt:lpstr>Παρουσίαση του PowerPoint</vt:lpstr>
      <vt:lpstr>Denonvillier</vt:lpstr>
      <vt:lpstr>Παρουσίαση του PowerPoint</vt:lpstr>
      <vt:lpstr>Male URETHRA</vt:lpstr>
      <vt:lpstr>Male urinary bladder and urethra</vt:lpstr>
      <vt:lpstr>Denonvillier</vt:lpstr>
      <vt:lpstr>Coronal section of the male urinary bladder</vt:lpstr>
      <vt:lpstr>Παρουσίαση του PowerPoint</vt:lpstr>
      <vt:lpstr>Παρουσίαση του PowerPoint</vt:lpstr>
      <vt:lpstr>Παρουσίαση του PowerPoint</vt:lpstr>
      <vt:lpstr>MALE URETHRA</vt:lpstr>
      <vt:lpstr>Prostatic urethra  A. Sagittal section   B. Oblique coronal view</vt:lpstr>
      <vt:lpstr>Παρουσίαση του PowerPoint</vt:lpstr>
      <vt:lpstr>Openings of ejaculatory ducts, membranous part of urethra, spongy part of urethra, bolbourethral gland, navicular fossa of urethra, external orifice of urethra</vt:lpstr>
      <vt:lpstr>Παρουσίαση του PowerPoint</vt:lpstr>
      <vt:lpstr>FEMALE URETHRA</vt:lpstr>
      <vt:lpstr>URETHRA- SPHINCTERS</vt:lpstr>
      <vt:lpstr>Παρουσίαση του PowerPoint</vt:lpstr>
      <vt:lpstr>Παρουσίαση του PowerPoint</vt:lpstr>
      <vt:lpstr>PENIS </vt:lpstr>
      <vt:lpstr>Penis structure</vt:lpstr>
      <vt:lpstr>PENIS 1 </vt:lpstr>
      <vt:lpstr>PENIS 2</vt:lpstr>
      <vt:lpstr>Παρουσίαση του PowerPoint</vt:lpstr>
      <vt:lpstr>Παρουσίαση του PowerPoint</vt:lpstr>
      <vt:lpstr>LIGAMENTS</vt:lpstr>
      <vt:lpstr>Παρουσίαση του PowerPoint</vt:lpstr>
      <vt:lpstr>Παρουσίαση του PowerPoint</vt:lpstr>
      <vt:lpstr>Penis - Neurovasculature</vt:lpstr>
      <vt:lpstr>Pelvic splachnic nerves, internal pudental nerve</vt:lpstr>
      <vt:lpstr>Παρουσίαση του PowerPoint</vt:lpstr>
      <vt:lpstr>PENIS </vt:lpstr>
      <vt:lpstr>PENIS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Physiology of human erection  </vt:lpstr>
      <vt:lpstr>TESTIS AND MALE PHYSIOLOGY</vt:lpstr>
      <vt:lpstr>Eutherian Mammal Testes</vt:lpstr>
      <vt:lpstr>Seminiferous tubules (ST)</vt:lpstr>
      <vt:lpstr>Testis vascularization</vt:lpstr>
      <vt:lpstr>Testicular development</vt:lpstr>
      <vt:lpstr>Testicular location</vt:lpstr>
      <vt:lpstr>Models for testicular migration</vt:lpstr>
      <vt:lpstr>Hormonal control of testicular  migration</vt:lpstr>
      <vt:lpstr>Hormonal control of testicular  migration (2)</vt:lpstr>
      <vt:lpstr>Abnormalities in testis migration</vt:lpstr>
      <vt:lpstr>Testicular Histology</vt:lpstr>
      <vt:lpstr>Seminiferous Tubules</vt:lpstr>
      <vt:lpstr>Interstitial space</vt:lpstr>
      <vt:lpstr>Blood testis barrier 1</vt:lpstr>
      <vt:lpstr>Blood testis barrier 2</vt:lpstr>
      <vt:lpstr>Ducts in males</vt:lpstr>
      <vt:lpstr>Ducts in males</vt:lpstr>
      <vt:lpstr>Παρουσίαση του PowerPoint</vt:lpstr>
      <vt:lpstr>Pronephric kidney</vt:lpstr>
      <vt:lpstr>Mesonephric Kidney</vt:lpstr>
      <vt:lpstr>Metanephric kidney  (metanephros)</vt:lpstr>
      <vt:lpstr>Accessory Glands</vt:lpstr>
      <vt:lpstr>Seminal Vesicles</vt:lpstr>
      <vt:lpstr>Prostate Gland</vt:lpstr>
      <vt:lpstr>Bulbourethral Glands</vt:lpstr>
      <vt:lpstr>Function of Ducts and Accessory  Glands</vt:lpstr>
      <vt:lpstr>Sperm Anatomy 1</vt:lpstr>
      <vt:lpstr>Sperm Anatomy 2</vt:lpstr>
      <vt:lpstr>Sperm structures vary widely</vt:lpstr>
      <vt:lpstr>Spermatogenesis</vt:lpstr>
      <vt:lpstr>3 phases of spermatogenesis</vt:lpstr>
      <vt:lpstr>Co- Differentiation</vt:lpstr>
      <vt:lpstr>Temporal organization of  spermatogenesis 1</vt:lpstr>
      <vt:lpstr>Temporal organization of  spermatogenesis 2</vt:lpstr>
      <vt:lpstr>Temporal organization of  spermatogenesis 3</vt:lpstr>
      <vt:lpstr>Spatial organization of  spermatogenesis</vt:lpstr>
      <vt:lpstr>THANK YOU FOR YOUR ATTENTION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ΟΥΡΟΠΟΙΗΤΙΚΟ ΣΥΣΤΗΜΑ</dc:title>
  <dc:creator>Vassilis</dc:creator>
  <cp:lastModifiedBy>actampaki@yahoo.com</cp:lastModifiedBy>
  <cp:revision>234</cp:revision>
  <dcterms:created xsi:type="dcterms:W3CDTF">2010-05-11T18:36:02Z</dcterms:created>
  <dcterms:modified xsi:type="dcterms:W3CDTF">2025-11-20T12:42:56Z</dcterms:modified>
</cp:coreProperties>
</file>